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11" r:id="rId2"/>
    <p:sldId id="317" r:id="rId3"/>
    <p:sldId id="330" r:id="rId4"/>
    <p:sldId id="331" r:id="rId5"/>
    <p:sldId id="318" r:id="rId6"/>
    <p:sldId id="335" r:id="rId7"/>
    <p:sldId id="336" r:id="rId8"/>
    <p:sldId id="337" r:id="rId9"/>
    <p:sldId id="334" r:id="rId10"/>
    <p:sldId id="319" r:id="rId11"/>
    <p:sldId id="338" r:id="rId12"/>
    <p:sldId id="332" r:id="rId13"/>
    <p:sldId id="333" r:id="rId14"/>
    <p:sldId id="340" r:id="rId15"/>
    <p:sldId id="342" r:id="rId16"/>
    <p:sldId id="314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94CF-C817-48EC-B3D8-4344773BA9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3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33.xml"/><Relationship Id="rId10" Type="http://schemas.openxmlformats.org/officeDocument/2006/relationships/image" Target="../media/image16.png"/><Relationship Id="rId4" Type="http://schemas.openxmlformats.org/officeDocument/2006/relationships/tags" Target="../tags/tag32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image" Target="../media/image1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38.xml"/><Relationship Id="rId10" Type="http://schemas.openxmlformats.org/officeDocument/2006/relationships/image" Target="../media/image16.png"/><Relationship Id="rId4" Type="http://schemas.openxmlformats.org/officeDocument/2006/relationships/tags" Target="../tags/tag37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image" Target="../media/image1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43.xml"/><Relationship Id="rId10" Type="http://schemas.openxmlformats.org/officeDocument/2006/relationships/image" Target="../media/image16.png"/><Relationship Id="rId4" Type="http://schemas.openxmlformats.org/officeDocument/2006/relationships/tags" Target="../tags/tag4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2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Preliminaries</a:t>
            </a:r>
            <a:br>
              <a:rPr lang="en-US" dirty="0" smtClean="0"/>
            </a:br>
            <a:r>
              <a:rPr lang="en-US" dirty="0" smtClean="0"/>
              <a:t>Numbers &amp; Inequalities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Numbers &amp; Inequalities</a:t>
            </a:r>
            <a:endParaRPr lang="en-US" sz="1000" dirty="0"/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&amp; Logarithmic Expressions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Cartesian Coordinate System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Factorizing Polynomials &amp;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Solving Systems of Equations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90598" b="92939"/>
          <a:stretch>
            <a:fillRect/>
          </a:stretch>
        </p:blipFill>
        <p:spPr bwMode="auto">
          <a:xfrm>
            <a:off x="251520" y="1059582"/>
            <a:ext cx="86409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may be finite or infinite in extent and may or may not contain either endpoint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10" y="1059582"/>
            <a:ext cx="587378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51520" y="1059582"/>
            <a:ext cx="8640960" cy="39604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93138"/>
            <a:ext cx="2592288" cy="12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Describing &amp; graphing intervals with inequalities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51670"/>
            <a:ext cx="4320480" cy="114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51520" y="1131590"/>
            <a:ext cx="4464496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3530" y="1203590"/>
            <a:ext cx="3826020" cy="3412590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4860032" y="1131590"/>
            <a:ext cx="403244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932040" y="1203590"/>
            <a:ext cx="3902798" cy="2443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absolute value of a real number is its distance from the origin on the number line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129614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6"/>
            <a:ext cx="7039912" cy="1140813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499742"/>
            <a:ext cx="7200800" cy="1152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2571736"/>
            <a:ext cx="5694039" cy="963956"/>
          </a:xfrm>
          <a:prstGeom prst="rect">
            <a:avLst/>
          </a:prstGeom>
          <a:noFill/>
          <a:ln/>
          <a:effectLst/>
        </p:spPr>
      </p:pic>
      <p:sp>
        <p:nvSpPr>
          <p:cNvPr id="16" name="Rechteck 15"/>
          <p:cNvSpPr/>
          <p:nvPr/>
        </p:nvSpPr>
        <p:spPr>
          <a:xfrm>
            <a:off x="1691680" y="3723878"/>
            <a:ext cx="7200800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95874"/>
            <a:ext cx="6213652" cy="11532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distance between any two numbers on the number line is the absolute value of their difference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7694"/>
            <a:ext cx="2880320" cy="14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8640960" cy="80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2067694"/>
            <a:ext cx="5472608" cy="2952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2139700"/>
            <a:ext cx="5313450" cy="20907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an absolute value inequality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065" y="3291830"/>
            <a:ext cx="6542956" cy="10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3"/>
            <a:ext cx="7034072" cy="18932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an absolute value inequality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3"/>
            <a:ext cx="7047023" cy="23250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number system consists of natural, integer, and rational numbers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288032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fik 6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9" y="1203596"/>
            <a:ext cx="5308794" cy="2805218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611560" y="1491630"/>
            <a:ext cx="244827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259632" y="1707654"/>
            <a:ext cx="172819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763688" y="1851670"/>
            <a:ext cx="115212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uppieren 39"/>
          <p:cNvGrpSpPr/>
          <p:nvPr/>
        </p:nvGrpSpPr>
        <p:grpSpPr>
          <a:xfrm>
            <a:off x="1897976" y="2139702"/>
            <a:ext cx="1377880" cy="925071"/>
            <a:chOff x="1897976" y="2139702"/>
            <a:chExt cx="1377880" cy="925071"/>
          </a:xfrm>
        </p:grpSpPr>
        <p:cxnSp>
          <p:nvCxnSpPr>
            <p:cNvPr id="10" name="Gerade Verbindung 9"/>
            <p:cNvCxnSpPr/>
            <p:nvPr/>
          </p:nvCxnSpPr>
          <p:spPr>
            <a:xfrm flipH="1">
              <a:off x="1897976" y="2139702"/>
              <a:ext cx="360040" cy="648072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897976" y="2787774"/>
              <a:ext cx="0" cy="144016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897976" y="2931790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2041992" y="2787774"/>
              <a:ext cx="1233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natural numbers</a:t>
              </a:r>
              <a:endParaRPr lang="en-US" sz="1200" dirty="0"/>
            </a:p>
          </p:txBody>
        </p:sp>
      </p:grpSp>
      <p:cxnSp>
        <p:nvCxnSpPr>
          <p:cNvPr id="25" name="Gerade Verbindung 24"/>
          <p:cNvCxnSpPr/>
          <p:nvPr/>
        </p:nvCxnSpPr>
        <p:spPr>
          <a:xfrm>
            <a:off x="395536" y="2571750"/>
            <a:ext cx="0" cy="144016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395536" y="4011910"/>
            <a:ext cx="144016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1403648" y="2139702"/>
            <a:ext cx="1357233" cy="1189100"/>
            <a:chOff x="1331640" y="2130883"/>
            <a:chExt cx="1357233" cy="1189100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1331640" y="2130883"/>
              <a:ext cx="0" cy="1056117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331640" y="3187000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1475656" y="3042984"/>
              <a:ext cx="12132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integer numbers</a:t>
              </a:r>
              <a:endParaRPr lang="en-US" sz="1200" dirty="0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71600" y="2139702"/>
            <a:ext cx="1395512" cy="1453129"/>
            <a:chOff x="899592" y="2115700"/>
            <a:chExt cx="1395512" cy="1453129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899592" y="2115700"/>
              <a:ext cx="0" cy="1320146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899592" y="3435846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1043608" y="3291830"/>
              <a:ext cx="1251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rational numbers</a:t>
              </a:r>
              <a:endParaRPr lang="en-US" sz="12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539552" y="3867894"/>
            <a:ext cx="100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real numbers</a:t>
            </a:r>
            <a:endParaRPr lang="en-US" sz="1200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539552" y="2139702"/>
            <a:ext cx="1536577" cy="1717159"/>
            <a:chOff x="539552" y="2139702"/>
            <a:chExt cx="1536577" cy="1717159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539552" y="2139702"/>
              <a:ext cx="0" cy="1584176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539552" y="3723878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683568" y="3579862"/>
              <a:ext cx="1392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irrational numbers</a:t>
              </a:r>
              <a:endParaRPr lang="en-US" sz="1200" dirty="0"/>
            </a:p>
          </p:txBody>
        </p:sp>
      </p:grpSp>
      <p:pic>
        <p:nvPicPr>
          <p:cNvPr id="56" name="Grafik 5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28" y="1203599"/>
            <a:ext cx="468637" cy="202305"/>
          </a:xfrm>
          <a:prstGeom prst="rect">
            <a:avLst/>
          </a:prstGeom>
          <a:noFill/>
          <a:ln/>
          <a:effectLst/>
        </p:spPr>
      </p:pic>
      <p:pic>
        <p:nvPicPr>
          <p:cNvPr id="55" name="Grafik 5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3568" y="1563638"/>
            <a:ext cx="139769" cy="178077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331640" y="1779661"/>
            <a:ext cx="119802" cy="138100"/>
          </a:xfrm>
          <a:prstGeom prst="rect">
            <a:avLst/>
          </a:prstGeom>
          <a:noFill/>
          <a:ln/>
          <a:effectLst/>
        </p:spPr>
      </p:pic>
      <p:pic>
        <p:nvPicPr>
          <p:cNvPr id="57" name="Grafik 5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835696" y="1923677"/>
            <a:ext cx="208537" cy="1722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as well as irrational numbers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288032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8" y="1203596"/>
            <a:ext cx="5317685" cy="3660892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611560" y="1491630"/>
            <a:ext cx="244827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259632" y="1707654"/>
            <a:ext cx="172819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763688" y="1851670"/>
            <a:ext cx="115212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ieren 39"/>
          <p:cNvGrpSpPr/>
          <p:nvPr/>
        </p:nvGrpSpPr>
        <p:grpSpPr>
          <a:xfrm>
            <a:off x="1897976" y="2139702"/>
            <a:ext cx="1377880" cy="925071"/>
            <a:chOff x="1897976" y="2139702"/>
            <a:chExt cx="1377880" cy="925071"/>
          </a:xfrm>
        </p:grpSpPr>
        <p:cxnSp>
          <p:nvCxnSpPr>
            <p:cNvPr id="10" name="Gerade Verbindung 9"/>
            <p:cNvCxnSpPr/>
            <p:nvPr/>
          </p:nvCxnSpPr>
          <p:spPr>
            <a:xfrm flipH="1">
              <a:off x="1897976" y="2139702"/>
              <a:ext cx="360040" cy="648072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1897976" y="2787774"/>
              <a:ext cx="0" cy="144016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897976" y="2931790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2041992" y="2787774"/>
              <a:ext cx="1233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natural numbers</a:t>
              </a:r>
              <a:endParaRPr lang="en-US" sz="1200" dirty="0"/>
            </a:p>
          </p:txBody>
        </p:sp>
      </p:grpSp>
      <p:cxnSp>
        <p:nvCxnSpPr>
          <p:cNvPr id="25" name="Gerade Verbindung 24"/>
          <p:cNvCxnSpPr/>
          <p:nvPr/>
        </p:nvCxnSpPr>
        <p:spPr>
          <a:xfrm>
            <a:off x="395536" y="2571750"/>
            <a:ext cx="0" cy="144016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395536" y="4011910"/>
            <a:ext cx="144016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" name="Gruppieren 38"/>
          <p:cNvGrpSpPr/>
          <p:nvPr/>
        </p:nvGrpSpPr>
        <p:grpSpPr>
          <a:xfrm>
            <a:off x="1403648" y="2139702"/>
            <a:ext cx="1357233" cy="1189100"/>
            <a:chOff x="1331640" y="2130883"/>
            <a:chExt cx="1357233" cy="1189100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1331640" y="2130883"/>
              <a:ext cx="0" cy="1056117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331640" y="3187000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1475656" y="3042984"/>
              <a:ext cx="12132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integer numbers</a:t>
              </a:r>
              <a:endParaRPr lang="en-US" sz="1200" dirty="0"/>
            </a:p>
          </p:txBody>
        </p:sp>
      </p:grpSp>
      <p:grpSp>
        <p:nvGrpSpPr>
          <p:cNvPr id="11" name="Gruppieren 37"/>
          <p:cNvGrpSpPr/>
          <p:nvPr/>
        </p:nvGrpSpPr>
        <p:grpSpPr>
          <a:xfrm>
            <a:off x="971600" y="2139702"/>
            <a:ext cx="1395512" cy="1453129"/>
            <a:chOff x="899592" y="2115700"/>
            <a:chExt cx="1395512" cy="1453129"/>
          </a:xfrm>
        </p:grpSpPr>
        <p:cxnSp>
          <p:nvCxnSpPr>
            <p:cNvPr id="22" name="Gerade Verbindung 21"/>
            <p:cNvCxnSpPr/>
            <p:nvPr/>
          </p:nvCxnSpPr>
          <p:spPr>
            <a:xfrm>
              <a:off x="899592" y="2115700"/>
              <a:ext cx="0" cy="1320146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899592" y="3435846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1043608" y="3291830"/>
              <a:ext cx="1251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rational numbers</a:t>
              </a:r>
              <a:endParaRPr lang="en-US" sz="12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539552" y="3867894"/>
            <a:ext cx="100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real numbers</a:t>
            </a:r>
            <a:endParaRPr lang="en-US" sz="1200" dirty="0"/>
          </a:p>
        </p:txBody>
      </p:sp>
      <p:grpSp>
        <p:nvGrpSpPr>
          <p:cNvPr id="13" name="Gruppieren 36"/>
          <p:cNvGrpSpPr/>
          <p:nvPr/>
        </p:nvGrpSpPr>
        <p:grpSpPr>
          <a:xfrm>
            <a:off x="539552" y="2139702"/>
            <a:ext cx="1536577" cy="1717159"/>
            <a:chOff x="539552" y="2139702"/>
            <a:chExt cx="1536577" cy="1717159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539552" y="2139702"/>
              <a:ext cx="0" cy="1584176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539552" y="3723878"/>
              <a:ext cx="144016" cy="0"/>
            </a:xfrm>
            <a:prstGeom prst="lin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683568" y="3579862"/>
              <a:ext cx="1392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irrational numbers</a:t>
              </a:r>
              <a:endParaRPr lang="en-US" sz="1200" dirty="0"/>
            </a:p>
          </p:txBody>
        </p:sp>
      </p:grpSp>
      <p:pic>
        <p:nvPicPr>
          <p:cNvPr id="56" name="Grafik 5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28" y="1203599"/>
            <a:ext cx="468637" cy="202305"/>
          </a:xfrm>
          <a:prstGeom prst="rect">
            <a:avLst/>
          </a:prstGeom>
          <a:noFill/>
          <a:ln/>
          <a:effectLst/>
        </p:spPr>
      </p:pic>
      <p:pic>
        <p:nvPicPr>
          <p:cNvPr id="55" name="Grafik 5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3568" y="1563638"/>
            <a:ext cx="139769" cy="178077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331640" y="1779661"/>
            <a:ext cx="119802" cy="138100"/>
          </a:xfrm>
          <a:prstGeom prst="rect">
            <a:avLst/>
          </a:prstGeom>
          <a:noFill/>
          <a:ln/>
          <a:effectLst/>
        </p:spPr>
      </p:pic>
      <p:pic>
        <p:nvPicPr>
          <p:cNvPr id="57" name="Grafik 5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835696" y="1923677"/>
            <a:ext cx="208537" cy="1722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>
          <a:xfrm>
            <a:off x="1691680" y="3291830"/>
            <a:ext cx="1440160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251520" y="3291830"/>
            <a:ext cx="1440160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Together these number sets comprise the set of real numbers which can e.g. be illustrated by the real number line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1131590"/>
            <a:ext cx="288032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fik 3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9" y="1203596"/>
            <a:ext cx="5315486" cy="367149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611560" y="1491630"/>
            <a:ext cx="244827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259632" y="1707654"/>
            <a:ext cx="172819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763688" y="1851670"/>
            <a:ext cx="1152128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Gerade Verbindung 24"/>
          <p:cNvCxnSpPr/>
          <p:nvPr/>
        </p:nvCxnSpPr>
        <p:spPr>
          <a:xfrm>
            <a:off x="395536" y="2571750"/>
            <a:ext cx="0" cy="36004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395536" y="2942823"/>
            <a:ext cx="144016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feld 28"/>
          <p:cNvSpPr txBox="1"/>
          <p:nvPr/>
        </p:nvSpPr>
        <p:spPr>
          <a:xfrm>
            <a:off x="539552" y="2798807"/>
            <a:ext cx="100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real numbers</a:t>
            </a:r>
            <a:endParaRPr lang="en-US" sz="1200" dirty="0"/>
          </a:p>
        </p:txBody>
      </p:sp>
      <p:pic>
        <p:nvPicPr>
          <p:cNvPr id="56" name="Grafik 5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28" y="1203599"/>
            <a:ext cx="468637" cy="202305"/>
          </a:xfrm>
          <a:prstGeom prst="rect">
            <a:avLst/>
          </a:prstGeom>
          <a:noFill/>
          <a:ln/>
          <a:effectLst/>
        </p:spPr>
      </p:pic>
      <p:pic>
        <p:nvPicPr>
          <p:cNvPr id="55" name="Grafik 5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83568" y="1563638"/>
            <a:ext cx="139769" cy="178077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331640" y="1779661"/>
            <a:ext cx="119802" cy="138100"/>
          </a:xfrm>
          <a:prstGeom prst="rect">
            <a:avLst/>
          </a:prstGeom>
          <a:noFill/>
          <a:ln/>
          <a:effectLst/>
        </p:spPr>
      </p:pic>
      <p:pic>
        <p:nvPicPr>
          <p:cNvPr id="57" name="Grafik 5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835696" y="1923677"/>
            <a:ext cx="208537" cy="172260"/>
          </a:xfrm>
          <a:prstGeom prst="rect">
            <a:avLst/>
          </a:prstGeom>
          <a:noFill/>
          <a:ln/>
          <a:effectLst/>
        </p:spPr>
      </p:pic>
      <p:cxnSp>
        <p:nvCxnSpPr>
          <p:cNvPr id="42" name="Gerade Verbindung mit Pfeil 41"/>
          <p:cNvCxnSpPr/>
          <p:nvPr/>
        </p:nvCxnSpPr>
        <p:spPr>
          <a:xfrm>
            <a:off x="251520" y="4166959"/>
            <a:ext cx="2880320" cy="0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1691680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1475656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1259632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1043608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827584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Gerade Verbindung 57"/>
          <p:cNvCxnSpPr/>
          <p:nvPr/>
        </p:nvCxnSpPr>
        <p:spPr>
          <a:xfrm>
            <a:off x="611560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395536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Gerade Verbindung 59"/>
          <p:cNvCxnSpPr/>
          <p:nvPr/>
        </p:nvCxnSpPr>
        <p:spPr>
          <a:xfrm>
            <a:off x="2987824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2771800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2555776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2339752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2123728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1907704" y="4094951"/>
            <a:ext cx="0" cy="144016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Textfeld 65"/>
          <p:cNvSpPr txBox="1"/>
          <p:nvPr/>
        </p:nvSpPr>
        <p:spPr>
          <a:xfrm>
            <a:off x="1560726" y="38069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67" name="Textfeld 66"/>
          <p:cNvSpPr txBox="1"/>
          <p:nvPr/>
        </p:nvSpPr>
        <p:spPr>
          <a:xfrm>
            <a:off x="1776750" y="42389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68" name="Textfeld 67"/>
          <p:cNvSpPr txBox="1"/>
          <p:nvPr/>
        </p:nvSpPr>
        <p:spPr>
          <a:xfrm>
            <a:off x="1318411" y="4238967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-1</a:t>
            </a:r>
            <a:endParaRPr lang="en-US" sz="1200" dirty="0"/>
          </a:p>
        </p:txBody>
      </p:sp>
      <p:sp>
        <p:nvSpPr>
          <p:cNvPr id="69" name="Textfeld 68"/>
          <p:cNvSpPr txBox="1"/>
          <p:nvPr/>
        </p:nvSpPr>
        <p:spPr>
          <a:xfrm>
            <a:off x="886196" y="4238967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-3</a:t>
            </a:r>
            <a:endParaRPr lang="en-US" sz="1200" dirty="0"/>
          </a:p>
        </p:txBody>
      </p:sp>
      <p:sp>
        <p:nvSpPr>
          <p:cNvPr id="70" name="Textfeld 69"/>
          <p:cNvSpPr txBox="1"/>
          <p:nvPr/>
        </p:nvSpPr>
        <p:spPr>
          <a:xfrm>
            <a:off x="2202267" y="42389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71" name="Textfeld 70"/>
          <p:cNvSpPr txBox="1"/>
          <p:nvPr/>
        </p:nvSpPr>
        <p:spPr>
          <a:xfrm>
            <a:off x="251520" y="3291830"/>
            <a:ext cx="1301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negative numbers</a:t>
            </a:r>
            <a:endParaRPr lang="en-US" sz="1200" dirty="0"/>
          </a:p>
        </p:txBody>
      </p:sp>
      <p:sp>
        <p:nvSpPr>
          <p:cNvPr id="72" name="Textfeld 71"/>
          <p:cNvSpPr txBox="1"/>
          <p:nvPr/>
        </p:nvSpPr>
        <p:spPr>
          <a:xfrm>
            <a:off x="1870854" y="3291830"/>
            <a:ext cx="1260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positive numbers</a:t>
            </a:r>
            <a:endParaRPr lang="en-US" sz="1200" dirty="0"/>
          </a:p>
        </p:txBody>
      </p:sp>
      <p:sp>
        <p:nvSpPr>
          <p:cNvPr id="73" name="Textfeld 72"/>
          <p:cNvSpPr txBox="1"/>
          <p:nvPr/>
        </p:nvSpPr>
        <p:spPr>
          <a:xfrm>
            <a:off x="1416710" y="3579695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</a:t>
            </a:r>
            <a:endParaRPr lang="en-US" sz="1200" dirty="0"/>
          </a:p>
        </p:txBody>
      </p:sp>
      <p:cxnSp>
        <p:nvCxnSpPr>
          <p:cNvPr id="75" name="Gerade Verbindung mit Pfeil 74"/>
          <p:cNvCxnSpPr/>
          <p:nvPr/>
        </p:nvCxnSpPr>
        <p:spPr>
          <a:xfrm flipV="1">
            <a:off x="709692" y="4299942"/>
            <a:ext cx="1" cy="432048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Textfeld 77"/>
          <p:cNvSpPr txBox="1"/>
          <p:nvPr/>
        </p:nvSpPr>
        <p:spPr>
          <a:xfrm>
            <a:off x="500199" y="4731990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-4.5</a:t>
            </a:r>
            <a:endParaRPr lang="en-US" sz="1200" dirty="0"/>
          </a:p>
        </p:txBody>
      </p:sp>
      <p:cxnSp>
        <p:nvCxnSpPr>
          <p:cNvPr id="79" name="Gerade Verbindung mit Pfeil 78"/>
          <p:cNvCxnSpPr/>
          <p:nvPr/>
        </p:nvCxnSpPr>
        <p:spPr>
          <a:xfrm flipV="1">
            <a:off x="2025596" y="4299942"/>
            <a:ext cx="1" cy="432048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feld 79"/>
          <p:cNvSpPr txBox="1"/>
          <p:nvPr/>
        </p:nvSpPr>
        <p:spPr>
          <a:xfrm>
            <a:off x="1834493" y="473199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1.5</a:t>
            </a:r>
            <a:endParaRPr lang="en-US" sz="1200" dirty="0"/>
          </a:p>
        </p:txBody>
      </p:sp>
      <p:cxnSp>
        <p:nvCxnSpPr>
          <p:cNvPr id="81" name="Gerade Verbindung mit Pfeil 80"/>
          <p:cNvCxnSpPr/>
          <p:nvPr/>
        </p:nvCxnSpPr>
        <p:spPr>
          <a:xfrm flipV="1">
            <a:off x="2818887" y="4299942"/>
            <a:ext cx="1" cy="432048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Textfeld 81"/>
          <p:cNvSpPr txBox="1"/>
          <p:nvPr/>
        </p:nvSpPr>
        <p:spPr>
          <a:xfrm>
            <a:off x="2588510" y="473199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5.25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to their mutual position on the real number line we can distinguish the greater (lesser) of two numbers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8640960" cy="102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2283718"/>
            <a:ext cx="7200800" cy="27363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355718"/>
            <a:ext cx="7037130" cy="25564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Such inequalities between two numbers share important properties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90"/>
            <a:ext cx="7039355" cy="84881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211710"/>
            <a:ext cx="7200800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2283710"/>
            <a:ext cx="7023262" cy="1725782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1691680" y="4155926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4227921"/>
            <a:ext cx="7029491" cy="7256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particular, an identity or inequality is said to be solved when all numbers that satisfy it have been found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6117007" cy="1284242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1691680" y="2931790"/>
            <a:ext cx="7200800" cy="129614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003788"/>
            <a:ext cx="7034349" cy="11018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two-sided inequality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7035793" cy="37214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set of real numbers that can be represented on the number line by a line segment is called an interval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35724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067685"/>
            <a:ext cx="7042374" cy="2225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2,782"/>
  <p:tag name="ORIGINALWIDTH" val="3394,826"/>
  <p:tag name="LATEXADDIN" val="\documentclass{article}\pagestyle{empty}&#10;\usepackage{amsmath}&#10;\usepackage{amsfonts}&#10;\usepackage{amssymb}&#10;\begin{document}&#10;\begin{minipage}{9.6 cm}&#10;{\sffamily{&#10;An {\bf{integer}} is a 'whole number', either positive or negative. The set of all integer numbers is denoted by $\mathbb{Z}$. The non-negative integers are called {\bf{natural numbers}} $n \in \mathbb{N}_0 = \{ 0, 1, 2, \dots \}$.\\[1mm]&#10;For example, $1$, $2$, $875$, $-15$, $-83$, and $0$ are integers, while $\tfrac{2}{3}$, $8.71$, and $\sqrt{2}$ are not.&#10;&#10;\vspace{0.5cm}&#10;A {\bf{rational number}} $r \in \mathbb{Q}$ is a number that can be expressed as the quotient $\frac{a}{b}$ of two integers $a, b \in \mathbb{Z}$, where $b \neq 0$.\\[1mm]&#10;For example, $\tfrac{2}{3}$, $\tfrac{8}{5}$, and $-\tfrac{4}{7}$ are rational numbers, as are\\[-2mm]&#10;$$&#10;-6 \tfrac{1}{2} \, \, = \, \, - \frac{13}{2} \quad \text{and} \quad 0.25 \, \, = \, \, \frac{25}{100} \, \, = \, \, \frac{1}{4} \, .&#10;$$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9,2126"/>
  <p:tag name="LATEXADDIN" val="\documentclass{article}\pagestyle{empty}&#10;\usepackage{amsmath}&#10;\usepackage{amsfonts}&#10;\usepackage{amssymb}&#10;\begin{document}&#10;\begin{minipage}{9.6 cm}&#10;{\sffamily{&#10;$\mathbb{R} \setminus \mathbb{Q}$&#10;}}&#10;\end{minipage}&#10;\end{document}"/>
  <p:tag name="IGUANATEXSIZE" val="20"/>
  <p:tag name="IGUANATEXCURSOR" val="1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89,23882"/>
  <p:tag name="LATEXADDIN" val="\documentclass{article}\pagestyle{empty}&#10;\usepackage{amsmath}&#10;\usepackage{amsfonts}&#10;\usepackage{amssymb}&#10;\begin{document}&#10;\begin{minipage}{9.6 cm}&#10;{\sffamily{&#10;$\mathbb{Q}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76,49047"/>
  <p:tag name="LATEXADDIN" val="\documentclass{article}\pagestyle{empty}&#10;\usepackage{amsmath}&#10;\usepackage{amsfonts}&#10;\usepackage{amssymb}&#10;\begin{document}&#10;\begin{minipage}{9.6 cm}&#10;{\sffamily{&#10;$\mathbb{Z}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31,9835"/>
  <p:tag name="LATEXADDIN" val="\documentclass{article}\pagestyle{empty}&#10;\usepackage{amsmath}&#10;\usepackage{amsfonts}&#10;\usepackage{amssymb}&#10;\begin{document}&#10;\begin{minipage}{9.6 cm}&#10;{\sffamily{&#10;$\mathbb{N}_0$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9,217"/>
  <p:tag name="ORIGINALWIDTH" val="3395,576"/>
  <p:tag name="LATEXADDIN" val="\documentclass{article}\pagestyle{empty}&#10;\usepackage{amsmath}&#10;\usepackage{amsfonts}&#10;\usepackage{amssymb}&#10;\begin{document}&#10;\begin{minipage}{9.6 cm}&#10;{\sffamily{&#10;Every integer is a rational number since it can be expressed as itself divided by 1.&#10;When expressed in decimal form, rational numbers are either terminating or infinitely&#10;repeating decimals.\\[1mm]&#10;For example:\\[-2mm]&#10;$$&#10;\frac{5}{8} \, \, = \, \, 0.625 \, , \quad \frac{1}{3} \, \, = \, \, 0.33\dots \, , \quad \text{and} \quad&#10;\frac{13}{11} \, \, = \, \, 1.181818\dots \, .&#10;$$&#10;&#10;\vspace{0.2cm}&#10;{\bf{We have:}} $\mathbb{N}_0 \subset \mathbb{Z} \subset \mathbb{Q}$.&#10;&#10;\vspace{0.5cm}&#10;A number that cannot be expressed as the quotient of two integers is called an&#10;{\bf{irrational number}}.\\[1mm]&#10;For example,\\[-2mm]&#10;$$&#10;\sqrt{2} \, \, \approx \, \, 1.41421356 \quad \text{and} \quad&#10;\pi \, \, \approx \, \, 3.14159265&#10;$$&#10;are irrational numbers.&#10;}}&#10;\end{minipage}&#10;\end{document}"/>
  <p:tag name="IGUANATEXSIZE" val="20"/>
  <p:tag name="IGUANATEXCURSOR" val="4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9,2126"/>
  <p:tag name="LATEXADDIN" val="\documentclass{article}\pagestyle{empty}&#10;\usepackage{amsmath}&#10;\usepackage{amsfonts}&#10;\usepackage{amssymb}&#10;\begin{document}&#10;\begin{minipage}{9.6 cm}&#10;{\sffamily{&#10;$\mathbb{R} \setminus \mathbb{Q}$&#10;}}&#10;\end{minipage}&#10;\end{document}"/>
  <p:tag name="IGUANATEXSIZE" val="20"/>
  <p:tag name="IGUANATEXCURSOR" val="1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89,23882"/>
  <p:tag name="LATEXADDIN" val="\documentclass{article}\pagestyle{empty}&#10;\usepackage{amsmath}&#10;\usepackage{amsfonts}&#10;\usepackage{amssymb}&#10;\begin{document}&#10;\begin{minipage}{9.6 cm}&#10;{\sffamily{&#10;$\mathbb{Q}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76,49047"/>
  <p:tag name="LATEXADDIN" val="\documentclass{article}\pagestyle{empty}&#10;\usepackage{amsmath}&#10;\usepackage{amsfonts}&#10;\usepackage{amssymb}&#10;\begin{document}&#10;\begin{minipage}{9.6 cm}&#10;{\sffamily{&#10;$\mathbb{Z}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31,9835"/>
  <p:tag name="LATEXADDIN" val="\documentclass{article}\pagestyle{empty}&#10;\usepackage{amsmath}&#10;\usepackage{amsfonts}&#10;\usepackage{amssymb}&#10;\begin{document}&#10;\begin{minipage}{9.6 cm}&#10;{\sffamily{&#10;$\mathbb{N}_0$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5,216"/>
  <p:tag name="ORIGINALWIDTH" val="3394,826"/>
  <p:tag name="LATEXADDIN" val="\documentclass{article}\pagestyle{empty}&#10;\usepackage{amsmath}&#10;\usepackage{amsfonts}&#10;\usepackage{amssymb}&#10;\begin{document}&#10;\begin{minipage}{9.6 cm}&#10;{\sffamily{&#10;The rational numbers and irrational numbers form the {\bf{real numbers}} $\mathbb{R}$ and can be&#10;visualized geometrically as points on a line, called the {\bf{real number line}}.\\[1mm]&#10;To construct such a representation,&#10;\begin{itemize}&#10;\item choose a point on a line as the location of the number $0$. This&#10;is called the {\bf{origin}}.\\[-6mm]&#10;\item Select a point to represent the number $1$. This determines the&#10;scale of the number line, and each number is located an appropriate distance (multiple&#10;of $1$) from the origin.\\[-6mm]&#10;\item If the line is horizontal, the positive numbers are located to&#10;the right of the origin and the negative numbers to the left, as indicated in the figure.\\[-6mm]&#10;\item The {\bf{coordinate}} of a particular point on the line is the number associated with it.&#10;\end{itemize}&#10;}}&#10;\end{minipage}&#10;\end{document}"/>
  <p:tag name="IGUANATEXSIZE" val="20"/>
  <p:tag name="IGUANATEXCURSOR" val="8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9,2126"/>
  <p:tag name="LATEXADDIN" val="\documentclass{article}\pagestyle{empty}&#10;\usepackage{amsmath}&#10;\usepackage{amsfonts}&#10;\usepackage{amssymb}&#10;\begin{document}&#10;\begin{minipage}{9.6 cm}&#10;{\sffamily{&#10;$\mathbb{R} \setminus \mathbb{Q}$&#10;}}&#10;\end{minipage}&#10;\end{document}"/>
  <p:tag name="IGUANATEXSIZE" val="20"/>
  <p:tag name="IGUANATEXCURSOR" val="1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89,23882"/>
  <p:tag name="LATEXADDIN" val="\documentclass{article}\pagestyle{empty}&#10;\usepackage{amsmath}&#10;\usepackage{amsfonts}&#10;\usepackage{amssymb}&#10;\begin{document}&#10;\begin{minipage}{9.6 cm}&#10;{\sffamily{&#10;$\mathbb{Q}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76,49047"/>
  <p:tag name="LATEXADDIN" val="\documentclass{article}\pagestyle{empty}&#10;\usepackage{amsmath}&#10;\usepackage{amsfonts}&#10;\usepackage{amssymb}&#10;\begin{document}&#10;\begin{minipage}{9.6 cm}&#10;{\sffamily{&#10;$\mathbb{Z}$&#10;}}&#10;\end{minipage}&#10;\end{document}"/>
  <p:tag name="IGUANATEXSIZE" val="20"/>
  <p:tag name="IGUANATEXCURSOR" val="1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31,9835"/>
  <p:tag name="LATEXADDIN" val="\documentclass{article}\pagestyle{empty}&#10;\usepackage{amsmath}&#10;\usepackage{amsfonts}&#10;\usepackage{amssymb}&#10;\begin{document}&#10;\begin{minipage}{9.6 cm}&#10;{\sffamily{&#10;$\mathbb{N}_0$&#10;}}&#10;\end{minipage}&#10;\end{document}"/>
  <p:tag name="IGUANATEXSIZE" val="20"/>
  <p:tag name="IGUANATEXCURSOR" val="1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4,065"/>
  <p:tag name="ORIGINALWIDTH" val="4459,693"/>
  <p:tag name="LATEXADDIN" val="\documentclass{article}\pagestyle{empty}&#10;\usepackage{amsmath}&#10;\usepackage{amsfonts}&#10;\usepackage{amssymb}&#10;\begin{document}&#10;\begin{minipage}{12.6 cm}&#10;{\sffamily{&#10;If $a$ and $b$ are real numbers, i.e. $a,b \in \mathbb{R}$, and $a$ is to the right of $b$ on the number line, we say that&#10;{\bf{$a$ is greater than $b$}} and write $a &gt; b$. If $a$ is to the left of $b$, we say that {\bf{$a$ is less than $b$}} and write $a &lt; b$. For example,\\[-2mm]&#10;$$&#10;5 \, \, &gt; \, \, 2 \, , \quad -12 \, \, &lt; \, \, 0 \, , \quad \text{and} \quad -8.2 \, \, &lt; \, \, -2.4 \, .&#10;$$&#10;Moreover,&#10;$$&#10;\tfrac{6}{7} \, \, &lt; \, \, \tfrac{7}{8}&#10;$$&#10;as we can see by noting that (common denominator)\\[-2mm]&#10;$$&#10;\tfrac{6}{7} \, \, = \, \, \tfrac{48}{56} \quad \text{and} \quad \tfrac{7}{8} \, \, = \, \, \tfrac{49}{56} \, .&#10;$$&#10;}}&#10;\end{minipage}&#10;\end{document}"/>
  <p:tag name="IGUANATEXSIZE" val="20"/>
  <p:tag name="IGUANATEXCURSOR" val="6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8,9389"/>
  <p:tag name="ORIGINALWIDTH" val="4458,193"/>
  <p:tag name="LATEXADDIN" val="\documentclass{article}\pagestyle{empty}&#10;\usepackage{amsmath}&#10;\usepackage{amsfonts}&#10;\usepackage{amssymb}&#10;\begin{document}&#10;\begin{minipage}{12.6 cm}&#10;{\sffamily{&#10;The symbol $\geq$ stands for {\bf{greater than or equal to}}, and the symbol $\leq$ stands for {\bf{less than or equal to}}. For example,\\[-2mm]&#10;$$&#10;-3 \, \, \geq \, \, -4 \, , \quad 3 \, \, \geq \, \, -3 \, , \quad -4 \, \, \leq \, \, -3 \, , \quad \text{and} \quad -4 \, \, \leq \, \, -4 \, .&#10;$$&#10;}}&#10;\end{minipage}&#10;\end{document}"/>
  <p:tag name="IGUANATEXSIZE" val="20"/>
  <p:tag name="IGUANATEXCURSOR" val="3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8,8752"/>
  <p:tag name="ORIGINALWIDTH" val="4448,444"/>
  <p:tag name="LATEXADDIN" val="\documentclass{article}\pagestyle{empty}&#10;\usepackage{amsmath}&#10;\usepackage{amsfonts}&#10;\usepackage{amssymb}&#10;\begin{document}&#10;\begin{minipage}{12.6 cm}&#10;{\sffamily{&#10;{\bf{Properties of Inequalities:}}&#10;\begin{itemize}&#10;\item[{\bf{1)}}] {\bf{Transitive property:}} If $a &gt; b$ and $b &gt; c$, then $a &gt; c$.&#10;\item[{\bf{2)}}] {\bf{Additive property:}} If $a &gt; b$ and $c \geq d$, then $a+c &gt; b + d$.&#10;\item[{\bf{3)}}] {\bf{Multiplicative property:}} If $a &gt; b$ and $c &gt; 0$, then $ac &gt; bc$, but if $a &gt; b$ and $c &lt; 0$, then $ac &lt; bc$.&#10;\end{itemize}&#10;}}&#10;\end{minipage}&#10;\end{document}"/>
  <p:tag name="IGUANATEXSIZE" val="20"/>
  <p:tag name="IGUANATEXCURSOR" val="5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8,4477"/>
  <p:tag name="ORIGINALWIDTH" val="4451,444"/>
  <p:tag name="LATEXADDIN" val="\documentclass{article}\pagestyle{empty}&#10;\usepackage{amsmath}&#10;\usepackage{amsfonts}&#10;\usepackage{amssymb}&#10;\begin{document}&#10;\begin{minipage}{12.6 cm}&#10;{\sffamily{&#10;Note, especially property {\bf{3)}}, which states that the direction of an inequality is preserved if both&#10;sides are multiplied by a positive number, but is reversed if the multiplier is negative.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8,6577"/>
  <p:tag name="ORIGINALWIDTH" val="3874,016"/>
  <p:tag name="LATEXADDIN" val="\documentclass{article}\pagestyle{empty}&#10;\usepackage{amsmath}&#10;\usepackage{amsfonts}&#10;\usepackage{amssymb}&#10;\begin{document}&#10;\begin{minipage}{12.6 cm}&#10;{\sffamily{&#10;{\bf{Examples:}}&#10;\begin{itemize}&#10;\item Since $7 &gt; 3$, we have $7-9 &gt; 3-9$ or $-2 &gt; -6$.\\[-6mm]&#10;\item Since $5 &gt; 2$ and $3 &gt; 0$, it follows that $5 \cdot 3 &gt; 2 \cdot 3$, or $15 &gt; 6$.\\[-6mm]&#10;\item Since $5 &gt; 2$ and $-2 &lt; 0$, we have $5 \cdot (-2) &lt; 2 \cdot (-2)$, or $-10 &lt; -4$.&#10;\end{itemize}&#10;}}&#10;\end{minipage}&#10;\end{document}"/>
  <p:tag name="IGUANATEXSIZE" val="20"/>
  <p:tag name="IGUANATEXCURSOR" val="3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2,171"/>
  <p:tag name="ORIGINALWIDTH" val="4453,694"/>
  <p:tag name="LATEXADDIN" val="\documentclass{article}\pagestyle{empty}&#10;\usepackage{amsmath}&#10;\usepackage{amsfonts}&#10;\usepackage{amssymb}&#10;\begin{document}&#10;\begin{minipage}{12.6 cm}&#10;{\sffamily{&#10;A real number is said to satisfy a particular inequality involving a variable if the&#10;inequality is satisfied when the number is substituted for the variable.\\[1mm]&#10;The inequality&#10;is said to be {\bf{solved}} when all numbers that satisfy it have been found.\\[1mm]&#10;The set of all solutions is called the {\bf{solution set}} $\mathbb{L}$ of the inequality.&#10;}}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7,983"/>
  <p:tag name="ORIGINALWIDTH" val="4453,694"/>
  <p:tag name="LATEXADDIN" val="\documentclass{article}\pagestyle{empty}&#10;\usepackage{amsmath}&#10;\usepackage{amsfonts}&#10;\usepackage{amssymb}&#10;\begin{document}&#10;\begin{minipage}{12.6 cm}&#10;{\sffamily{&#10;{\bf{Example: (Solving an Inequality)}}\\[1mm]&#10;Solve the two-sided inequality $-5 &lt; 2x - 3 \leq 1$.&#10;&#10;\vspace{0.4cm}&#10;{\bf{Solution:}}\\[1mm]&#10;Add $3$ to both sides of the inequality -- property {\bf{2)}} -- to obtain\\[-1mm]&#10;$$&#10;-2 \, \, &lt; \, \, 2x \, \, \leq \, \, 4 \, .&#10;$$&#10;Then multiply each side of this new inequality by $\tfrac{1}{2}$:\\[-1mm]&#10;$$&#10;-1 \, \, &lt; \, \, x \, \, \leq \, \, 2 \, .&#10;$$&#10;Thus the solution set is comprised of all real numbers between $-1$ and $2$, including&#10;$2$ (but not $-1$), i.e.\\[-2mm]&#10;$$&#10;\mathbb{L} \, \, = \, \, \left\{ \, x \in \mathbb{R} \, : \, -1 \, &lt; \, x \, \leq \, 2 \, \right\}&#10;\, \, = \, \, (-1, 2] \, .&#10;$$&#10;}}&#10;\end{minipage}&#10;\end{document}"/>
  <p:tag name="IGUANATEXSIZE" val="20"/>
  <p:tag name="IGUANATEXCURSOR" val="6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6,341"/>
  <p:tag name="ORIGINALWIDTH" val="4457,443"/>
  <p:tag name="LATEXADDIN" val="\documentclass{article}\pagestyle{empty}&#10;\usepackage{amsmath}&#10;\usepackage{amsfonts}&#10;\usepackage{amssymb}&#10;\begin{document}&#10;\begin{minipage}{12.6 cm}&#10;{\sffamily{&#10;A set of real numbers that can be represented on the number line by a line segment&#10;is called an {\bf{interval}}.\\[1mm]&#10;Inequalities can be used to describe intervals.\\[1mm]&#10;For example, the interval $a \leq x &lt; b$ consists of all real numbers $x$ that are between $a$ and $b$, including&#10;$a$ but excluding $b$, see the figure.\\[1mm]&#10;The numbers $a$ and $b$ are known as the {\bf{endpoints}} of the interval.\\[1mm]&#10;The square bracket at $a$ indicates that a is&#10;included in the interval, while the rounded bracket at $b$ indicates that $b$ is excluded.}}&#10;\end{minipage}&#10;\end{document}"/>
  <p:tag name="IGUANATEXSIZE" val="20"/>
  <p:tag name="IGUANATEXCURSOR" val="5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8,005"/>
  <p:tag name="ORIGINALWIDTH" val="2422,198"/>
  <p:tag name="LATEXADDIN" val="\documentclass{article}\pagestyle{empty}&#10;\usepackage{amsmath}&#10;\usepackage{amsfonts}&#10;\usepackage{amssymb}&#10;\begin{document}&#10;\begin{minipage}{12.6 cm}&#10;{\sffamily{&#10;{\bf{Example:}}\\[1mm]&#10;Use inequalities to describe the given intervals.&#10;&#10;\vspace{2.5cm}&#10;{\bf{Solution:}}&#10;\begin{itemize}&#10;\item[{\bf{(a)}}] $x \, \leq \, 3$\\[-6mm]&#10;\item[{\bf{(b)}}] $x \, &gt; \, 2$\\[-6mm]&#10;\item[{\bf{(c)}}] $-2 \, &lt; \, x \, \leq \, 3$&#10;\end{itemize}&#10;}}&#10;\end{minipage}&#10;\end{document}"/>
  <p:tag name="IGUANATEXSIZE" val="20"/>
  <p:tag name="IGUANATEXCURSOR" val="2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7,825"/>
  <p:tag name="ORIGINALWIDTH" val="2468,692"/>
  <p:tag name="LATEXADDIN" val="\documentclass{article}\pagestyle{empty}&#10;\usepackage{amsmath}&#10;\usepackage{amsfonts}&#10;\usepackage{amssymb}&#10;\begin{document}&#10;\begin{minipage}{7 cm}&#10;{\sffamily{&#10;{\bf{Example:}}\\[1mm]&#10;Represent each of these intervals as a line segment on a number line.&#10;\begin{itemize}&#10;\item[{\bf{a.}}] $x \, &lt; \, -1$\\[-6mm]&#10;\item[{\bf{b.}}] $-1 \, \leq \, x \, \leq 2$\\[-6mm]&#10;\item[{\bf{c.}}] $x &gt; 2$&#10;\end{itemize}&#10;\vspace{0.3cm}&#10;{\bf{Solution:}}&#10;}}&#10;\end{minipage}&#10;\end{document}"/>
  <p:tag name="IGUANATEXSIZE" val="20"/>
  <p:tag name="IGUANATEXCURSOR" val="4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2,4185"/>
  <p:tag name="ORIGINALWIDTH" val="4455,193"/>
  <p:tag name="LATEXADDIN" val="\documentclass{article}\pagestyle{empty}&#10;\usepackage{amsmath}&#10;\usepackage{amsfonts}&#10;\usepackage{amssymb}&#10;\begin{document}&#10;\begin{minipage}{12.6 cm}&#10;{\sffamily{&#10;The {\bf{absolute value}} of a real number $x$, denoted by $|x|$, is the distance from $x$ to $0$&#10;on a number line. Since distance is always nonnegative, it follows that $|x| \geq 0$.\\&#10;For example,\\[-2mm]&#10;$$&#10;|4| \, \, = \, \, 4 \, , \quad |-4| \, \, = \, \, 4 \, , \quad |0| \, \, = \, \, 0 \, , \quad |5-9| \, \, = \, \, 4 \, \quad&#10;\text{and} \quad&#10;|\sqrt{3} - 3| \, \, = \, \, 3 - \sqrt{3} \, .&#10;$$&#10;}}&#10;\end{minipage}&#10;\end{document}"/>
  <p:tag name="IGUANATEXSIZE" val="20"/>
  <p:tag name="IGUANATEXCURSOR" val="5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1,931"/>
  <p:tag name="ORIGINALWIDTH" val="3603,3"/>
  <p:tag name="LATEXADDIN" val="\documentclass{article}\pagestyle{empty}&#10;\usepackage{amsmath}&#10;\usepackage{amsfonts}&#10;\usepackage{amssymb}&#10;\begin{document}&#10;\begin{minipage}{12.6 cm}&#10;{\sffamily{&#10;{\bf{Absolute Value:}}&#10;For any real number $x$, the absolute value of $x$ is\\[-2mm]&#10;$$&#10;|x| \, \, = \, \left\{ \begin{array}{r c l}&#10;x \, , &amp; &amp; \text{if $x \geq 0$}\\[1mm]&#10;-x \, , &amp; &amp; \text{if $x &lt; 0$}&#10;\end{array} \right.&#10;$$&#10;}}&#10;\end{minipage}&#10;\end{document}"/>
  <p:tag name="IGUANATEXSIZE" val="20"/>
  <p:tag name="IGUANATEXCURSOR" val="2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8,4177"/>
  <p:tag name="ORIGINALWIDTH" val="3930,259"/>
  <p:tag name="LATEXADDIN" val="\documentclass{article}\pagestyle{empty}&#10;\usepackage{amsmath}&#10;\usepackage{amsfonts}&#10;\usepackage{amssymb}&#10;\usepackage{multicol}&#10;\begin{document}&#10;\begin{minipage}{12.6 cm}&#10;{\sffamily{&#10;{\bf{Properties of the Absolute Value:}} Let $a$ and $b$ be real numbers, then\\[-6mm]&#10;\begin{multicols}{2}&#10;\begin{enumerate}&#10;\item $|-a| = |a|$&#10;\item $|a + b| \leq |a| + |b|$ (triange inequality)&#10;\item $|a \cdot b| = |a| \cdot |b|$&#10;\item $\left| \frac{a}{b} \right| = \frac{|a|}{|b|}$ if $b \neq 0$&#10;\end{enumerate}&#10;\end{multicols}&#10;}}&#10;\end{minipage}&#10;\end{document}"/>
  <p:tag name="IGUANATEXSIZE" val="20"/>
  <p:tag name="IGUANATEXCURSOR" val="4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8,088"/>
  <p:tag name="ORIGINALWIDTH" val="3396,326"/>
  <p:tag name="LATEXADDIN" val="\documentclass{article}\pagestyle{empty}&#10;\usepackage{amsmath}&#10;\usepackage{amsfonts}&#10;\usepackage{amssymb}&#10;\begin{document}&#10;\begin{minipage}{9.6 cm}&#10;{\sffamily{&#10;The distance on a number line between any two numbers a and b is the absolute&#10;value of their difference taken in either order ($a-b$ or $b-a$).\\[1mm]&#10;For instance, the distance between $a = -2$ and $b = 3$ is&#10;$$&#10;|-2-3| \, \, = \, \, 5 \, .&#10;$$&#10;The solution set of an inequality of the form $|x| \leq c$ for $c &gt; 0$ is the interval &#10;$-c \leq x \leq c$, that is, $[-c, c]$.&#10;}}&#10;\end{minipage}&#10;\end{document}"/>
  <p:tag name="IGUANATEXSIZE" val="20"/>
  <p:tag name="IGUANATEXCURSOR" val="5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9,115"/>
  <p:tag name="ORIGINALWIDTH" val="4450,694"/>
  <p:tag name="LATEXADDIN" val="\documentclass{article}\pagestyle{empty}&#10;\usepackage{amsmath}&#10;\usepackage{amsfonts}&#10;\usepackage{amssymb}&#10;\begin{document}&#10;\begin{minipage}{12.6 cm}&#10;{\sffamily{&#10;{\bf{Example: (Solving an Absolute Value Inequality)}}\\[1mm]&#10;Find the interval consisting of all real numbers $x$ such that $|x-1| \leq 3$.&#10;&#10;\vspace{0.3cm}&#10;{\bf{Solution:}}\\[1mm]&#10;In geometric terms, the numbers $x$ for which $|x-1| \leq 3$ are those whose distance&#10;from $1$ is less than or equal to $3$.\\[1mm]&#10;As illustrated below, these are the numbers that satisfy $-2 \leq x \leq 4$.&#10;}}&#10;\end{minipage}&#10;\end{document}"/>
  <p:tag name="IGUANATEXSIZE" val="20"/>
  <p:tag name="IGUANATEXCURSOR" val="5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5,084"/>
  <p:tag name="ORIGINALWIDTH" val="4458,193"/>
  <p:tag name="LATEXADDIN" val="\documentclass{article}\pagestyle{empty}&#10;\usepackage{amsmath}&#10;\usepackage{amsfonts}&#10;\usepackage{amssymb}&#10;\begin{document}&#10;\begin{minipage}{12.6 cm}&#10;{\sffamily{&#10;To find this interval algebraically, without relying on the geometry, rewrite the&#10;inequality $|x-1| \leq 3$ as&#10;$$&#10;-3 \, \, \leq \, \, x - 1 \, \, \leq 3&#10;$$&#10;and add $1$ to each part to get&#10;$$&#10;-3 + 1 \, \, \leq \, \, x-1 +1 \, \, \leq \, \, 3 + 1&#10;$$&#10;or&#10;$$&#10;-2 \, \, \leq \, \, x \, \, \leq \, \, 4 \, .&#10;$$&#10;}}&#10;\end{minipage}&#10;\end{document}"/>
  <p:tag name="IGUANATEXSIZE" val="20"/>
  <p:tag name="IGUANATEXCURSOR" val="4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Office PowerPoint</Application>
  <PresentationFormat>Bildschirmpräsentation (16:9)</PresentationFormat>
  <Paragraphs>48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Larissa-Design</vt:lpstr>
      <vt:lpstr>Calculus I for MGMT – Preliminaries Numbers &amp; Inequalities</vt:lpstr>
      <vt:lpstr>Our number system consists of natural, integer, and rational numbers …</vt:lpstr>
      <vt:lpstr>… as well as irrational numbers</vt:lpstr>
      <vt:lpstr>Together these number sets comprise the set of real numbers which can e.g. be illustrated by the real number line</vt:lpstr>
      <vt:lpstr>Due to their mutual position on the real number line we can distinguish the greater (lesser) of two numbers</vt:lpstr>
      <vt:lpstr>Such inequalities between two numbers share important properties </vt:lpstr>
      <vt:lpstr>In particular, an identity or inequality is said to be solved when all numbers that satisfy it have been found</vt:lpstr>
      <vt:lpstr>Example: Solving a two-sided inequality</vt:lpstr>
      <vt:lpstr>A set of real numbers that can be represented on the number line by a line segment is called an interval</vt:lpstr>
      <vt:lpstr>Intervals may be finite or infinite in extent and may or may not contain either endpoint</vt:lpstr>
      <vt:lpstr>Example: Describing &amp; graphing intervals with inequalities</vt:lpstr>
      <vt:lpstr>Geometrically, the absolute value of a real number is its distance from the origin on the number line</vt:lpstr>
      <vt:lpstr>The distance between any two numbers on the number line is the absolute value of their difference</vt:lpstr>
      <vt:lpstr>Example: Solving an absolute value inequality</vt:lpstr>
      <vt:lpstr>Example: Solving an absolute value inequality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204</cp:revision>
  <dcterms:created xsi:type="dcterms:W3CDTF">2020-04-04T18:50:50Z</dcterms:created>
  <dcterms:modified xsi:type="dcterms:W3CDTF">2022-07-17T10:20:21Z</dcterms:modified>
</cp:coreProperties>
</file>