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311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14" r:id="rId23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241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7/17/2022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7" Type="http://schemas.openxmlformats.org/officeDocument/2006/relationships/image" Target="../media/image28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Preliminaries</a:t>
            </a:r>
            <a:br>
              <a:rPr lang="en-US" dirty="0" smtClean="0"/>
            </a:br>
            <a:r>
              <a:rPr lang="en-US" dirty="0" smtClean="0"/>
              <a:t>Factorizing Polynomials &amp; Solving Systems of Equations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Numbers &amp; Inequalities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Exponential &amp; Logarithmic Expressions</a:t>
            </a:r>
          </a:p>
        </p:txBody>
      </p:sp>
      <p:sp>
        <p:nvSpPr>
          <p:cNvPr id="17" name="Rechteck 16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Cartesian Coordinate System</a:t>
            </a:r>
          </a:p>
        </p:txBody>
      </p:sp>
      <p:sp>
        <p:nvSpPr>
          <p:cNvPr id="18" name="Rechteck 17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Factorizing Polynomials &amp;</a:t>
            </a:r>
          </a:p>
          <a:p>
            <a:pPr marL="0" lvl="1" algn="ctr"/>
            <a:r>
              <a:rPr lang="en-US" sz="1000" dirty="0" smtClean="0"/>
              <a:t>Solving Systems of Equations</a:t>
            </a:r>
          </a:p>
        </p:txBody>
      </p:sp>
      <p:sp>
        <p:nvSpPr>
          <p:cNvPr id="19" name="Rechteck 18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Preliminaries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Factoring a difference of cubes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024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5496772" cy="27257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division helps us to successively factorize more complicated polynomials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5"/>
            <a:ext cx="7071089" cy="37807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division helps us to successively factorize more complicated polynomials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5"/>
            <a:ext cx="7073685" cy="37090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Long division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73"/>
            <a:ext cx="7072313" cy="1223469"/>
          </a:xfrm>
          <a:prstGeom prst="rect">
            <a:avLst/>
          </a:prstGeom>
          <a:noFill/>
          <a:ln/>
          <a:effectLst/>
        </p:spPr>
      </p:pic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829022" y="2571750"/>
            <a:ext cx="5374243" cy="2383174"/>
          </a:xfrm>
          <a:prstGeom prst="rect">
            <a:avLst/>
          </a:prstGeom>
          <a:noFill/>
          <a:ln/>
          <a:effectLst/>
        </p:spPr>
      </p:pic>
      <p:pic>
        <p:nvPicPr>
          <p:cNvPr id="20" name="Grafik 19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559795" y="3075806"/>
            <a:ext cx="4188669" cy="1831005"/>
          </a:xfrm>
          <a:prstGeom prst="rect">
            <a:avLst/>
          </a:prstGeom>
          <a:noFill/>
          <a:ln/>
          <a:effectLst/>
        </p:spPr>
      </p:pic>
      <p:cxnSp>
        <p:nvCxnSpPr>
          <p:cNvPr id="25" name="Gerade Verbindung 24"/>
          <p:cNvCxnSpPr/>
          <p:nvPr/>
        </p:nvCxnSpPr>
        <p:spPr>
          <a:xfrm>
            <a:off x="4499992" y="3003798"/>
            <a:ext cx="0" cy="792088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4498581" y="3795886"/>
            <a:ext cx="361451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1" name="Gerade Verbindung 30"/>
          <p:cNvCxnSpPr/>
          <p:nvPr/>
        </p:nvCxnSpPr>
        <p:spPr>
          <a:xfrm>
            <a:off x="4860032" y="3795886"/>
            <a:ext cx="0" cy="1152128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Gerade Verbindung 32"/>
          <p:cNvCxnSpPr/>
          <p:nvPr/>
        </p:nvCxnSpPr>
        <p:spPr>
          <a:xfrm flipH="1">
            <a:off x="4860032" y="4948014"/>
            <a:ext cx="3960440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6" name="Gerade Verbindung 35"/>
          <p:cNvCxnSpPr/>
          <p:nvPr/>
        </p:nvCxnSpPr>
        <p:spPr>
          <a:xfrm>
            <a:off x="4499992" y="3003798"/>
            <a:ext cx="4320480" cy="0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Gerade Verbindung 37"/>
          <p:cNvCxnSpPr/>
          <p:nvPr/>
        </p:nvCxnSpPr>
        <p:spPr>
          <a:xfrm>
            <a:off x="8820472" y="3003798"/>
            <a:ext cx="0" cy="1944216"/>
          </a:xfrm>
          <a:prstGeom prst="lin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properties of rational expressions comprise the sum rule, the product rule, and the quotient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01622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74"/>
            <a:ext cx="7059249" cy="1899478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3219822"/>
            <a:ext cx="7200800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291806"/>
            <a:ext cx="3457568" cy="16443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Simplifying rational expressions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6355097" cy="368780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Simplifying a compound fraction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74"/>
            <a:ext cx="7067880" cy="72610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067694"/>
            <a:ext cx="7200800" cy="29523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139681"/>
            <a:ext cx="7078324" cy="28470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previously noted, the solutions of an equation are the values of the variable that make the equation true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4"/>
            <a:ext cx="7074043" cy="320313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rational equation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77"/>
            <a:ext cx="7078063" cy="30723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collection of equations that are to be solved simultaneously is called a system of equations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83636" cy="34455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Monomials are special power functions that serve as building blocks for polynomials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67131"/>
          <a:stretch>
            <a:fillRect/>
          </a:stretch>
        </p:blipFill>
        <p:spPr bwMode="auto">
          <a:xfrm>
            <a:off x="251520" y="1131590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1691680" y="1131590"/>
            <a:ext cx="7200800" cy="28803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74"/>
            <a:ext cx="7080134" cy="252845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System of Equations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5"/>
            <a:ext cx="7076650" cy="375396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Solving a System of Equations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4"/>
            <a:ext cx="7094510" cy="36634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 1"/>
          <p:cNvPicPr>
            <a:picLocks noChangeAspect="1" noChangeArrowheads="1"/>
          </p:cNvPicPr>
          <p:nvPr/>
        </p:nvPicPr>
        <p:blipFill>
          <a:blip r:embed="rId3" cstate="print"/>
          <a:srcRect l="84438" t="79738"/>
          <a:stretch>
            <a:fillRect/>
          </a:stretch>
        </p:blipFill>
        <p:spPr bwMode="auto">
          <a:xfrm>
            <a:off x="1331640" y="2355726"/>
            <a:ext cx="290700" cy="116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polynomial is an expression of the form </a:t>
            </a:r>
            <a:r>
              <a:rPr lang="en-US" i="1" dirty="0" smtClean="0"/>
              <a:t>a</a:t>
            </a:r>
            <a:r>
              <a:rPr lang="en-US" baseline="-25000" dirty="0" smtClean="0"/>
              <a:t>0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i="1" dirty="0" smtClean="0"/>
              <a:t>x</a:t>
            </a:r>
            <a:r>
              <a:rPr lang="en-US" baseline="30000" dirty="0" smtClean="0"/>
              <a:t>2</a:t>
            </a:r>
            <a:r>
              <a:rPr lang="en-US" dirty="0" smtClean="0"/>
              <a:t> + … +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n</a:t>
            </a:r>
            <a:r>
              <a:rPr lang="en-US" i="1" dirty="0" err="1" smtClean="0"/>
              <a:t>x</a:t>
            </a:r>
            <a:r>
              <a:rPr lang="en-US" i="1" baseline="30000" dirty="0" err="1" smtClean="0"/>
              <a:t>n</a:t>
            </a:r>
            <a:r>
              <a:rPr lang="en-US" dirty="0" smtClean="0"/>
              <a:t> with real coefficients </a:t>
            </a:r>
            <a:r>
              <a:rPr lang="en-US" i="1" dirty="0" err="1" smtClean="0"/>
              <a:t>a</a:t>
            </a:r>
            <a:r>
              <a:rPr lang="en-US" i="1" baseline="-25000" dirty="0" err="1" smtClean="0"/>
              <a:t>k</a:t>
            </a:r>
            <a:r>
              <a:rPr lang="en-US" dirty="0" smtClean="0"/>
              <a:t> and degree </a:t>
            </a:r>
            <a:r>
              <a:rPr lang="en-US" i="1" dirty="0" smtClean="0"/>
              <a:t>n</a:t>
            </a:r>
            <a:r>
              <a:rPr lang="en-US" dirty="0" smtClean="0"/>
              <a:t> if an is not vanishing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1"/>
            <a:ext cx="7059370" cy="3116247"/>
          </a:xfrm>
          <a:prstGeom prst="rect">
            <a:avLst/>
          </a:prstGeom>
          <a:noFill/>
          <a:ln/>
          <a:effectLst/>
        </p:spPr>
      </p:pic>
      <p:pic>
        <p:nvPicPr>
          <p:cNvPr id="5" name="Picture 2 2"/>
          <p:cNvPicPr>
            <a:picLocks noChangeAspect="1" noChangeArrowheads="1"/>
          </p:cNvPicPr>
          <p:nvPr/>
        </p:nvPicPr>
        <p:blipFill>
          <a:blip r:embed="rId3" cstate="print"/>
          <a:srcRect l="32869" r="28480"/>
          <a:stretch>
            <a:fillRect/>
          </a:stretch>
        </p:blipFill>
        <p:spPr bwMode="auto">
          <a:xfrm>
            <a:off x="251520" y="1131590"/>
            <a:ext cx="1368152" cy="116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 3"/>
          <p:cNvPicPr>
            <a:picLocks noChangeAspect="1" noChangeArrowheads="1"/>
          </p:cNvPicPr>
          <p:nvPr/>
        </p:nvPicPr>
        <p:blipFill>
          <a:blip r:embed="rId3" cstate="print"/>
          <a:srcRect l="66366"/>
          <a:stretch>
            <a:fillRect/>
          </a:stretch>
        </p:blipFill>
        <p:spPr bwMode="auto">
          <a:xfrm>
            <a:off x="251520" y="2355726"/>
            <a:ext cx="1190545" cy="116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 4"/>
          <p:cNvPicPr>
            <a:picLocks noChangeAspect="1" noChangeArrowheads="1"/>
          </p:cNvPicPr>
          <p:nvPr/>
        </p:nvPicPr>
        <p:blipFill>
          <a:blip r:embed="rId3" cstate="print"/>
          <a:srcRect l="67214" t="73549" r="28480"/>
          <a:stretch>
            <a:fillRect/>
          </a:stretch>
        </p:blipFill>
        <p:spPr bwMode="auto">
          <a:xfrm>
            <a:off x="1467272" y="1635646"/>
            <a:ext cx="152400" cy="30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 5"/>
          <p:cNvPicPr>
            <a:picLocks noChangeAspect="1" noChangeArrowheads="1"/>
          </p:cNvPicPr>
          <p:nvPr/>
        </p:nvPicPr>
        <p:blipFill>
          <a:blip r:embed="rId3" cstate="print"/>
          <a:srcRect l="84438" t="79738"/>
          <a:stretch>
            <a:fillRect/>
          </a:stretch>
        </p:blipFill>
        <p:spPr bwMode="auto">
          <a:xfrm>
            <a:off x="251521" y="2427734"/>
            <a:ext cx="288032" cy="23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 terms in two polynomials are terms with the same degree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44016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0"/>
            <a:ext cx="7060558" cy="126490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715766"/>
            <a:ext cx="7200800" cy="230425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787756"/>
            <a:ext cx="7071820" cy="206310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Multiplying Polynomials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9"/>
            <a:ext cx="6237671" cy="353935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quadratic polynomials we can use the solution formula for quadratic polynomials to find their linear factors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2"/>
            <a:ext cx="7064006" cy="3596424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2411760" y="4227934"/>
            <a:ext cx="5760640" cy="6480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Factoring a quadratic polynomial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8"/>
            <a:ext cx="5557392" cy="28888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Factoring a quadratic polynomial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5933544" cy="27381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Certain polynomial types occur so often that it is useful to memorize the formulas for factoring them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25922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4"/>
            <a:ext cx="5349656" cy="24053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35,321"/>
  <p:tag name="ORIGINALWIDTH" val="4465,692"/>
  <p:tag name="LATEXADDIN" val="\documentclass{article}\pagestyle{empty}&#10;\usepackage{amsmath}&#10;\usepackage{amsfonts}&#10;\usepackage{amssymb}&#10;\begin{document}&#10;\begin{minipage}{12.6 cm}&#10;{\sffamily{&#10;A {\bf{monomial}} is a function of the form $f(x) = x^n$, where $n$ is a natural number.\\[1mm]&#10;For example, $f(x) = x^2$, $f(x) = x^3$, and $f(x) = x^4$ are all monomials. The figure displays the graph of $f(x) = x^3$. (In the next lecture, we discuss the concepts of functions and their graphs in more detail.)\\[5mm]&#10;A {\bf{power function}} is a function of the form $f(x) = x^r$, where $r$ is a real number.\\[1mm]&#10;For example, $f(x) = x^2$, $f(x) = x^{-3}$, and $f(x) = x^{1/2}$ are all power functions. So are $f(x) = \frac{1}{x^2}$ and $f(x) = x^{1/3}$ since they can be&#10;rewritten as $f(x)=x^{-2}$ and $f(x)=x^{1/3}$, respectively.}}&#10;\end{minipage}&#10;\end{document}"/>
  <p:tag name="IGUANATEXSIZE" val="20"/>
  <p:tag name="IGUANATEXCURSOR" val="4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7,278"/>
  <p:tag name="ORIGINALWIDTH" val="4458,943"/>
  <p:tag name="LATEXADDIN" val="\documentclass{article}\pagestyle{empty}&#10;\usepackage{amsmath}&#10;\usepackage{amsfonts}&#10;\usepackage{amssymb}&#10;\begin{document}&#10;\begin{minipage}{12.6 cm}&#10;{\sffamily{&#10;A {\bf{polynomial}} is an expression of the form&#10;$$&#10;a_0 \, + \, a_1 x \, + \, a_2 x^2 \, + \, \dots \, + \, a_n x^n&#10;$$&#10;where $n$ is a nonnegative integer and $a_n, a_{n-1}, \dots, a_0$ are real numbers known as&#10;the {\bf{coefficients}} of the polynomial. Polynomials appear in a variety of mathematical&#10;contexts, and the first goal of this section is to examine some important algebraic&#10;properties of polynomials.\\[1mm]&#10;If $a_n \neq 0$, $n$ is said to be the {\bf{degree}} of the polynomial. A nonzero constant is&#10;said to be a {\bf{polynomial of degree $0$}}. (Technically, the number $0$ is also a polynomial,&#10;but it has no degree.)\\[1mm]&#10;For example, $3 x^5 - 7x + 12$ is a polynomial of degree $5$, with terms $3 x^5$, $-7x$, and $12$.&#10;}}&#10;\end{minipage}&#10;\end{document}"/>
  <p:tag name="IGUANATEXSIZE" val="20"/>
  <p:tag name="IGUANATEXCURSOR" val="8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21,4099"/>
  <p:tag name="ORIGINALWIDTH" val="4459,693"/>
  <p:tag name="LATEXADDIN" val="\documentclass{article}\pagestyle{empty}&#10;\usepackage{amsmath}&#10;\usepackage{amsfonts}&#10;\usepackage{amssymb}&#10;\begin{document}&#10;\begin{minipage}{12.6 cm}&#10;{\sffamily{&#10;{\bf{Similar terms}} in two polynomials in the variable $x$ are&#10;terms with the same degree. Thus, in the fifth-degree polynomial $3 x^5 - 5 x^2 + 3$ and&#10;the third-degree polynomial $-2 x^3 + 2 x^2 + 7 x - 9$, the terms $-5 x^2$ and $2 x^2$ are&#10;similar terms.\\[1mm]&#10;Polynomials are multiplied by constants and added and subtracted by&#10;combining similar terms.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7,604"/>
  <p:tag name="ORIGINALWIDTH" val="4461,942"/>
  <p:tag name="LATEXADDIN" val="\documentclass{article}\pagestyle{empty}&#10;\usepackage{amsmath}&#10;\usepackage{amsfonts}&#10;\usepackage{amssymb}&#10;\begin{document}&#10;\begin{minipage}{12.6 cm}&#10;{\sffamily{&#10;{\bf{Example: (Combining Polynomials)}}\\[1mm]&#10;Let $p(x) = 3 x^2 - 5x + 7$ and $q(x) = -4 x^2 + 9$. Determine $2p(x)$ and $p(x) + q(x)$.&#10;&#10;\vspace{0.2cm}&#10;{\bf{Solution:}}\\[1mm]&#10;We have\\[-2mm]&#10;$$&#10;2p(x) \, \, = \, \, 2 \cdot (3 x^2 - 5x + 7) \, \, = \, \, 2 \cdot3 x^2 - 2 \cdot 5x + 2 \cdot 7 \, \, = \, \,&#10;6 x^2 - 10 x + 14&#10;$$&#10;$$&#10;p(x) + q(x) \, = \, 3 x^2 - 5x + 7 -4 x^2 + 9 \, = \, (3-4) x^2 + (-5+0) x + (7+9) \, = \,&#10;-x^2 - 5x + 16&#10;$$&#10;}}&#10;\end{minipage}&#10;\end{document}"/>
  <p:tag name="IGUANATEXSIZE" val="20"/>
  <p:tag name="IGUANATEXCURSOR" val="5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8,5"/>
  <p:tag name="ORIGINALWIDTH" val="3932,509"/>
  <p:tag name="LATEXADDIN" val="\documentclass{article}\pagestyle{empty}&#10;\usepackage{amsmath}&#10;\usepackage{amsfonts}&#10;\usepackage{amssymb}&#10;\begin{document}&#10;\begin{minipage}{12.6 cm}&#10;{\sffamily{&#10;{\bf{Example: (Multiplying Polynomials)}}\\[1mm]&#10;Determine $(3x+5) \cdot (-2x + 7)$.&#10;&#10;\vspace{0.2cm}&#10;{\bf{Solution:}}\\[1mm]&#10;We have&#10;\begin{eqnarray*}&#10;(3x+5) \cdot (-2x + 7) &amp; = &amp; 3x \cdot (-2x + 7) + 5 \cdot (-2x + 7) \\[2mm]&#10;&amp; = &amp;&#10;3x \cdot (-2x) + 3x \cdot 7 + 5 \cdot (-2x) + 5 \cdot 7 \\[2mm]&#10;&amp; = &amp;&#10;-6 x^2 + 21 x - 10 x + 35 \\[2mm]&#10;&amp; = &amp;&#10;-6 x^2 + (21 - 10) x + 35 \\[2mm]&#10;&amp; = &amp;&#10;-6 x^2 - 11 x + 35 \, .&#10;\end{eqnarray*}&#10;}}&#10;\end{minipage}&#10;\end{document}"/>
  <p:tag name="IGUANATEXSIZE" val="20"/>
  <p:tag name="IGUANATEXCURSOR" val="5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39,745"/>
  <p:tag name="ORIGINALWIDTH" val="4455,193"/>
  <p:tag name="LATEXADDIN" val="\documentclass{article}\pagestyle{empty}&#10;\usepackage{amsmath}&#10;\usepackage{amsfonts}&#10;\usepackage{amssymb}&#10;\begin{document}&#10;\begin{minipage}{12.6 cm}&#10;{\sffamily{&#10;Techniques for {\bf{factoring polynomials}} into linear factors of the form $(x-x_k)$ and/ or irreducible quadratic factors of the form $(x^2 + bx + c)$ (that have no real roots), e.g.\\[-6mm]&#10;\begin{eqnarray*}&#10;p(x) &amp; = &amp; a_n x^n + a_{n-1} x^{n-1} + \dots + a_1 x + a_0 \\[1mm]&#10;&amp; = &amp;&#10;a_n \cdot (x-x_1) \cdot (x-x_2) \cdot \, \dots \, \cdot (x^2 + b_1 x + c_2) \cdot (x^2 + b_2 x + c_2) \cdot \dots&#10;\end{eqnarray*}&#10;are very important tools for solving applied problems.\\[1mm]&#10;For {\bf{quadratic polynomials}}, you already know to factor them as\\[-2mm]&#10;$$&#10;p(x) \, \, = \, \, a x^2 + bx + c \, \, = \, \, a \cdot (x-x_1) \cdot (x-x_2) \, ,&#10;$$&#10;where $x_1$ and $x_2$ are the roots of $p(x)$ (provided they exist) obtained via&#10;$$&#10;x_{1/2} \, \, = \, \, \frac{-b \pm \sqrt{b^2 - 4ac}}{2a} \qquad \text{with $b^2 - 4ac \geq 0$} \, .&#10;$$&#10;}}&#10;\end{minipage}&#10;\end{document}"/>
  <p:tag name="IGUANATEXSIZE" val="20"/>
  <p:tag name="IGUANATEXCURSOR" val="7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29,547"/>
  <p:tag name="ORIGINALWIDTH" val="3502,812"/>
  <p:tag name="LATEXADDIN" val="\documentclass{article}\pagestyle{empty}&#10;\usepackage{amsmath}&#10;\usepackage{amsfonts}&#10;\usepackage{amssymb}&#10;\begin{document}&#10;\begin{minipage}{12.6 cm}&#10;{\sffamily{&#10;{\bf{Example: (Factoring a Quadratic Polynomial)}}\\[1mm]&#10;Factor the polynomial $p(x) = x^2-2x-3$.&#10;&#10;\vspace{0.2cm}&#10;{\bf{Solution:}}\\[1mm]&#10;The roots $x_1$ and $x_2$ of $p(x)$ with $p(x_1) = p(x_2) = 0$ read as&#10;$$&#10;x_{1/2} \, \, = \, \, \frac{2 \pm \sqrt{4 - 4 \cdot (-3)}}{2} \, \, = \, \, 1 \pm \sqrt{4} \, \, = \, \left\{ \begin{array}{c}&#10;3 \\[1mm] -1 \end{array} \right.&#10;$$&#10;Thus, we have&#10;$$&#10;p(x) \, \, = \, \, x^2 - 2x - 3 \, \, = \, \, (x-3) \cdot (x+1) \, .&#10;$$&#10;}}&#10;\end{minipage}&#10;\end{document}"/>
  <p:tag name="IGUANATEXSIZE" val="20"/>
  <p:tag name="IGUANATEXCURSOR" val="6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4,057"/>
  <p:tag name="ORIGINALWIDTH" val="3739,033"/>
  <p:tag name="LATEXADDIN" val="\documentclass{article}\pagestyle{empty}&#10;\usepackage{amsmath}&#10;\usepackage{amsfonts}&#10;\usepackage{amssymb}&#10;\begin{document}&#10;\begin{minipage}{12.6 cm}&#10;{\sffamily{&#10;{\bf{Example: (Factoring a Quadratic Polynomial)}}\\[1mm]&#10;Factor the polynomial $p(x) = x^2 + 18 - 81$.&#10;&#10;\vspace{0.2cm}&#10;{\bf{Solution:}}\\[1mm]&#10;The roots $x_1$ and $x_2$ of $p(x)$ with $p(x_1) = p(x_2) = 0$ read as&#10;$$&#10;x_{1/2} \, \, = \, \, \frac{-18 \pm \sqrt{18^2 - 4 \cdot (-81)}}{2} \, \, = \, \, \frac{-18 \pm \sqrt{0}}{2} \, \, = \, \, -9&#10;$$&#10;Thus, we have&#10;$$&#10;p(x) \, \, = \, \, x^2 - 2x - 3 \, \, = \, \, (x+9)^2 \, .&#10;$$&#10;}}&#10;\end{minipage}&#10;\end{document}"/>
  <p:tag name="IGUANATEXSIZE" val="20"/>
  <p:tag name="IGUANATEXCURSOR" val="5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62,58"/>
  <p:tag name="ORIGINALWIDTH" val="3373,829"/>
  <p:tag name="LATEXADDIN" val="\documentclass{article}\pagestyle{empty}&#10;\usepackage{amsmath}&#10;\usepackage{amsfonts}&#10;\usepackage{amssymb}&#10;\begin{document}&#10;\begin{minipage}{12.6 cm}&#10;{\sffamily{&#10;{\bf{Factorization Formulas:}}&#10;\begin{description}&#10;\item[1$^{st}$ Binomial Formula:] $A^2 + 2AB + B^2 = (A+B)^2$&#10;\item[2$^{nd}$ Binomial Formula:] $A^2 - 2AB + B^2 = (A-B)^2$ &#10;\item[3$^{rd}$ Binomial Formula:] $A^2 - B^2 = (A+B) \cdot (A-B)$ &#10;\item[Sum of Cubes:] $A^3 + B^3 = (A+B) \cdot (A^2 - AB + B^2)$&#10;\item[Difference of Cubes:] $A^3 - B^3 = (A-B) \cdot (A^2 + AB + B^2)$&#10;\end{description}&#10;}}&#10;\end{minipage}&#10;\end{document}"/>
  <p:tag name="IGUANATEXSIZE" val="20"/>
  <p:tag name="IGUANATEXCURSOR" val="53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6,558"/>
  <p:tag name="ORIGINALWIDTH" val="3463,067"/>
  <p:tag name="LATEXADDIN" val="\documentclass{article}\pagestyle{empty}&#10;\usepackage{amsmath}&#10;\usepackage{amsfonts}&#10;\usepackage{amssymb}&#10;\begin{document}&#10;\begin{minipage}{12.6 cm}&#10;{\sffamily{&#10;{\bf{Example: (Factoring a Difference of Cubes)}}\\[1mm]&#10;Factor the polynomial $p(x) = x^3 - 8$.&#10;&#10;\vspace{0.2cm}&#10;{\bf{Solution:}}\\[1mm]&#10;Since $8 = 2^3$, we can use the difference of cubes formula&#10;$$&#10;A^3 - B^3 \, \, = \, \, (A-B) \cdot (A^2 + AB + B^2) \, ,&#10;$$&#10;with $A = x$ and $B = 2$, to obtain the factorization&#10;$$&#10;x^3 - 8 \, \, = \, \, x^3 - 2^3 \, \, = \, \, (x-2) \cdot (x^2 + 2x + 4) \, .&#10;$$&#10;}}&#10;\end{minipage}&#10;\end{document}"/>
  <p:tag name="IGUANATEXSIZE" val="20"/>
  <p:tag name="IGUANATEXCURSOR" val="4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1,732"/>
  <p:tag name="ORIGINALWIDTH" val="4457,443"/>
  <p:tag name="LATEXADDIN" val="\documentclass{article}\pagestyle{empty}&#10;\usepackage{amsmath}&#10;\usepackage{amsfonts}&#10;\usepackage{amssymb}&#10;\usepackage{polynom}&#10;\begin{document}&#10;\begin{minipage}{12.6 cm}&#10;{\sffamily{&#10;Let $p(x)$ be a polynomial and $x=x_0$ one of its roots, i.e. $p(x_0) = 0$ then we can factorize $p(x)$ with the help of&#10;{\bf{long division}} (or {\bf{polynomial division}}) that mirrows the tabellaric division of real numbers: \\[-2mm]&#10;$$&#10;p(x) \, : \, \left( x - x_0 \right)  \, \, = \, \, q(x) \quad \text{with a remainder polynomial $q(x)$} \, .&#10;$$&#10;For instance, it is easy to see that $p(x) = x^3+2x^2-x-2$ has a root at $x_0 = 1$,&#10;because $p(1) = 1^3 + 2 \cdot 1^2 - 1 - 2 = 0$. Thus:&#10;{\small{&#10;\begin{center}&#10; \polyset{style=C,div=:,vars=x}&#10; \polylongdiv{x^3+2x^2-x-2}{x-1}&#10;\end{center}&#10;}}&#10;}}&#10;\end{minipage}&#10;\end{document}"/>
  <p:tag name="IGUANATEXSIZE" val="20"/>
  <p:tag name="IGUANATEXCURSOR" val="7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99,738"/>
  <p:tag name="ORIGINALWIDTH" val="4458,193"/>
  <p:tag name="LATEXADDIN" val="\documentclass{article}\pagestyle{empty}&#10;\usepackage{amsmath}&#10;\usepackage{amsfonts}&#10;\usepackage{amssymb}&#10;\usepackage{polynom}&#10;\begin{document}&#10;\begin{minipage}{12.6 cm}&#10;{\sffamily{&#10;Typically, roots have to be {\bf{guessed}} before long division can be applied. In our exercises and questions&#10;it is often sufficient to check\\[-2mm]&#10;$$&#10;x_0 \, \, = \, \, \dots, \, -3, \, -2, \, -1, \, 0, \, 1, \, 2, \, 3, \, \dots&#10;$$&#10;For instance $x_0 = 1$ is a root of $p(x) = x^3 - 2 x^2 - 11 x + 12$, because&#10;$p(1) = 1^3 - 2 \cdot 1^2 - 11 + 12 = 0$ and hence&#10;\begin{center}&#10; \polyset{style=C,div=:,vars=x}&#10; \polylongdiv{x^3 - 2 x^2 - 11 x + 12}{x-1}&#10; \end{center}&#10;}}&#10;\end{minipage}&#10;\end{document}"/>
  <p:tag name="IGUANATEXSIZE" val="20"/>
  <p:tag name="IGUANATEXCURSOR" val="3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4450,694"/>
  <p:tag name="LATEXADDIN" val="\documentclass{article}\pagestyle{empty}&#10;\usepackage{amsmath}&#10;\usepackage{amsfonts}&#10;\usepackage{amssymb}&#10;\usepackage{polynom}&#10;\begin{document}&#10;\begin{minipage}{12.6 cm}&#10;{\sffamily{&#10;{\bf{Example:}}&#10;Find a root of the following polynomial and apply polynomial division in order to reduce it by one degree:\\[-2mm]&#10;$$&#10;p(x) \, \, = \, \, 10 x^4 - 13 x^3 - 21 x^2 + 10 x + 8 \, .&#10;$$&#10;&#10;{\bf{Solution:}}&#10;}}&#10;\end{minipage}&#10;\end{document}"/>
  <p:tag name="IGUANATEXSIZE" val="20"/>
  <p:tag name="IGUANATEXCURSOR" val="3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45,332"/>
  <p:tag name="ORIGINALWIDTH" val="3382,077"/>
  <p:tag name="LATEXADDIN" val="\documentclass{article}\pagestyle{empty}&#10;\usepackage{amsmath}&#10;\usepackage{amsfonts}&#10;\usepackage{amssymb}&#10;\usepackage{polynom}&#10;\begin{document}&#10;\begin{minipage}{12.6 cm}&#10;{\sffamily{&#10;{\small{&#10;\begin{center}&#10; \polyset{style=C,div=:,vars=x}&#10; \polylongdiv{10 x^4 - 13 x^3 - 21 x^2 + 10 x + 8}{x-2}&#10; \end{center}&#10;}}&#10;}}&#10;\end{minipage}&#10;\end{document}"/>
  <p:tag name="IGUANATEXSIZE" val="20"/>
  <p:tag name="IGUANATEXCURSOR" val="1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33,371"/>
  <p:tag name="ORIGINALWIDTH" val="2635,921"/>
  <p:tag name="LATEXADDIN" val="\documentclass{article}\pagestyle{empty}&#10;\usepackage{amsmath}&#10;\usepackage{amsfonts}&#10;\usepackage{amssymb}&#10;\usepackage{polynom}&#10;\begin{document}&#10;\begin{minipage}{12.6 cm}&#10;{\sffamily{&#10;{\small{&#10;\begin{center}&#10; \polyset{style=C,div=:,vars=x}&#10; \polylongdiv{10x^3+7x^2-7x-4}{x+1}&#10; \end{center}&#10;}}&#10;}}&#10;\end{minipage}&#10;\end{document}"/>
  <p:tag name="IGUANATEXSIZE" val="20"/>
  <p:tag name="IGUANATEXCURSOR" val="2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7,615"/>
  <p:tag name="ORIGINALWIDTH" val="4452,194"/>
  <p:tag name="LATEXADDIN" val="\documentclass{article}\pagestyle{empty}&#10;\usepackage{amsmath}&#10;\usepackage{amsfonts}&#10;\usepackage{amssymb}&#10;\begin{document}&#10;\begin{minipage}{12.6 cm}&#10;{\sffamily{&#10;The quotient of two polynomials is called a {\bf{rational expression}}, like&#10;$$&#10;\frac{1}{x} \, , \qquad \frac{4}{2x^2 + 3} \, , \qquad \frac{-2x^3 + 7x - 1}{5x^2 + 3x + 9} \, , \qquad \text{and} \qquad&#10;\frac{x^3 + x - 6}{2} \, .&#10;$$&#10;One of our goals in working with rational expressions is to reduce such an expression to lowest terms, that is, to eliminate&#10;all common factors from the numerator and denominator. The following properties of fractions will be useful in this process.&#10;}}&#10;\end{minipage}&#10;\end{document}"/>
  <p:tag name="IGUANATEXSIZE" val="20"/>
  <p:tag name="IGUANATEXCURSOR" val="6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0,6337"/>
  <p:tag name="ORIGINALWIDTH" val="2179,978"/>
  <p:tag name="LATEXADDIN" val="\documentclass{article}\pagestyle{empty}&#10;\usepackage{amsmath}&#10;\usepackage{amsfonts}&#10;\usepackage{amssymb}&#10;\begin{document}&#10;\begin{minipage}{12.6 cm}&#10;{\sffamily{&#10;{\bf{Properties of Fractions:}}&#10;\begin{enumerate}&#10;\item {\bf{Sum Rule:}} $\frac{a}{b} + \frac{c}{d} = \frac{ad + bc}{bd}$&#10;\item {\bf{Product Rule:}} $\left( \frac{a}{b} \right) \left( \frac{c}{d} \right) = \frac{ac}{bd}$&#10;\item {\bf{Quotient Rule:}} $\frac{a/b}{c/d} = \frac{a}{b} \cdot \frac{d}{c} = \frac{ad}{bc}$&#10;\end{enumerate}&#10;}}&#10;\end{minipage}&#10;\end{document}"/>
  <p:tag name="IGUANATEXSIZE" val="20"/>
  <p:tag name="IGUANATEXCURSOR" val="47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74,241"/>
  <p:tag name="ORIGINALWIDTH" val="4003"/>
  <p:tag name="LATEXADDIN" val="\documentclass{article}\pagestyle{empty}&#10;\usepackage{amsmath}&#10;\usepackage{amsfonts}&#10;\usepackage{amssymb}&#10;\begin{document}&#10;\begin{minipage}{12.6 cm}&#10;{\sffamily{&#10;{\bf{Example: (Simplifying Rational Expressions)}}\\[1mm]&#10;Give the following as a rational expression in lowest terms:&#10;$$&#10;\frac{-2}{x^2 - 1} + \frac{x}{x-1} \, .&#10;$$&#10;&#10;{\bf{Solution:}}&#10;\begin{eqnarray*}&#10;\frac{-2}{x^2 - 1} + \frac{x}{x-1} &amp; = &amp; \frac{-2}{x^2 - 1} + \frac{x}{x-1} \cdot \frac{x+1}{x+1} \, \, = \, \, \frac{-2}{x^2 - 1} + \frac{x^2 + x}{x^2-1} \\[1mm]&#10;&amp; = &amp;&#10;\frac{x^2 + x - 2}{x^2 - 1} \, \, = \, \, \frac{(x+2)(x-1)}{(x+1)(x-1)} \\[1mm]&#10;&amp; = &amp;&#10;\frac{x+2}{x+1} \qquad \text{for $x \notin \{-1, 1\}$} \, .&#10;\end{eqnarray*}&#10;}}&#10;\end{minipage}&#10;\end{document}"/>
  <p:tag name="IGUANATEXSIZE" val="20"/>
  <p:tag name="IGUANATEXCURSOR" val="6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6986"/>
  <p:tag name="ORIGINALWIDTH" val="4457,443"/>
  <p:tag name="LATEXADDIN" val="\documentclass{article}\pagestyle{empty}&#10;\usepackage{amsmath}&#10;\usepackage{amsfonts}&#10;\usepackage{amssymb}&#10;\begin{document}&#10;\begin{minipage}{12.6 cm}&#10;{\sffamily{&#10;A rational expression with fractions in both the numerator and the denominator&#10;is known as a {\bf{compound fraction}}. It is often useful to represent a compound&#10;fraction as the quotient of two polynomials.}}&#10;\end{minipage}&#10;\end{document}"/>
  <p:tag name="IGUANATEXSIZE" val="20"/>
  <p:tag name="IGUANATEXCURSOR" val="27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98,8"/>
  <p:tag name="ORIGINALWIDTH" val="4456,693"/>
  <p:tag name="LATEXADDIN" val="\documentclass{article}\pagestyle{empty}&#10;\usepackage{amsmath}&#10;\usepackage{amsfonts}&#10;\usepackage{amssymb}&#10;\begin{document}&#10;\begin{minipage}{12.6 cm}&#10;{\sffamily{&#10;{\bf{Example:}} Simplify the compound fraction\\[-2mm]&#10;$$&#10;\frac{1 + 3/x - 4/x^2}{1 + 4/x - 5/x^2} \, .&#10;$$\\[-2mm]&#10;{\bf{Solution:}}&#10;Writing both the numerator and the denominator as rational expressions and then simplifying, we obtain\\[-6mm]&#10;\begin{eqnarray*}&#10;\frac{1 + 3/x - 4/x^2}{1 + 4/x - 5/x^2} &amp; = &amp; \frac{\, \, \frac{x^2 + 3x - 4}{x^2} \, \, }{\frac{x^2 + 4x - 5}{x^2}} \, \, = \, \,&#10;\frac{x^2 \cdot (x^2 + 3x - 4))}{x^2 \cdot (x^2 + 4x - 5)} \, \, = \, \, \frac{(x+4) \cdot (x-1)}{(x+5) \cdot (x-1)} \\[1mm]&#10;&amp; = &amp;&#10;\frac{x+4}{x+5} \qquad \text{for $x \notin \{ -5, 0, 1 \}$} \, .&#10;\end{eqnarray*}&#10;}}&#10;\end{minipage}&#10;\end{document}"/>
  <p:tag name="IGUANATEXSIZE" val="20"/>
  <p:tag name="IGUANATEXCURSOR" val="2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2,524"/>
  <p:tag name="ORIGINALWIDTH" val="4460,443"/>
  <p:tag name="LATEXADDIN" val="\documentclass{article}\pagestyle{empty}&#10;\usepackage{amsmath}&#10;\usepackage{amsfonts}&#10;\usepackage{amssymb}&#10;\begin{document}&#10;\begin{minipage}{12.6 cm}&#10;{\sffamily{&#10;The {\bf{solutions}} of an equation are the values of the variable that make the equation&#10;true. For example, $x=2$ is a solution of the equation&#10;$$&#10;x^3 - 6x^2 + 12x - 8 \, \, = \, \, 0&#10;$$&#10;because substitution of $2$ for $x$ gives&#10;$$&#10;2^3 - 6 \cdot 2^2 + 12 \cdot 2 - 8 \, \, = \, \, 8 - 24 + 24 - 8 \, \, = \, \, 0 \, .&#10;$$&#10;Next, we will see how factoring can be used to solve certain equations. The technique is based on the&#10;fact that if the product of two (or more) terms is equal to zero, then at least one of the terms must&#10;be equal to zero. For example, if $ab = 0$, then either $a = 0$ or $b = 0$ (or both).}}&#10;\end{minipage}&#10;\end{document}"/>
  <p:tag name="IGUANATEXSIZE" val="20"/>
  <p:tag name="IGUANATEXCURSOR" val="30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27,784"/>
  <p:tag name="ORIGINALWIDTH" val="4457,443"/>
  <p:tag name="LATEXADDIN" val="\documentclass{article}\pagestyle{empty}&#10;\usepackage{amsmath}&#10;\usepackage{amsfonts}&#10;\usepackage{amssymb}&#10;\begin{document}&#10;\begin{minipage}{12.6 cm}&#10;{\sffamily{&#10;{\bf{Example: (Solving a Rational Equation)}}\\[1mm]&#10;Solve the equation&#10;$$&#10;1 - \frac{1}{x} - \frac{2}{x^2} \, \, = \, \, 0 \, .&#10;$$&#10;&#10;{\bf{Solution:}}\\[1mm]&#10;Put the fractions on the left-hand side over the common denominator $x^2$ and add to get&#10;$$&#10;0 \, \, = \, \, \frac{x^2}{x^2} - \frac{x}{x^2} - \frac{2}{x^2} \, \, = \, \, \frac{x^2 - x - 2}{x^2} \, \, = \, \, \frac{(x+1) \cdot (x-2)}{x^2} \, .&#10;$$&#10;A quotient is zero only if its numerator is zero and its denominator is not zero, so it&#10;follows that $x = -1$ and $x=2$ are the required solutions.&#10;}}&#10;\end{minipage}&#10;\end{document}"/>
  <p:tag name="IGUANATEXSIZE" val="20"/>
  <p:tag name="IGUANATEXCURSOR" val="68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64,005"/>
  <p:tag name="ORIGINALWIDTH" val="4472,441"/>
  <p:tag name="LATEXADDIN" val="\documentclass{article}\pagestyle{empty}&#10;\usepackage{amsmath}&#10;\usepackage{amsfonts}&#10;\usepackage{amssymb}&#10;\begin{document}&#10;\begin{minipage}{12.6 cm}&#10;{\sffamily{&#10;A collection of equations that are to be solved simultaneously is called a {\bf{system of&#10;equations}}. Some of the calculus problems in later lectures involve the solution of systems&#10;of two (or more) equations in two (or more) unknowns.\\[1mm]&#10;For example, you may wish to find the real numbers $x$ and $y$ that satisfy the system&#10;\begin{eqnarray*}&#10;2x + 3y &amp; = &amp; 5 \\&#10;x + 2y &amp; = &amp; 4&#10;\end{eqnarray*}&#10;The procedure for solving a system of two equations in two unknowns is to (temporarily)&#10;eliminate one of the variables, thereby reducing the problem to a single&#10;equation in one variable, which you then solve for its variable.\\[1mm]&#10;Once we have found&#10;the value of one of the variables, you can substitute it into either of the original equations&#10;and solve to get the value of the other variable.}}&#10;\end{minipage}&#10;\end{document}"/>
  <p:tag name="IGUANATEXSIZE" val="20"/>
  <p:tag name="IGUANATEXCURSOR" val="4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1,238"/>
  <p:tag name="ORIGINALWIDTH" val="4447,694"/>
  <p:tag name="LATEXADDIN" val="\documentclass{article}\pagestyle{empty}&#10;\usepackage{amsmath}&#10;\usepackage{amsfonts}&#10;\usepackage{amssymb}&#10;\begin{document}&#10;\begin{minipage}{12.6 cm}&#10;{\sffamily{&#10;{\bf{Example: (Solving a System of Equations)}}\\[1mm]&#10;Solve the system\\[-8mm]&#10;\begin{eqnarray}&#10;2y^2 - x^2 &amp; = &amp; 14 \\&#10;x - y &amp; = &amp; 1&#10;\end{eqnarray}\\[-6mm]&#10;{\bf{Solution:}}\\[1mm]&#10;Solving equation (2) for $x$ we get\\[-4mm]&#10;\begin{equation}&#10;x \, \, = \, \, y + 1&#10;\end{equation}&#10;and substitute this into the first equation to eliminate $x$. This gives\\[-2mm]&#10;$$&#10;14 \, \, = \, \, 2y^2 - (y+1)^2 \, \, = \, \, \dots \, \, = y^2 - 2y - 1&#10;$$\\[-6mm]&#10;or\\[-4mm]&#10;$$&#10;y^2 - 2y - 15 \, \, = \, \, 0 \qquad \Longrightarrow \qquad y_{1/2} \, \, = \, \, \frac{2 \pm \sqrt{4 + 60}}{2} \, \, = \, \left\{ \begin{array}{c}&#10;5 \\ -3 \end{array} \right.&#10;$$&#10;}}&#10;\end{minipage}&#10;\end{document}"/>
  <p:tag name="IGUANATEXSIZE" val="20"/>
  <p:tag name="IGUANATEXCURSOR" val="6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45,744"/>
  <p:tag name="ORIGINALWIDTH" val="4455,943"/>
  <p:tag name="LATEXADDIN" val="\documentclass{article}\pagestyle{empty}&#10;\usepackage{amsmath}&#10;\usepackage{amsfonts}&#10;\usepackage{amssymb}&#10;\begin{document}&#10;\begin{minipage}{12.6 cm}&#10;{\sffamily{&#10;Netx, we plug $y_1 = 5$ and $y_2 = -3$ into equation (3) giving $x_1 = 6$ and $x_2 = -2$, respectively, to obtain the solution set as&#10;$$&#10;\mathbb{L} \, \, = \, \, \left\{ \, (6, 5) \, , \, (-2,-3) \, \right\} \, .&#10;$$&#10;&#10;\vspace{0.5cm}&#10;{\bf{Checking the Result:}}&#10;To check these answers, substitute each pair $(x,y)$ into equation (1). For the pair $(6,5)$ we obtain\\[-2mm]&#10;$$&#10;2 \cdot 5^2 - 6^2 \, \, \, = \, \, 50 - 36 \, \, = \, \, 14&#10;$$&#10;and for the pair $(-2,-3)$ we get\\[-2mm]&#10;$$&#10;2 \cdot (-3)^2 - (-2)^2 \, \, \, = \, \, 18 - 4 \, \, = \, \, 14&#10;$$&#10;as required.&#10;}}&#10;\end{minipage}&#10;\end{document}"/>
  <p:tag name="IGUANATEXSIZE" val="20"/>
  <p:tag name="IGUANATEXCURSOR" val="3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225</Words>
  <Application>Microsoft Office PowerPoint</Application>
  <PresentationFormat>Bildschirmpräsentation (16:9)</PresentationFormat>
  <Paragraphs>31</Paragraphs>
  <Slides>22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5" baseType="lpstr">
      <vt:lpstr>Arial</vt:lpstr>
      <vt:lpstr>Calibri</vt:lpstr>
      <vt:lpstr>Larissa-Design</vt:lpstr>
      <vt:lpstr>Calculus I for MGMT – Preliminaries Factorizing Polynomials &amp; Solving Systems of Equations</vt:lpstr>
      <vt:lpstr>Monomials are special power functions that serve as building blocks for polynomials</vt:lpstr>
      <vt:lpstr>A polynomial is an expression of the form a0 + a1x + a2x2 + … + anxn with real coefficients ak and degree n if an is not vanishing</vt:lpstr>
      <vt:lpstr>Similar terms in two polynomials are terms with the same degree</vt:lpstr>
      <vt:lpstr>Example: Multiplying Polynomials</vt:lpstr>
      <vt:lpstr>For quadratic polynomials we can use the solution formula for quadratic polynomials to find their linear factors</vt:lpstr>
      <vt:lpstr>Example: Factoring a quadratic polynomial</vt:lpstr>
      <vt:lpstr>Example: Factoring a quadratic polynomial</vt:lpstr>
      <vt:lpstr>Certain polynomial types occur so often that it is useful to memorize the formulas for factoring them</vt:lpstr>
      <vt:lpstr>Example: Factoring a difference of cubes</vt:lpstr>
      <vt:lpstr>Long division helps us to successively factorize more complicated polynomials (1/ 2)</vt:lpstr>
      <vt:lpstr>Long division helps us to successively factorize more complicated polynomials (2/ 2)</vt:lpstr>
      <vt:lpstr>Example: Long division</vt:lpstr>
      <vt:lpstr>Useful properties of rational expressions comprise the sum rule, the product rule, and the quotient rule</vt:lpstr>
      <vt:lpstr>Example: Simplifying rational expressions</vt:lpstr>
      <vt:lpstr>Example: Simplifying a compound fraction</vt:lpstr>
      <vt:lpstr>As previously noted, the solutions of an equation are the values of the variable that make the equation true</vt:lpstr>
      <vt:lpstr>Example: Solving a rational equation</vt:lpstr>
      <vt:lpstr>A collection of equations that are to be solved simultaneously is called a system of equations</vt:lpstr>
      <vt:lpstr>Example: Solving a System of Equations</vt:lpstr>
      <vt:lpstr>Example: Solving a System of Equations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208</cp:revision>
  <dcterms:created xsi:type="dcterms:W3CDTF">2020-04-04T18:50:50Z</dcterms:created>
  <dcterms:modified xsi:type="dcterms:W3CDTF">2022-07-17T17:03:11Z</dcterms:modified>
</cp:coreProperties>
</file>