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4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Functions &amp; Graphs</a:t>
            </a:r>
            <a:br>
              <a:rPr lang="en-US" dirty="0" smtClean="0"/>
            </a:b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Functions</a:t>
            </a:r>
            <a:endParaRPr lang="en-US" sz="1000" dirty="0"/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Graph of a Function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&amp; Linear Functions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Functional Models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Functions &amp;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composition of functions allows to evaluate functions in a consecutive way, e.g. first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u</a:t>
            </a:r>
            <a:r>
              <a:rPr lang="en-US" dirty="0" smtClean="0"/>
              <a:t> and then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6396384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787767"/>
            <a:ext cx="7043246" cy="195191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6732240" y="1131590"/>
            <a:ext cx="2160240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6732240" y="1131590"/>
            <a:ext cx="21602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Let</a:t>
            </a:r>
          </a:p>
          <a:p>
            <a:pPr algn="ctr"/>
            <a:r>
              <a:rPr lang="en-US" sz="1200" i="1" dirty="0" smtClean="0"/>
              <a:t>g</a:t>
            </a:r>
            <a:r>
              <a:rPr lang="en-US" sz="1200" dirty="0" smtClean="0"/>
              <a:t>(</a:t>
            </a:r>
            <a:r>
              <a:rPr lang="en-US" sz="1200" i="1" dirty="0" smtClean="0"/>
              <a:t>x</a:t>
            </a:r>
            <a:r>
              <a:rPr lang="en-US" sz="1200" dirty="0" smtClean="0"/>
              <a:t>) = </a:t>
            </a:r>
            <a:r>
              <a:rPr lang="en-US" sz="1200" i="1" dirty="0" smtClean="0"/>
              <a:t>x</a:t>
            </a:r>
            <a:r>
              <a:rPr lang="en-US" sz="1200" dirty="0" smtClean="0"/>
              <a:t> + 1</a:t>
            </a:r>
            <a:endParaRPr lang="en-US" sz="1200" i="1" dirty="0" smtClean="0"/>
          </a:p>
          <a:p>
            <a:r>
              <a:rPr lang="en-US" sz="1200" dirty="0" smtClean="0"/>
              <a:t>and</a:t>
            </a:r>
          </a:p>
          <a:p>
            <a:pPr algn="ctr"/>
            <a:r>
              <a:rPr lang="en-US" sz="1200" i="1" dirty="0" smtClean="0"/>
              <a:t>f</a:t>
            </a:r>
            <a:r>
              <a:rPr lang="en-US" sz="1200" dirty="0" smtClean="0"/>
              <a:t>(</a:t>
            </a:r>
            <a:r>
              <a:rPr lang="en-US" sz="1200" i="1" dirty="0" smtClean="0"/>
              <a:t>u</a:t>
            </a:r>
            <a:r>
              <a:rPr lang="en-US" sz="1200" dirty="0" smtClean="0"/>
              <a:t>) = </a:t>
            </a:r>
            <a:r>
              <a:rPr lang="en-US" sz="1200" i="1" dirty="0" smtClean="0"/>
              <a:t>u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+ 3</a:t>
            </a:r>
            <a:r>
              <a:rPr lang="en-US" sz="1200" i="1" dirty="0" smtClean="0"/>
              <a:t>u</a:t>
            </a:r>
            <a:r>
              <a:rPr lang="en-US" sz="1200" dirty="0" smtClean="0"/>
              <a:t> + 1</a:t>
            </a:r>
          </a:p>
          <a:p>
            <a:r>
              <a:rPr lang="en-US" sz="1200" dirty="0" smtClean="0"/>
              <a:t>Then:</a:t>
            </a:r>
          </a:p>
          <a:p>
            <a:endParaRPr lang="en-US" sz="300" dirty="0" smtClean="0"/>
          </a:p>
          <a:p>
            <a:pPr algn="ctr"/>
            <a:r>
              <a:rPr lang="en-US" sz="1200" i="1" dirty="0" smtClean="0"/>
              <a:t>f</a:t>
            </a:r>
            <a:r>
              <a:rPr lang="en-US" sz="1200" dirty="0" smtClean="0"/>
              <a:t>(</a:t>
            </a:r>
            <a:r>
              <a:rPr lang="en-US" sz="1200" i="1" dirty="0" smtClean="0"/>
              <a:t>g</a:t>
            </a:r>
            <a:r>
              <a:rPr lang="en-US" sz="1200" dirty="0" smtClean="0"/>
              <a:t>(</a:t>
            </a:r>
            <a:r>
              <a:rPr lang="en-US" sz="1200" i="1" dirty="0" smtClean="0"/>
              <a:t>x</a:t>
            </a:r>
            <a:r>
              <a:rPr lang="en-US" sz="1200" dirty="0" smtClean="0"/>
              <a:t>)) = (</a:t>
            </a:r>
            <a:r>
              <a:rPr lang="en-US" sz="1200" i="1" dirty="0" smtClean="0"/>
              <a:t>x</a:t>
            </a:r>
            <a:r>
              <a:rPr lang="en-US" sz="1200" dirty="0" smtClean="0"/>
              <a:t>+1)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+ 3(</a:t>
            </a:r>
            <a:r>
              <a:rPr lang="en-US" sz="1200" i="1" dirty="0" smtClean="0"/>
              <a:t>x</a:t>
            </a:r>
            <a:r>
              <a:rPr lang="en-US" sz="1200" dirty="0" smtClean="0"/>
              <a:t>+1) + 1</a:t>
            </a:r>
          </a:p>
          <a:p>
            <a:pPr algn="ctr"/>
            <a:r>
              <a:rPr lang="en-US" sz="1200" dirty="0" smtClean="0"/>
              <a:t>= </a:t>
            </a:r>
            <a:r>
              <a:rPr lang="en-US" sz="1200" i="1" dirty="0" smtClean="0"/>
              <a:t>x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+ 5</a:t>
            </a:r>
            <a:r>
              <a:rPr lang="en-US" sz="1200" i="1" dirty="0" smtClean="0"/>
              <a:t>x</a:t>
            </a:r>
            <a:r>
              <a:rPr lang="en-US" sz="1200" dirty="0" smtClean="0"/>
              <a:t> + 5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sequence in the composition matters, as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and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are typically quite different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47138" cy="31761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Expressing cost as a composite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63721" cy="3121564"/>
          </a:xfrm>
          <a:prstGeom prst="rect">
            <a:avLst/>
          </a:prstGeom>
          <a:noFill/>
          <a:ln/>
          <a:effectLst/>
        </p:spPr>
      </p:pic>
      <p:pic>
        <p:nvPicPr>
          <p:cNvPr id="52226" name="Picture 2" descr="Buy IMG Single Seater Recliner Chair in Bangalore at Best Pr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15566"/>
            <a:ext cx="139901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Expressing cost as a composite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49472" cy="3692966"/>
          </a:xfrm>
          <a:prstGeom prst="rect">
            <a:avLst/>
          </a:prstGeom>
          <a:noFill/>
          <a:ln/>
          <a:effectLst/>
        </p:spPr>
      </p:pic>
      <p:pic>
        <p:nvPicPr>
          <p:cNvPr id="52226" name="Picture 2" descr="Buy IMG Single Seater Recliner Chair in Bangalore at Best Pr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15566"/>
            <a:ext cx="139901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Expressing cost as a composite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72988" cy="2251240"/>
          </a:xfrm>
          <a:prstGeom prst="rect">
            <a:avLst/>
          </a:prstGeom>
          <a:noFill/>
          <a:ln/>
          <a:effectLst/>
        </p:spPr>
      </p:pic>
      <p:pic>
        <p:nvPicPr>
          <p:cNvPr id="52226" name="Picture 2" descr="Buy IMG Single Seater Recliner Chair in Bangalore at Best Pr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15566"/>
            <a:ext cx="139901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a rule that assigns to each element in the input set exactly</a:t>
            </a:r>
            <a:br>
              <a:rPr lang="en-US" dirty="0" smtClean="0"/>
            </a:br>
            <a:r>
              <a:rPr lang="en-US" dirty="0" smtClean="0"/>
              <a:t>one element in the output set (1/ 2)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017"/>
          <a:stretch>
            <a:fillRect/>
          </a:stretch>
        </p:blipFill>
        <p:spPr bwMode="auto">
          <a:xfrm>
            <a:off x="251520" y="1131591"/>
            <a:ext cx="5904656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787766"/>
            <a:ext cx="7045005" cy="2207092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6732240" y="1131590"/>
            <a:ext cx="2160240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>
                <a:solidFill>
                  <a:schemeClr val="tx1"/>
                </a:solidFill>
              </a:rPr>
              <a:t>In the last lecture, we already reviewed some examples for functions that you know from school, like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monomials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power functions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polynomials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is a rule that assigns to each element in the input set exactly</a:t>
            </a:r>
            <a:br>
              <a:rPr lang="en-US" dirty="0" smtClean="0"/>
            </a:br>
            <a:r>
              <a:rPr lang="en-US" dirty="0" smtClean="0"/>
              <a:t>one element in the output set (2/ 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2381" b="24261"/>
          <a:stretch>
            <a:fillRect/>
          </a:stretch>
        </p:blipFill>
        <p:spPr bwMode="auto">
          <a:xfrm>
            <a:off x="251520" y="1131592"/>
            <a:ext cx="2880322" cy="11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16748" cy="3186370"/>
          </a:xfrm>
          <a:prstGeom prst="rect">
            <a:avLst/>
          </a:prstGeom>
          <a:noFill/>
          <a:ln/>
          <a:effectLst/>
        </p:spPr>
      </p:pic>
      <p:sp>
        <p:nvSpPr>
          <p:cNvPr id="9" name="Textfeld 8"/>
          <p:cNvSpPr txBox="1"/>
          <p:nvPr/>
        </p:nvSpPr>
        <p:spPr>
          <a:xfrm>
            <a:off x="251520" y="2427734"/>
            <a:ext cx="2630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en-US" sz="1400" dirty="0" smtClean="0"/>
              <a:t>A:	domain</a:t>
            </a:r>
          </a:p>
          <a:p>
            <a:pPr>
              <a:tabLst>
                <a:tab pos="266700" algn="l"/>
              </a:tabLst>
            </a:pPr>
            <a:r>
              <a:rPr lang="en-US" sz="1400" dirty="0" smtClean="0"/>
              <a:t>	set of inputs</a:t>
            </a:r>
          </a:p>
          <a:p>
            <a:pPr>
              <a:tabLst>
                <a:tab pos="266700" algn="l"/>
              </a:tabLst>
            </a:pPr>
            <a:r>
              <a:rPr lang="en-US" sz="1400" dirty="0" smtClean="0"/>
              <a:t>	set of independent variables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3291830"/>
            <a:ext cx="24396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en-US" sz="1400" dirty="0" smtClean="0"/>
              <a:t>B:	range/ image</a:t>
            </a:r>
          </a:p>
          <a:p>
            <a:pPr>
              <a:tabLst>
                <a:tab pos="266700" algn="l"/>
              </a:tabLst>
            </a:pPr>
            <a:r>
              <a:rPr lang="en-US" sz="1400" dirty="0" smtClean="0"/>
              <a:t>	set of outputs</a:t>
            </a:r>
          </a:p>
          <a:p>
            <a:pPr>
              <a:tabLst>
                <a:tab pos="266700" algn="l"/>
              </a:tabLst>
            </a:pPr>
            <a:r>
              <a:rPr lang="en-US" sz="1400" dirty="0" smtClean="0"/>
              <a:t>	set of dependent variables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natural domain of 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the set of all real numbers for which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defined as a real number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0"/>
            <a:ext cx="7042853" cy="103701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499734"/>
            <a:ext cx="7058472" cy="18456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Functions in economics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1"/>
            <a:ext cx="1296144" cy="11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59022" cy="3754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Functions in economics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49413" cy="36409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production process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0"/>
            <a:ext cx="7058451" cy="3564955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Mr. Coffee 5-cup Switch Coffee Maker - Black : Ta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09984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production process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9476" cy="2721583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Mr. Coffee 5-cup Switch Coffee Maker - Black : Ta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099840"/>
            <a:ext cx="1331640" cy="133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 23"/>
          <p:cNvSpPr/>
          <p:nvPr/>
        </p:nvSpPr>
        <p:spPr>
          <a:xfrm>
            <a:off x="483394" y="4012406"/>
            <a:ext cx="616744" cy="431007"/>
          </a:xfrm>
          <a:custGeom>
            <a:avLst/>
            <a:gdLst>
              <a:gd name="connsiteX0" fmla="*/ 0 w 616744"/>
              <a:gd name="connsiteY0" fmla="*/ 4763 h 431007"/>
              <a:gd name="connsiteX1" fmla="*/ 54769 w 616744"/>
              <a:gd name="connsiteY1" fmla="*/ 126207 h 431007"/>
              <a:gd name="connsiteX2" fmla="*/ 123825 w 616744"/>
              <a:gd name="connsiteY2" fmla="*/ 273844 h 431007"/>
              <a:gd name="connsiteX3" fmla="*/ 166687 w 616744"/>
              <a:gd name="connsiteY3" fmla="*/ 340519 h 431007"/>
              <a:gd name="connsiteX4" fmla="*/ 207169 w 616744"/>
              <a:gd name="connsiteY4" fmla="*/ 381000 h 431007"/>
              <a:gd name="connsiteX5" fmla="*/ 254794 w 616744"/>
              <a:gd name="connsiteY5" fmla="*/ 416719 h 431007"/>
              <a:gd name="connsiteX6" fmla="*/ 304800 w 616744"/>
              <a:gd name="connsiteY6" fmla="*/ 431007 h 431007"/>
              <a:gd name="connsiteX7" fmla="*/ 345281 w 616744"/>
              <a:gd name="connsiteY7" fmla="*/ 428625 h 431007"/>
              <a:gd name="connsiteX8" fmla="*/ 402431 w 616744"/>
              <a:gd name="connsiteY8" fmla="*/ 402432 h 431007"/>
              <a:gd name="connsiteX9" fmla="*/ 450056 w 616744"/>
              <a:gd name="connsiteY9" fmla="*/ 350044 h 431007"/>
              <a:gd name="connsiteX10" fmla="*/ 492919 w 616744"/>
              <a:gd name="connsiteY10" fmla="*/ 283369 h 431007"/>
              <a:gd name="connsiteX11" fmla="*/ 542925 w 616744"/>
              <a:gd name="connsiteY11" fmla="*/ 188119 h 431007"/>
              <a:gd name="connsiteX12" fmla="*/ 576262 w 616744"/>
              <a:gd name="connsiteY12" fmla="*/ 107157 h 431007"/>
              <a:gd name="connsiteX13" fmla="*/ 616744 w 616744"/>
              <a:gd name="connsiteY13" fmla="*/ 0 h 431007"/>
              <a:gd name="connsiteX14" fmla="*/ 0 w 616744"/>
              <a:gd name="connsiteY14" fmla="*/ 4763 h 43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6744" h="431007">
                <a:moveTo>
                  <a:pt x="0" y="4763"/>
                </a:moveTo>
                <a:lnTo>
                  <a:pt x="54769" y="126207"/>
                </a:lnTo>
                <a:lnTo>
                  <a:pt x="123825" y="273844"/>
                </a:lnTo>
                <a:lnTo>
                  <a:pt x="166687" y="340519"/>
                </a:lnTo>
                <a:lnTo>
                  <a:pt x="207169" y="381000"/>
                </a:lnTo>
                <a:lnTo>
                  <a:pt x="254794" y="416719"/>
                </a:lnTo>
                <a:lnTo>
                  <a:pt x="304800" y="431007"/>
                </a:lnTo>
                <a:lnTo>
                  <a:pt x="345281" y="428625"/>
                </a:lnTo>
                <a:lnTo>
                  <a:pt x="402431" y="402432"/>
                </a:lnTo>
                <a:lnTo>
                  <a:pt x="450056" y="350044"/>
                </a:lnTo>
                <a:lnTo>
                  <a:pt x="492919" y="283369"/>
                </a:lnTo>
                <a:lnTo>
                  <a:pt x="542925" y="188119"/>
                </a:lnTo>
                <a:lnTo>
                  <a:pt x="576262" y="107157"/>
                </a:lnTo>
                <a:lnTo>
                  <a:pt x="616744" y="0"/>
                </a:lnTo>
                <a:lnTo>
                  <a:pt x="0" y="476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production process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68875" cy="3583165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Mr. Coffee 5-cup Switch Coffee Maker - Black : Tar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099840"/>
            <a:ext cx="1331640" cy="1331640"/>
          </a:xfrm>
          <a:prstGeom prst="rect">
            <a:avLst/>
          </a:prstGeom>
          <a:noFill/>
        </p:spPr>
      </p:pic>
      <p:cxnSp>
        <p:nvCxnSpPr>
          <p:cNvPr id="13" name="Gerade Verbindung 12"/>
          <p:cNvCxnSpPr/>
          <p:nvPr/>
        </p:nvCxnSpPr>
        <p:spPr>
          <a:xfrm>
            <a:off x="251520" y="4011910"/>
            <a:ext cx="122413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350326" y="3651870"/>
            <a:ext cx="837298" cy="792088"/>
          </a:xfrm>
          <a:custGeom>
            <a:avLst/>
            <a:gdLst>
              <a:gd name="connsiteX0" fmla="*/ 0 w 647700"/>
              <a:gd name="connsiteY0" fmla="*/ 0 h 724958"/>
              <a:gd name="connsiteX1" fmla="*/ 355600 w 647700"/>
              <a:gd name="connsiteY1" fmla="*/ 723900 h 724958"/>
              <a:gd name="connsiteX2" fmla="*/ 647700 w 647700"/>
              <a:gd name="connsiteY2" fmla="*/ 6350 h 724958"/>
              <a:gd name="connsiteX3" fmla="*/ 647700 w 647700"/>
              <a:gd name="connsiteY3" fmla="*/ 6350 h 724958"/>
              <a:gd name="connsiteX0" fmla="*/ 0 w 647700"/>
              <a:gd name="connsiteY0" fmla="*/ 0 h 724958"/>
              <a:gd name="connsiteX1" fmla="*/ 355600 w 647700"/>
              <a:gd name="connsiteY1" fmla="*/ 723900 h 724958"/>
              <a:gd name="connsiteX2" fmla="*/ 647700 w 647700"/>
              <a:gd name="connsiteY2" fmla="*/ 6350 h 724958"/>
              <a:gd name="connsiteX3" fmla="*/ 647700 w 647700"/>
              <a:gd name="connsiteY3" fmla="*/ 6350 h 724958"/>
              <a:gd name="connsiteX0" fmla="*/ 0 w 647700"/>
              <a:gd name="connsiteY0" fmla="*/ 0 h 726248"/>
              <a:gd name="connsiteX1" fmla="*/ 355600 w 647700"/>
              <a:gd name="connsiteY1" fmla="*/ 723900 h 726248"/>
              <a:gd name="connsiteX2" fmla="*/ 647700 w 647700"/>
              <a:gd name="connsiteY2" fmla="*/ 6350 h 726248"/>
              <a:gd name="connsiteX3" fmla="*/ 647700 w 647700"/>
              <a:gd name="connsiteY3" fmla="*/ 6350 h 726248"/>
              <a:gd name="connsiteX0" fmla="*/ 0 w 647700"/>
              <a:gd name="connsiteY0" fmla="*/ 0 h 724132"/>
              <a:gd name="connsiteX1" fmla="*/ 355600 w 647700"/>
              <a:gd name="connsiteY1" fmla="*/ 723900 h 724132"/>
              <a:gd name="connsiteX2" fmla="*/ 647700 w 647700"/>
              <a:gd name="connsiteY2" fmla="*/ 6350 h 724132"/>
              <a:gd name="connsiteX3" fmla="*/ 647700 w 647700"/>
              <a:gd name="connsiteY3" fmla="*/ 6350 h 72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724132">
                <a:moveTo>
                  <a:pt x="0" y="0"/>
                </a:moveTo>
                <a:cubicBezTo>
                  <a:pt x="123825" y="361421"/>
                  <a:pt x="192856" y="724132"/>
                  <a:pt x="355600" y="723900"/>
                </a:cubicBezTo>
                <a:cubicBezTo>
                  <a:pt x="533548" y="714838"/>
                  <a:pt x="647700" y="6350"/>
                  <a:pt x="647700" y="6350"/>
                </a:cubicBezTo>
                <a:lnTo>
                  <a:pt x="647700" y="6350"/>
                </a:ln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15"/>
          <p:cNvCxnSpPr/>
          <p:nvPr/>
        </p:nvCxnSpPr>
        <p:spPr>
          <a:xfrm>
            <a:off x="395536" y="3507854"/>
            <a:ext cx="0" cy="93610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452438" y="3976117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062459" y="397785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330671" y="401191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024560" y="40119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17</a:t>
            </a:r>
            <a:endParaRPr lang="en-US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179512" y="4587974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(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r>
              <a:rPr lang="en-US" sz="1200" dirty="0" smtClean="0">
                <a:solidFill>
                  <a:schemeClr val="tx2"/>
                </a:solidFill>
              </a:rPr>
              <a:t>-2)(</a:t>
            </a:r>
            <a:r>
              <a:rPr lang="en-US" sz="1200" i="1" dirty="0" smtClean="0">
                <a:solidFill>
                  <a:schemeClr val="tx2"/>
                </a:solidFill>
              </a:rPr>
              <a:t>x</a:t>
            </a:r>
            <a:r>
              <a:rPr lang="en-US" sz="1200" dirty="0" smtClean="0">
                <a:solidFill>
                  <a:schemeClr val="tx2"/>
                </a:solidFill>
              </a:rPr>
              <a:t>-17)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467544" y="4371950"/>
            <a:ext cx="144016" cy="216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207217" y="377612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x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9,591"/>
  <p:tag name="ORIGINALWIDTH" val="4459,693"/>
  <p:tag name="LATEXADDIN" val="\documentclass{article}\pagestyle{empty}&#10;\usepackage{amsmath}&#10;\usepackage{amsfonts}&#10;\usepackage{amssymb}&#10;\begin{document}&#10;\begin{minipage}{12.6 cm}&#10;{\sffamily{&#10;{\bf{Function:}}\\[1mm]&#10;A {\bf{function}} from $A$ to $B$ is a \underline{rule} that assigns to \underline{each element} in a set $A$ \underline{exactly&#10;one element} in a set $B$.\\[1mm]&#10;The set $A$ is called the {\bf{domain}} of the function, and the set of assigned objects in $B$ is called the {\bf{range}} or {\bf{image}} of $f$.\\[1mm]&#10;I.e. a function assigns one and only one element in the range (output) to each element in the domain (input) and all inputs must have&#10;have an output (all inputs are admissble). &#10;}}&#10;\end{minipage}&#10;\end{document}"/>
  <p:tag name="IGUANATEXSIZE" val="20"/>
  <p:tag name="IGUANATEXCURSOR" val="4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2,254"/>
  <p:tag name="ORIGINALWIDTH" val="3394,076"/>
  <p:tag name="LATEXADDIN" val="\documentclass{article}\pagestyle{empty}&#10;\usepackage{amsmath}&#10;\usepackage{amsfonts}&#10;\usepackage{amssymb}&#10;\begin{document}&#10;\begin{minipage}{9.6 cm}&#10;{\sffamily{&#10;The definition of a function allows that two different input elements are mapped to the same output element.\\[1mm]&#10;For instance, consider&#10;$$&#10;f \, : \, \mathbb{R} \, \to [4, \infty) \quad \text{with} \quad f(x) \, \, = \, \, x^2 + 4 \, .&#10;$$&#10;Here, the domain is $\mathbb{R}$, the range is $[4, \infty)$ and, e.g.,&#10;$$&#10;f(-3) \, \, = \, \, (-3)^2 + 4 \, \, = \, \, 13 \, \, = \, \, 3^2 + 4 \, \, = \, \, f(3) \, ,&#10;$$&#10;as well as, e.g., there is no {\bf{independent variable}} (input) that produces the {\bf{dependent variable}} (output) $-1$ as&#10;$$&#10;f(x) \, \, = \, \, x^2 + 4 \, \, &gt; \, \, 0 \quad \text{for all $x \in \mathbb{R}$} \, .&#10;$$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1755"/>
  <p:tag name="ORIGINALWIDTH" val="4457,443"/>
  <p:tag name="LATEXADDIN" val="\documentclass{article}\pagestyle{empty}&#10;\usepackage{amsmath}&#10;\usepackage{amsfonts}&#10;\usepackage{amssymb}&#10;\begin{document}&#10;\begin{minipage}{12.6 cm}&#10;{\sffamily{&#10;{\bf{Domain Convention:}}\\[1mm]&#10;Unless otherwise specified, we assume the domain of a function $f$ to be all real numbers $x$ for which \underline{$f(x)$ is defined as a real number}. We refer to this as the {\bf{natural domain}} of $f$.}}&#10;\end{minipage}&#10;\end{document}"/>
  <p:tag name="IGUANATEXSIZE" val="20"/>
  <p:tag name="IGUANATEXCURSOR" val="3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0,368"/>
  <p:tag name="ORIGINALWIDTH" val="4466,442"/>
  <p:tag name="LATEXADDIN" val="\documentclass{article}\pagestyle{empty}&#10;\usepackage{amsmath}&#10;\usepackage{amsfonts}&#10;\usepackage{amssymb}&#10;\begin{document}&#10;\begin{minipage}{12.6 cm}&#10;{\sffamily{&#10;Determining the natural domain of a function often amounts to excluding all&#10;inputs that result in dividing by $0$ or in taking the square root of a negative number.\\[1mm]&#10;For instance, consider&#10;$$&#10;f(x) \, \, = \, \, \frac{1}{x-3} \, .&#10;$$&#10;Because division by any number other than $0$ is possible, the domain of $f$ is the&#10;set of all numbers $x$ such that $x - 3 \neq 0$; that is, $x \neq 3$.&#10;}}&#10;\end{minipage}&#10;\end{document}"/>
  <p:tag name="IGUANATEXSIZE" val="20"/>
  <p:tag name="IGUANATEXCURSOR" val="2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6,982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Functions used in Economics)}}&#10;\begin{description}&#10;\item[The demand function $D(x)$] for a commodity is the price $p = D(x)$ that must be&#10;charged for each unit of the commodity if $x$ units are to be sold (demanded).\\[-5mm]&#10;\item[The supply function $S(x)$] for a commodity is the unit price $p = S(x)$ at which producers&#10;are willing to supply $x$ units to the market.&#10;\end{description}&#10;Generally speaking, the higher the unit price, the fewer the number of units&#10;demanded, and vice versa. Similarly, an increase in unit price leads to an increase in&#10;the number of units supplied. Thus, demand functions are typically {\bf{decreasing}}&#10;('falling' from left to right), while supply functions are {\bf{increasing}} ('rising').&#10;\begin{description}&#10;\item[The revenue $R(x)$] obtained from selling $x$ units of a commodity is given by the&#10;product\\[-4mm]&#10;$$&#10;R(x) \, \, = \, \, \text{(number of items sold)} \cdot \text{(price per item)} \, \, = \, \, x \cdot p(x) \, . &#10;$$&#10;\end{description}&#10;}}&#10;\end{minipage}&#10;\end{document}"/>
  <p:tag name="IGUANATEXSIZE" val="20"/>
  <p:tag name="IGUANATEXCURSOR" val="9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,24"/>
  <p:tag name="ORIGINALWIDTH" val="4455,943"/>
  <p:tag name="LATEXADDIN" val="\documentclass{article}\pagestyle{empty}&#10;\usepackage{amsmath}&#10;\usepackage{amsfonts}&#10;\usepackage{amssymb}&#10;\begin{document}&#10;\begin{minipage}{12.6 cm}&#10;{\sffamily{&#10;\begin{description}&#10;\item[The cost function $C(x)$] is the cost of producing $x$ units of a commodity.&#10;\item[The profit function $P(x)$] is the profit obtained from selling $x$ units of a commodity&#10;and is given by the difference\\[-2mm]&#10;$$&#10;P(x) \, \, = \, \, \text{revenue} \, - \, \text{cost} \, \, = \, \, R(x) \, - \, C(x) \, \, = \, \, x \cdot p(x) \, - \, C(x) \, .&#10;$$&#10;\item[The average cost function $AC(x)$] is given by\\[-2mm]&#10;$$&#10;AC(x) \, \, = \, \, \frac{C(x)}{x} \, .&#10;$$&#10;\end{description}&#10;Similarly, the {\bf{average revenue function}} $AR(x)$ and {\bf{average profit function}} $AP(x)$ are given by\\[-2mm]&#10;$$&#10;AR(x) \, \, = \, \, \frac{R(x)}{x} \qquad \text{and} \qquad AP(x) \, \, = \, \, \frac{P(x)}{x} \, .&#10;$$&#10;}}&#10;\end{minipage}&#10;\end{document}"/>
  <p:tag name="IGUANATEXSIZE" val="20"/>
  <p:tag name="IGUANATEXCURSOR" val="3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,996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Studying a Production Process)}}\\[1mm]&#10;Market research indicates that consumers will buy $x$ thousand units of a particular&#10;kind of coffee maker when the unit price is\\[-2mm]&#10;$$&#10;p(x) \, \, = \, \, -0.27 x + 51 \, .&#10;$$&#10;The cost of producing $x$ thousand units is\\[-2mm]&#10;$$&#10;C(x) \, \, = \, \, 2.23 x^2 + 3.5 x + 85 \, .&#10;$$&#10;\begin{itemize}&#10;\item[{\bf{a)}}] What is the average cost of producing $4 000$ coffee makers?&#10;\item[{\bf{b)}}] How much revenue $R(x)$ and profit $P(x)$ are obtained from producing $x$ thousand&#10;units (coffee makers)?&#10;\item[{\bf{c)}}] For what values of $x$ is production of the coffee makers profitable?&#10;\end{itemize}&#10;}}&#10;\end{minipage}&#10;\end{document}"/>
  <p:tag name="IGUANATEXSIZE" val="20"/>
  <p:tag name="IGUANATEXCURSOR" val="7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3,056"/>
  <p:tag name="ORIGINALWIDTH" val="4451,444"/>
  <p:tag name="LATEXADDIN" val="\documentclass{article}\pagestyle{empty}&#10;\usepackage{amsmath}&#10;\usepackage{amsfonts}&#10;\usepackage{amssymb}&#10;\begin{document}&#10;\begin{minipage}{12.6 cm}&#10;{\sffamily{&#10;{\bf{Solution:}}\\[1mm]&#10;First of all, the domain of both $p(x)$ and $C(x)$ is the whole of the real numbers:\\[-2mm]&#10;$$&#10;p(x) \, \, = \, \, -0.27 x + 51 \qquad \text{and} \qquad&#10;C(x) \, \, = \, \, 2.23 x^2 + 3.5 x + 85 \, .&#10;$$&#10;&#10;\vspace{0.3cm}&#10;{\bf{a)}} A production level of $4 000$ coffee makers corresponds to $x = 4$ (since $x$ is in&#10;thousands of units), and the corresponding average cost is\\[-2mm]&#10;$$&#10;AC(4) \, \, = \, \, \frac{C(4)}{4} \, \, = \, \, \frac{2.23 \cdot 4^2 + 3.5 \cdot 4 + 85}{4}&#10;\, \, = \, \, \frac{134.68}{4} \, \, \approx \, \, 33.67&#10;$$&#10;So the average cost is (about) $33.67$ per coffee maker produced.&#10;}}&#10;\end{minipage}&#10;\end{document}"/>
  <p:tag name="IGUANATEXSIZE" val="20"/>
  <p:tag name="IGUANATEXCURSOR" val="7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2,745"/>
  <p:tag name="ORIGINALWIDTH" val="4459,693"/>
  <p:tag name="LATEXADDIN" val="\documentclass{article}\pagestyle{empty}&#10;\usepackage{amsmath}&#10;\usepackage{amsfonts}&#10;\usepackage{amssymb}&#10;\begin{document}&#10;\begin{minipage}{12.6 cm}&#10;{\sffamily{&#10;{\bf{b)}} As we have seen, the revenue $R(x)$ is the price $p(x)$ times the number of units $x$:\\[-2mm]&#10;$$&#10;R(x) \, \, = \, \, x \cdot p(x) \, \, = \, \, -0.27 x^2 + 51 x \, .&#10;$$&#10;The profit $P(x)$ is the revenue minus the cost:\\[-6mm]&#10;\begin{eqnarray*}&#10;P(x) &amp; = &amp; R(x) - C(x) \, \, = \, \, -0.27 x^2 + 51 x - \left( 2.23 x^2 + 3.5 x + 85 \right) \\[1mm]&#10;&amp; = &amp;&#10;-2.5 x^2 + 47.5 x - 85 \, .&#10;\end{eqnarray*}&#10;{\bf{c)}} Production is profitable when the profit function has a positive output, that is,&#10;when $P(x) &gt; 0$. First, we factor the profit function:\\[-2mm]&#10;$$&#10;P(x) \, \, = \, \, -2.5 x^2 + 47.5 x - 85 \, \, = \, \, -2.5 (x-2) (x-17) \, .&#10;$$&#10;Since the factor $-2.5$ is negative, the profit is positive if the terms $x-2$ and $x-17$ have different sign. This happens for $2 &lt; x &lt; 17$.&#10;}}&#10;\end{minipage}&#10;\end{document}"/>
  <p:tag name="IGUANATEXSIZE" val="20"/>
  <p:tag name="IGUANATEXCURSOR" val="9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1,11"/>
  <p:tag name="ORIGINALWIDTH" val="4458,193"/>
  <p:tag name="LATEXADDIN" val="\documentclass{article}\pagestyle{empty}&#10;\usepackage{amsmath}&#10;\usepackage{amsfonts}&#10;\usepackage{amssymb}&#10;\begin{document}&#10;\begin{minipage}{12.6 cm}&#10;{\sffamily{&#10;{\bf{Composition of Functions:}}\\[1mm]&#10;Given functions $f(u)$ and $g(x)$, the {\bf{composition}} $(f\circ g)(x) = f(g(x))$ ($f$ after $g$) is the function of $x$ formed by substituting $u = g(x)$ for $u$ in the formula for $f(u)$.\\[1mm]&#10;The composite function $f(g(x))$ makes sense only if the domain of $f$ contains the range of $g$.\\[1mm]&#10;Though, it can be the case that the domain of $g(x)$ needs to be restricted to exclude some values of the range of $g(x)$ such that $f(u)$ is a real number.}}&#10;\end{minipage}&#10;\end{document}"/>
  <p:tag name="IGUANATEXSIZE" val="20"/>
  <p:tag name="IGUANATEXCURSOR" val="5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3,022"/>
  <p:tag name="ORIGINALWIDTH" val="4458,193"/>
  <p:tag name="LATEXADDIN" val="\documentclass{article}\pagestyle{empty}&#10;\usepackage{amsmath}&#10;\usepackage{amsfonts}&#10;\usepackage{amssymb}&#10;\begin{document}&#10;\begin{minipage}{12.6 cm}&#10;{\sffamily{&#10;By reversing the roles of $f$ and $g$ in the definition of composite function,&#10;we can define the composition $g(f(x))$. In general, $f(g(x))$ and $g(f(x))$ will&#10;not be the same.\\[1mm]&#10;For instance, let&#10;$$&#10;g(w) \, \, = \, \, w + 1 \qquad \text{and} \qquad f(x) \, \, = \, \, x^2 + 3x + 1&#10;$$&#10;and then replace $w$ by $x^2 + 3x + 1$ to get&#10;$$&#10;g(f(x)) \, \, = \, \, \left( x^2 + 3x + 1 \right) + 1 \, \, = \, \, x^2 + 3x + 2&#10;$$&#10;which is quite different from&#10;$$&#10;f(g(x)) \, \, = \, \, \left( x + 1 \right)^2 + 3 \cdot \left( x + 1 \right) + 1 \, \, = \, \, x^2 + 5x + 5 \, .&#10;$$&#10;}}&#10;\end{minipage}&#10;\end{document}"/>
  <p:tag name="IGUANATEXSIZE" val="20"/>
  <p:tag name="IGUANATEXCURSOR" val="6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1,027"/>
  <p:tag name="ORIGINALWIDTH" val="4460,443"/>
  <p:tag name="LATEXADDIN" val="\documentclass{article}\pagestyle{empty}&#10;\usepackage{amsmath}&#10;\usepackage{amsfonts}&#10;\usepackage{amssymb}&#10;\begin{document}&#10;\begin{minipage}{12.6 cm}&#10;{\sffamily{&#10;{\bf{Example: (Expressing Cost as a Composite Function)}}\\[1mm]&#10;Elmira, the owner of a small furniture company, finds that if $r$ recliners are produced&#10;per hour, the cost will be $C(r)$, where\\[-2mm]&#10;$$&#10;C(r) \, \, = \, \, r^3 - 50 r + \frac{1}{r+1} \, .&#10;$$&#10;Suppose, in turn, the production level satisfies $r = 4 + 0.3 w$, where $w$ is the hourly&#10;wage of the workers.&#10;\begin{itemize}&#10;\item[{\bf{a)}}] Express the cost of production as a composite function of hourly wage.&#10;\item[{\bf{b)}}] How much should Elmira expect to pay for production when workers earn $20$ (money units) per&#10;hour?&#10;\end{itemize}&#10;}}&#10;\end{minipage}&#10;\end{document}"/>
  <p:tag name="IGUANATEXSIZE" val="20"/>
  <p:tag name="IGUANATEXCURSOR" val="67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3,487"/>
  <p:tag name="ORIGINALWIDTH" val="4445,445"/>
  <p:tag name="LATEXADDIN" val="\documentclass{article}\pagestyle{empty}&#10;\usepackage{amsmath}&#10;\usepackage{amsfonts}&#10;\usepackage{amssymb}&#10;\usepackage{xcolor}&#10;\begin{document}&#10;\begin{minipage}{12.6 cm}&#10;{\sffamily{&#10;{\bf{Solution:}}\\[1mm]&#10;{\bf{a)}} To obtain the required composite function, we replace each $r$ in the expression for\\[-2mm]&#10;$$&#10;C(r) \, \, = \, \, r^3 - 50 r + \frac{1}{r+1} \, .&#10;$$&#10;by $r(w) = 4 + 0.3 w$.\\[1mm]&#10;As a preliminary step, it may help to write $C\left( r(w) \right)$ in more neutral&#10;terms, say&#10;$$&#10;C\left( {\color{blue}{\Box}} \right) \, \, = \, \, ({\color{blue}{\Box}})^3 - 50 \cdot ({\color{blue}{\Box}}) + \frac{1}{({\color{blue}{\Box}})+1} \, ,&#10;$$&#10;where the box ${\color{blue}{\Box}}$ is to be filled by ${\color{blue}{4 + 0.3w}}$ in each case. Thus, we have&#10;$$&#10;C \left( r(w) \right) \, \, = \, \, C \left( 4 + 0.3w \right)&#10;\, \, = \, \, (4 + 0.3w)^3 - 50 \cdot (4 + 0.3w) + \frac{1}{(4 + 0.3w) + 1} \, .&#10;$$&#10;}}&#10;\end{minipage}&#10;\end{document}"/>
  <p:tag name="IGUANATEXSIZE" val="20"/>
  <p:tag name="IGUANATEXCURSOR" val="8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1,59"/>
  <p:tag name="ORIGINALWIDTH" val="4458,943"/>
  <p:tag name="LATEXADDIN" val="\documentclass{article}\pagestyle{empty}&#10;\usepackage{amsmath}&#10;\usepackage{amsfonts}&#10;\usepackage{amssymb}&#10;\usepackage{xcolor}&#10;\begin{document}&#10;\begin{minipage}{12.6 cm}&#10;{\sffamily{&#10;{\bf{b)}} An hourly wage of $20$ (money units) means that $w=20$, and the corresponding cost is&#10;\begin{eqnarray*}&#10;C \left( r(20) \right) &amp; = &amp; (4 + 0.3 \cdot 20)^3 - 50 \cdot (4 + 0.3 \cdot 20) + \frac{1}{(4 + 0.3 \cdot 20) + 1} \\[1mm]&#10;&amp; = &amp;&#10;500.091&#10;\end{eqnarray*}&#10;so if workers earn $20$ (money units) per hour, the production cost is roughly $500.09$ (money units).&#10;}}&#10;\end{minipage}&#10;\end{document}"/>
  <p:tag name="IGUANATEXSIZE" val="20"/>
  <p:tag name="IGUANATEXCURSOR" val="5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Bildschirmpräsentation (16:9)</PresentationFormat>
  <Paragraphs>45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Larissa-Design</vt:lpstr>
      <vt:lpstr>Calculus I for MGMT – Functions &amp; Graphs Functions</vt:lpstr>
      <vt:lpstr>A function is a rule that assigns to each element in the input set exactly one element in the output set (1/ 2)</vt:lpstr>
      <vt:lpstr>A function is a rule that assigns to each element in the input set exactly one element in the output set (2/ 2)</vt:lpstr>
      <vt:lpstr>The natural domain of a function f(x) is the set of all real numbers for which f(x) is defined as a real number</vt:lpstr>
      <vt:lpstr>Examples: Functions in economics</vt:lpstr>
      <vt:lpstr>Examples: Functions in economics</vt:lpstr>
      <vt:lpstr>Example: Studying a production process</vt:lpstr>
      <vt:lpstr>Example: Studying a production process</vt:lpstr>
      <vt:lpstr>Example: Studying a production process</vt:lpstr>
      <vt:lpstr>The composition of functions allows to evaluate functions in a consecutive way, e.g. first g(x) = u and then f(u)</vt:lpstr>
      <vt:lpstr>The sequence in the composition matters, as f(g(x)) and g(f(x)) are typically quite different </vt:lpstr>
      <vt:lpstr>Example: Expressing cost as a composite function</vt:lpstr>
      <vt:lpstr>Example: Expressing cost as a composite function</vt:lpstr>
      <vt:lpstr>Example: Expressing cost as a composite function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205</cp:revision>
  <dcterms:created xsi:type="dcterms:W3CDTF">2020-04-04T18:50:50Z</dcterms:created>
  <dcterms:modified xsi:type="dcterms:W3CDTF">2022-07-16T15:56:26Z</dcterms:modified>
</cp:coreProperties>
</file>