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14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tags" Target="../tags/tag31.xml"/><Relationship Id="rId7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37.xml"/><Relationship Id="rId16" Type="http://schemas.openxmlformats.org/officeDocument/2006/relationships/image" Target="../media/image33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40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tags" Target="../tags/tag39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Functions &amp; Graphs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smtClean="0"/>
              <a:t>Graph of a Function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Graph of a Function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Lines &amp; Linear Functions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Functional Models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Functions &amp;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intersections with the </a:t>
            </a:r>
            <a:r>
              <a:rPr lang="en-US" i="1" dirty="0" smtClean="0"/>
              <a:t>x</a:t>
            </a:r>
            <a:r>
              <a:rPr lang="en-US" dirty="0" smtClean="0"/>
              <a:t>-axis and the </a:t>
            </a:r>
            <a:r>
              <a:rPr lang="en-US" i="1" dirty="0" smtClean="0"/>
              <a:t>y</a:t>
            </a:r>
            <a:r>
              <a:rPr lang="en-US" dirty="0" smtClean="0"/>
              <a:t>-axis are called </a:t>
            </a:r>
            <a:r>
              <a:rPr lang="en-US" i="1" dirty="0" smtClean="0"/>
              <a:t>x</a:t>
            </a:r>
            <a:r>
              <a:rPr lang="en-US" dirty="0" smtClean="0"/>
              <a:t>-intercepts and the </a:t>
            </a:r>
            <a:r>
              <a:rPr lang="en-US" i="1" dirty="0" smtClean="0"/>
              <a:t>y</a:t>
            </a:r>
            <a:r>
              <a:rPr lang="en-US" dirty="0" smtClean="0"/>
              <a:t>-intercept, respectively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01622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0"/>
            <a:ext cx="7046133" cy="1891980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291830"/>
            <a:ext cx="7200800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363830"/>
            <a:ext cx="7046438" cy="13182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intercepts of a graph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5"/>
            <a:ext cx="7055520" cy="1848838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337207" y="3154345"/>
            <a:ext cx="4488039" cy="997765"/>
          </a:xfrm>
          <a:prstGeom prst="rect">
            <a:avLst/>
          </a:prstGeom>
          <a:noFill/>
          <a:ln/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9305" y="314781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Graphs of monomials, polynomials, rational functions</a:t>
            </a:r>
            <a:endParaRPr lang="en-US" dirty="0"/>
          </a:p>
        </p:txBody>
      </p:sp>
      <p:pic>
        <p:nvPicPr>
          <p:cNvPr id="14338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56" y="1131591"/>
            <a:ext cx="3988755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2787761"/>
            <a:ext cx="7048705" cy="2192464"/>
          </a:xfrm>
          <a:prstGeom prst="rect">
            <a:avLst/>
          </a:prstGeom>
          <a:noFill/>
          <a:ln/>
          <a:effectLst/>
        </p:spPr>
      </p:pic>
      <p:pic>
        <p:nvPicPr>
          <p:cNvPr id="7" name="Picture 2 2"/>
          <p:cNvPicPr>
            <a:picLocks noChangeAspect="1" noChangeArrowheads="1"/>
          </p:cNvPicPr>
          <p:nvPr/>
        </p:nvPicPr>
        <p:blipFill>
          <a:blip r:embed="rId5" cstate="print"/>
          <a:srcRect r="283"/>
          <a:stretch>
            <a:fillRect/>
          </a:stretch>
        </p:blipFill>
        <p:spPr bwMode="auto">
          <a:xfrm>
            <a:off x="251520" y="1131590"/>
            <a:ext cx="43691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3" cstate="print"/>
          <a:srcRect l="87498" r="3716" b="51852"/>
          <a:stretch>
            <a:fillRect/>
          </a:stretch>
        </p:blipFill>
        <p:spPr bwMode="auto">
          <a:xfrm>
            <a:off x="2442102" y="1131590"/>
            <a:ext cx="4320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know, quadratic functions are of the general form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Ax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i="1" dirty="0" err="1" smtClean="0"/>
              <a:t>Bx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endParaRPr lang="en-US" i="1" dirty="0"/>
          </a:p>
        </p:txBody>
      </p:sp>
      <p:pic>
        <p:nvPicPr>
          <p:cNvPr id="15362" name="Picture 2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251519" y="1131588"/>
            <a:ext cx="2458719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34819" cy="369731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2 3"/>
          <p:cNvPicPr>
            <a:picLocks noChangeAspect="1" noChangeArrowheads="1"/>
          </p:cNvPicPr>
          <p:nvPr/>
        </p:nvPicPr>
        <p:blipFill>
          <a:blip r:embed="rId3" cstate="print"/>
          <a:srcRect l="46667"/>
          <a:stretch>
            <a:fillRect/>
          </a:stretch>
        </p:blipFill>
        <p:spPr bwMode="auto">
          <a:xfrm>
            <a:off x="251519" y="3075806"/>
            <a:ext cx="26226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 4"/>
          <p:cNvPicPr>
            <a:picLocks noChangeAspect="1" noChangeArrowheads="1"/>
          </p:cNvPicPr>
          <p:nvPr/>
        </p:nvPicPr>
        <p:blipFill>
          <a:blip r:embed="rId3" cstate="print"/>
          <a:srcRect l="87498" r="3716" b="51852"/>
          <a:stretch>
            <a:fillRect/>
          </a:stretch>
        </p:blipFill>
        <p:spPr bwMode="auto">
          <a:xfrm>
            <a:off x="2411760" y="1131590"/>
            <a:ext cx="4320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Sketching the graph of a quadratic function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6" y="1203596"/>
            <a:ext cx="5326004" cy="3383980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624400" cy="23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 of a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a curve in the Cartesian </a:t>
            </a:r>
            <a:r>
              <a:rPr lang="en-US" i="1" dirty="0" smtClean="0"/>
              <a:t>x</a:t>
            </a:r>
            <a:r>
              <a:rPr lang="en-US" dirty="0" smtClean="0"/>
              <a:t>-</a:t>
            </a:r>
            <a:r>
              <a:rPr lang="en-US" i="1" dirty="0" smtClean="0"/>
              <a:t>y</a:t>
            </a:r>
            <a:r>
              <a:rPr lang="en-US" dirty="0" smtClean="0"/>
              <a:t>-plane and consist of all points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419872" y="1131590"/>
            <a:ext cx="5472608" cy="11521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8" y="1203596"/>
            <a:ext cx="5323091" cy="975746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3419872" y="2427734"/>
            <a:ext cx="5472608" cy="11521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499741"/>
            <a:ext cx="5314984" cy="974815"/>
          </a:xfrm>
          <a:prstGeom prst="rect">
            <a:avLst/>
          </a:prstGeom>
          <a:noFill/>
          <a:ln/>
          <a:effectLst/>
        </p:spPr>
      </p:pic>
      <p:sp>
        <p:nvSpPr>
          <p:cNvPr id="18" name="Rechteck 17"/>
          <p:cNvSpPr/>
          <p:nvPr/>
        </p:nvSpPr>
        <p:spPr>
          <a:xfrm>
            <a:off x="3419872" y="3723878"/>
            <a:ext cx="5472608" cy="11521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8" y="3795883"/>
            <a:ext cx="5315099" cy="968693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FunctionGraphDefini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557107"/>
            <a:ext cx="2905150" cy="280831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51520" y="1131590"/>
            <a:ext cx="720080" cy="2880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Graphing by plotting points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2880319" cy="314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7"/>
            <a:ext cx="5314831" cy="26929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Note, not every curve is a graph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504349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691680" y="3075806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3147804"/>
            <a:ext cx="7047535" cy="1832663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13"/>
          <p:cNvGrpSpPr/>
          <p:nvPr/>
        </p:nvGrpSpPr>
        <p:grpSpPr>
          <a:xfrm>
            <a:off x="1331640" y="2211710"/>
            <a:ext cx="388073" cy="388073"/>
            <a:chOff x="467544" y="3291830"/>
            <a:chExt cx="388073" cy="388073"/>
          </a:xfrm>
        </p:grpSpPr>
        <p:sp>
          <p:nvSpPr>
            <p:cNvPr id="12" name="Achteck 11"/>
            <p:cNvSpPr/>
            <p:nvPr/>
          </p:nvSpPr>
          <p:spPr>
            <a:xfrm>
              <a:off x="467544" y="3291830"/>
              <a:ext cx="388073" cy="388073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ewitterblitz 12"/>
            <p:cNvSpPr/>
            <p:nvPr/>
          </p:nvSpPr>
          <p:spPr>
            <a:xfrm>
              <a:off x="540506" y="3377854"/>
              <a:ext cx="216024" cy="216024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pieren 14"/>
          <p:cNvGrpSpPr/>
          <p:nvPr/>
        </p:nvGrpSpPr>
        <p:grpSpPr>
          <a:xfrm>
            <a:off x="3059832" y="2211710"/>
            <a:ext cx="388073" cy="388073"/>
            <a:chOff x="467544" y="3291830"/>
            <a:chExt cx="388073" cy="388073"/>
          </a:xfrm>
        </p:grpSpPr>
        <p:sp>
          <p:nvSpPr>
            <p:cNvPr id="16" name="Achteck 15"/>
            <p:cNvSpPr/>
            <p:nvPr/>
          </p:nvSpPr>
          <p:spPr>
            <a:xfrm>
              <a:off x="467544" y="3291830"/>
              <a:ext cx="388073" cy="388073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ewitterblitz 16"/>
            <p:cNvSpPr/>
            <p:nvPr/>
          </p:nvSpPr>
          <p:spPr>
            <a:xfrm>
              <a:off x="540506" y="3377854"/>
              <a:ext cx="216024" cy="216024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ieren 17"/>
          <p:cNvGrpSpPr/>
          <p:nvPr/>
        </p:nvGrpSpPr>
        <p:grpSpPr>
          <a:xfrm>
            <a:off x="6012160" y="1131590"/>
            <a:ext cx="388073" cy="388073"/>
            <a:chOff x="467544" y="3291830"/>
            <a:chExt cx="388073" cy="388073"/>
          </a:xfrm>
        </p:grpSpPr>
        <p:sp>
          <p:nvSpPr>
            <p:cNvPr id="19" name="Achteck 18"/>
            <p:cNvSpPr/>
            <p:nvPr/>
          </p:nvSpPr>
          <p:spPr>
            <a:xfrm>
              <a:off x="467544" y="3291830"/>
              <a:ext cx="388073" cy="388073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ewitterblitz 19"/>
            <p:cNvSpPr/>
            <p:nvPr/>
          </p:nvSpPr>
          <p:spPr>
            <a:xfrm>
              <a:off x="540506" y="3377854"/>
              <a:ext cx="216024" cy="216024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510394" y="1131590"/>
            <a:ext cx="238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not the graph of a function</a:t>
            </a:r>
            <a:endParaRPr lang="en-US" sz="1400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683568" y="1995686"/>
            <a:ext cx="0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2555776" y="2139702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vertical line test is</a:t>
            </a:r>
            <a:r>
              <a:rPr lang="en-US" b="1" dirty="0" smtClean="0"/>
              <a:t> </a:t>
            </a:r>
            <a:r>
              <a:rPr lang="en-US" dirty="0" smtClean="0"/>
              <a:t>a geometric rule for determining whether a curve is the graph of a function</a:t>
            </a:r>
            <a:endParaRPr lang="en-US" dirty="0"/>
          </a:p>
        </p:txBody>
      </p:sp>
      <p:pic>
        <p:nvPicPr>
          <p:cNvPr id="12290" name="Picture 2 1"/>
          <p:cNvPicPr>
            <a:picLocks noChangeAspect="1" noChangeArrowheads="1"/>
          </p:cNvPicPr>
          <p:nvPr/>
        </p:nvPicPr>
        <p:blipFill>
          <a:blip r:embed="rId4" cstate="print"/>
          <a:srcRect r="53948"/>
          <a:stretch>
            <a:fillRect/>
          </a:stretch>
        </p:blipFill>
        <p:spPr bwMode="auto">
          <a:xfrm>
            <a:off x="251521" y="1131590"/>
            <a:ext cx="21602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 2"/>
          <p:cNvPicPr>
            <a:picLocks noChangeAspect="1" noChangeArrowheads="1"/>
          </p:cNvPicPr>
          <p:nvPr/>
        </p:nvPicPr>
        <p:blipFill>
          <a:blip r:embed="rId4" cstate="print"/>
          <a:srcRect l="53727" r="221"/>
          <a:stretch>
            <a:fillRect/>
          </a:stretch>
        </p:blipFill>
        <p:spPr bwMode="auto">
          <a:xfrm>
            <a:off x="251520" y="2787774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28803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5"/>
            <a:ext cx="5335356" cy="2717810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4155926"/>
            <a:ext cx="5472608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4227933"/>
            <a:ext cx="5320981" cy="6836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upload.wikimedia.org/wikipedia/commons/thumb/7/74/Tangent-plot.svg/1024px-Tangent-plot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5642" y="1740309"/>
            <a:ext cx="2340000" cy="1094590"/>
          </a:xfrm>
          <a:prstGeom prst="rect">
            <a:avLst/>
          </a:prstGeom>
          <a:noFill/>
        </p:spPr>
      </p:pic>
      <p:pic>
        <p:nvPicPr>
          <p:cNvPr id="1034" name="Picture 10" descr="https://upload.wikimedia.org/wikipedia/commons/thumb/a/a2/Sine.svg/1024px-Sine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652" y="2178888"/>
            <a:ext cx="2340000" cy="658125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0/06/Cosine.svg/1024px-Cosin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652" y="4332597"/>
            <a:ext cx="2340000" cy="6581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Trigonometric functions</a:t>
            </a:r>
            <a:endParaRPr lang="en-US" dirty="0"/>
          </a:p>
        </p:txBody>
      </p:sp>
      <p:pic>
        <p:nvPicPr>
          <p:cNvPr id="1026" name="Picture 2" descr="File:Unit circle angles color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0199" y="1203431"/>
            <a:ext cx="3816424" cy="3816424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251520" y="1131590"/>
            <a:ext cx="2376264" cy="17281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516216" y="1131590"/>
            <a:ext cx="2376264" cy="17281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6516216" y="3291830"/>
            <a:ext cx="23762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91580" y="1629115"/>
            <a:ext cx="1296144" cy="441016"/>
          </a:xfrm>
          <a:prstGeom prst="rect">
            <a:avLst/>
          </a:prstGeom>
          <a:noFill/>
          <a:ln/>
          <a:effectLst/>
        </p:spPr>
      </p:pic>
      <p:sp>
        <p:nvSpPr>
          <p:cNvPr id="13" name="Textfeld 12"/>
          <p:cNvSpPr txBox="1"/>
          <p:nvPr/>
        </p:nvSpPr>
        <p:spPr>
          <a:xfrm>
            <a:off x="3969645" y="4718776"/>
            <a:ext cx="11994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cos</a:t>
            </a:r>
            <a:r>
              <a:rPr lang="en-US" sz="1400" dirty="0" smtClean="0"/>
              <a:t>(</a:t>
            </a:r>
            <a:r>
              <a:rPr lang="en-US" sz="1400" i="1" dirty="0" smtClean="0"/>
              <a:t>x</a:t>
            </a:r>
            <a:r>
              <a:rPr lang="en-US" sz="1400" dirty="0" smtClean="0"/>
              <a:t>), sin(</a:t>
            </a:r>
            <a:r>
              <a:rPr lang="en-US" sz="1400" i="1" dirty="0" smtClean="0"/>
              <a:t>x</a:t>
            </a:r>
            <a:r>
              <a:rPr lang="en-US" sz="1400" dirty="0" smtClean="0"/>
              <a:t>))</a:t>
            </a:r>
            <a:endParaRPr lang="en-US" sz="1400" dirty="0"/>
          </a:p>
        </p:txBody>
      </p:sp>
      <p:sp>
        <p:nvSpPr>
          <p:cNvPr id="18" name="Rechteck 17"/>
          <p:cNvSpPr/>
          <p:nvPr/>
        </p:nvSpPr>
        <p:spPr>
          <a:xfrm>
            <a:off x="251520" y="3291830"/>
            <a:ext cx="2376264" cy="17281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83390" y="3792913"/>
            <a:ext cx="1312524" cy="441552"/>
          </a:xfrm>
          <a:prstGeom prst="rect">
            <a:avLst/>
          </a:prstGeom>
          <a:noFill/>
          <a:ln/>
          <a:effectLst/>
        </p:spPr>
      </p:pic>
      <p:pic>
        <p:nvPicPr>
          <p:cNvPr id="1030" name="Picture 6" descr="https://upload.wikimedia.org/wikipedia/commons/thumb/e/ed/Trigono_sine_en2.svg/1024px-Trigono_sine_en2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8989" y="3939901"/>
            <a:ext cx="1080121" cy="1080121"/>
          </a:xfrm>
          <a:prstGeom prst="rect">
            <a:avLst/>
          </a:prstGeom>
          <a:noFill/>
        </p:spPr>
      </p:pic>
      <p:pic>
        <p:nvPicPr>
          <p:cNvPr id="23" name="Grafik 2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588224" y="3363838"/>
            <a:ext cx="1444290" cy="332494"/>
          </a:xfrm>
          <a:prstGeom prst="rect">
            <a:avLst/>
          </a:prstGeom>
          <a:noFill/>
          <a:ln/>
          <a:effectLst/>
        </p:spPr>
      </p:pic>
      <p:pic>
        <p:nvPicPr>
          <p:cNvPr id="25" name="Grafik 24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588225" y="3783944"/>
            <a:ext cx="1461519" cy="332748"/>
          </a:xfrm>
          <a:prstGeom prst="rect">
            <a:avLst/>
          </a:prstGeom>
          <a:noFill/>
          <a:ln/>
          <a:effectLst/>
        </p:spPr>
      </p:pic>
      <p:sp>
        <p:nvSpPr>
          <p:cNvPr id="27" name="Rechteck 26"/>
          <p:cNvSpPr/>
          <p:nvPr/>
        </p:nvSpPr>
        <p:spPr>
          <a:xfrm>
            <a:off x="323528" y="3363838"/>
            <a:ext cx="223224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Cosine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23528" y="1203598"/>
            <a:ext cx="223224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588224" y="1203598"/>
            <a:ext cx="223224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Tangent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3" name="Grafik 3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126516" y="1563638"/>
            <a:ext cx="648072" cy="2192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Piecewise-defined functions are using more than one formula, where each individual formula describes the function on a subset of the domain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2880321" cy="18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19965" cy="35189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two graphs intersect at an </a:t>
            </a:r>
            <a:r>
              <a:rPr lang="en-US" i="1" dirty="0" smtClean="0"/>
              <a:t>x</a:t>
            </a:r>
            <a:r>
              <a:rPr lang="en-US" dirty="0" smtClean="0"/>
              <a:t>-coordinate with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359" b="3380"/>
          <a:stretch>
            <a:fillRect/>
          </a:stretch>
        </p:blipFill>
        <p:spPr bwMode="auto">
          <a:xfrm>
            <a:off x="251519" y="1131591"/>
            <a:ext cx="2880321" cy="14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37834" cy="29723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points of intersection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13274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68467" cy="37348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2,9246"/>
  <p:tag name="ORIGINALWIDTH" val="3396,326"/>
  <p:tag name="LATEXADDIN" val="\documentclass{article}\pagestyle{empty}&#10;\usepackage{amsmath}&#10;\usepackage{amsfonts}&#10;\usepackage{amssymb}&#10;\begin{document}&#10;\begin{minipage}{9.6 cm}&#10;{\sffamily{&#10;To represent a function $y = f(x)$ geometrically as a graph, we plot values of the independent&#10;variable $x$ on the (horizontal) $x$-axis and values of the dependent variable $y$&#10;on the (vertical) $y$-axis.\\[1mm]&#10;The graph of the function is defined as follows:}}&#10;\end{minipage}&#10;\end{document}"/>
  <p:tag name="IGUANATEXSIZE" val="20"/>
  <p:tag name="IGUANATEXCURSOR" val="3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2,1748"/>
  <p:tag name="ORIGINALWIDTH" val="3391,076"/>
  <p:tag name="LATEXADDIN" val="\documentclass{article}\pagestyle{empty}&#10;\usepackage{amsmath}&#10;\usepackage{amsfonts}&#10;\usepackage{amssymb}&#10;\begin{document}&#10;\begin{minipage}{9.6 cm}&#10;{\sffamily{&#10;{\bf{The Graph of a Function:}}\\[1mm]&#10;The {\bf{graph of a function}} $f$ consists of all points $(x,y)$ where $x$ is in the domain of $f$ and $y=f(x)$, that is, all points of the form&#10;$(x, f(x))$.&#10;}}&#10;\end{minipage}&#10;\end{document}"/>
  <p:tag name="IGUANATEXSIZE" val="20"/>
  <p:tag name="IGUANATEXCURSOR" val="2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,9254"/>
  <p:tag name="ORIGINALWIDTH" val="3390,326"/>
  <p:tag name="LATEXADDIN" val="\documentclass{article}\pagestyle{empty}&#10;\usepackage{amsmath}&#10;\usepackage{amsfonts}&#10;\usepackage{amssymb}&#10;\begin{document}&#10;\begin{minipage}{9.6 cm}&#10;{\sffamily{&#10;Later, we will study efficient techniques involving differential calculus that can be&#10;used to draw accurate graphs of functions.\\[1mm]&#10;For many functions, however, we can&#10;make a fairly good sketch by plotting a few points.}}&#10;\end{minipage}&#10;\end{document}"/>
  <p:tag name="IGUANATEXSIZE" val="20"/>
  <p:tag name="IGUANATEXCURSOR" val="2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0,293"/>
  <p:tag name="ORIGINALWIDTH" val="3389,576"/>
  <p:tag name="LATEXADDIN" val="\documentclass{article}\pagestyle{empty}&#10;\usepackage{amsmath}&#10;\usepackage{amsfonts}&#10;\usepackage{amssymb}&#10;\begin{document}&#10;\begin{minipage}{9.6 cm}&#10;{\sffamily{&#10;{\bf{Example: (Graphing by Plotting Points)}}\\[1mm]&#10;Graph the function $f(x) = x^2$.&#10;&#10;\vspace{0.5cm}&#10;{\bf{Solution:}}\\[1mm]&#10;We begin by constructing the table&#10;&#10;\begin{center}&#10;\begin{tabular}{c || c | c | c | c | c | c | c | c | c}&#10;$x$ &amp; $-3$ &amp; $-2$ &amp; $-1$ &amp; $-0.5$ &amp; $0$ &amp; $0.5$ &amp; $1$ &amp; $2$ &amp; $3$\\&#10;\hline&#10;$y = x^2$ &amp; $9$ &amp; $4$ &amp; $1$ &amp; $0.25$ &amp; $0$ &amp; $0.25$ &amp; $1$ &amp; $4$ &amp; $9$&#10;\end{tabular}&#10;\end{center}&#10;&#10;Then, we plot the points $(x,y)$ and connect them with the smooth curve as shown in the figure.&#10;}}&#10;\end{minipage}&#10;\end{document}"/>
  <p:tag name="IGUANATEXSIZE" val="20"/>
  <p:tag name="IGUANATEXCURSOR" val="2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2,119"/>
  <p:tag name="ORIGINALWIDTH" val="4457,443"/>
  <p:tag name="LATEXADDIN" val="\documentclass{article}\pagestyle{empty}&#10;\usepackage{amsmath}&#10;\usepackage{amsfonts}&#10;\usepackage{amssymb}&#10;\begin{document}&#10;\begin{minipage}{12.6 cm}&#10;{\sffamily{&#10;{\bf{Note:}} Many different curves pass through the points in our example. Several&#10;of these curves are shown in the figure above. There is no way to guarantee that&#10;the curve we pass through the plotted points is the actual graph of $f$. However,&#10;in general, the more points that are plotted, the more likely the graph is to be&#10;reasonably accurate.\\[1mm]&#10;Moreover, some of these curves that pass through a given set of points may not even represent&#10;the graphs of a function. This is, for instance, always the case when there are two or more&#10;points $(x, y_1)$ and $(x, y_2)$ on the curve that have the same $x$-coordinate. &#10;}}&#10;\end{minipage}&#10;\end{document}"/>
  <p:tag name="IGUANATEXSIZE" val="20"/>
  <p:tag name="IGUANATEXCURSOR" val="7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6,791"/>
  <p:tag name="ORIGINALWIDTH" val="3403,825"/>
  <p:tag name="LATEXADDIN" val="\documentclass{article}\pagestyle{empty}&#10;\usepackage{amsmath}&#10;\usepackage{amsfonts}&#10;\usepackage{amssymb}&#10;\begin{document}&#10;\begin{minipage}{9.6 cm}&#10;{\sffamily{&#10;As just seen, it is important to realize that not every curve is the graph of a function.\\[1mm]&#10;For instance, suppose the circle $x^2 + y^2 = 5$ were the graph of some function $y = f(x)$. Then, since the points&#10;$(1,2)$ and $(1,-2)$ both lie on the circle, we would have $f(1)= 2$ and $f(1)= -2$, contrary to the requirement&#10;that a function assigns one and only one value to each number in its domain.\\[1mm]&#10;Geometrically, this happens because the vertical line $x = 1$ intersects the graph of the circle more than once.&#10;The {\bf{vertical line test}} is a geometric rule for determining whether a curve is the graph of a function.}}&#10;\end{minipage}&#10;\end{document}"/>
  <p:tag name="IGUANATEXSIZE" val="20"/>
  <p:tag name="IGUANATEXCURSOR" val="7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2,1972"/>
  <p:tag name="ORIGINALWIDTH" val="3394,826"/>
  <p:tag name="LATEXADDIN" val="\documentclass{article}\pagestyle{empty}&#10;\usepackage{amsmath}&#10;\usepackage{amsfonts}&#10;\usepackage{amssymb}&#10;\begin{document}&#10;\begin{minipage}{9.6 cm}&#10;{\sffamily{&#10;{\bf{The Vertical Line Test:}}\\[1mm]&#10;A curve is the graph of a function if and only if&#10;no vertical line intersects the curve more than once.}}&#10;\end{minipage}&#10;\end{document}"/>
  <p:tag name="IGUANATEXSIZE" val="20"/>
  <p:tag name="IGUANATEXCURSOR" val="3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136,108"/>
  <p:tag name="LATEXADDIN" val="\documentclass{article}\pagestyle{empty}&#10;\usepackage{amsmath}&#10;\usepackage{amsfonts}&#10;\usepackage{amssymb}&#10;\begin{document}&#10;\begin{minipage}{9.6 cm}&#10;{\sffamily{&#10;$$&#10;\sin \, \, : \, \left\{ \begin{array}{r c l}&#10;\mathbb{R} \, \to \, [-1,1] \\[1mm]&#10;x \, \mapsto \, \sin(x)&#10;\end{array} \right.&#10;$$&#10;}}&#10;\end{minipage}&#10;\end{document}"/>
  <p:tag name="IGUANATEXSIZE" val="20"/>
  <p:tag name="IGUANATEXCURSOR" val="2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150,356"/>
  <p:tag name="LATEXADDIN" val="\documentclass{article}\pagestyle{empty}&#10;\usepackage{amsmath}&#10;\usepackage{amsfonts}&#10;\usepackage{amssymb}&#10;\begin{document}&#10;\begin{minipage}{9.6 cm}&#10;{\sffamily{&#10;$$&#10;\cos \, \, : \, \left\{ \begin{array}{r c l}&#10;\mathbb{R} \, \to \, [-1,1] \\[1mm]&#10;x \, \mapsto \, \cos(x)&#10;\end{array} \right.&#10;$$&#10;}}&#10;\end{minipage}&#10;\end{document}"/>
  <p:tag name="IGUANATEXSIZE" val="20"/>
  <p:tag name="IGUANATEXCURSOR" val="2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1265,842"/>
  <p:tag name="LATEXADDIN" val="\documentclass{article}\pagestyle{empty}&#10;\usepackage{amsmath}&#10;\usepackage{amsfonts}&#10;\usepackage{amssymb}&#10;\begin{document}&#10;\begin{minipage}{9.6 cm}&#10;{\sffamily{&#10;$$&#10;\sin(\alpha) \, = \, \frac{\text{'opposite'}}{\text{'hypothenuse'}}&#10;$$&#10;}}&#10;\end{minipage}&#10;\end{document}"/>
  <p:tag name="IGUANATEXSIZE" val="20"/>
  <p:tag name="IGUANATEXCURSOR" val="2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1280,09"/>
  <p:tag name="LATEXADDIN" val="\documentclass{article}\pagestyle{empty}&#10;\usepackage{amsmath}&#10;\usepackage{amsfonts}&#10;\usepackage{amssymb}&#10;\begin{document}&#10;\begin{minipage}{9.6 cm}&#10;{\sffamily{&#10;$$&#10;\cos(\alpha) \, = \, \frac{\text{'adjacent'}}{\text{'hypothenuse'}}&#10;$$&#10;}}&#10;\end{minipage}&#10;\end{document}"/>
  <p:tag name="IGUANATEXSIZE" val="20"/>
  <p:tag name="IGUANATEXCURSOR" val="2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902,8871"/>
  <p:tag name="LATEXADDIN" val="\documentclass{article}\pagestyle{empty}&#10;\usepackage{amsmath}&#10;\usepackage{amsfonts}&#10;\usepackage{amssymb}&#10;\begin{document}&#10;\begin{minipage}{9.6 cm}&#10;{\sffamily{&#10;$$&#10;\tan(x) \, = \, \frac{\sin(x)}{\cos(x)}&#10;$$&#10;}}&#10;\end{minipage}&#10;\end{document}"/>
  <p:tag name="IGUANATEXSIZE" val="20"/>
  <p:tag name="IGUANATEXCURSOR" val="2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3,229"/>
  <p:tag name="ORIGINALWIDTH" val="3394,826"/>
  <p:tag name="LATEXADDIN" val="\documentclass{article}\pagestyle{empty}&#10;\usepackage{amsmath}&#10;\usepackage{amsfonts}&#10;\usepackage{amssymb}&#10;\begin{document}&#10;\begin{minipage}{9.6 cm}&#10;{\sffamily{&#10;Functions are often defined using more than one formula, where each individual&#10;formula describes the function on a subset of the domain.\\[1mm]&#10;A function defined in this way is sometimes called a {\bf{piecewise-defined function}}.&#10;Such functions appear often in business, biology, and physics applications.\\[1mm]&#10;An example for such a piecewise-defined function is\\[-2mm]&#10;$$&#10;f(x) \, \, = \, \left\{ \begin{array}{r c l}&#10;2x \, , &amp; &amp; \text{if $0 \leq x &lt; 1$} \\[1mm]&#10;\tfrac{2}{x} \, , &amp; &amp; \text{if $1 \leq x &lt; 4$}\\[1mm]&#10;3 \, , &amp; &amp; \text{if $x \geq 4$}&#10;\end{array} \right.&#10;$$&#10;Its graph is shown in the figure. Note, the 'open dot' at $(4, 0.5)$ indicates that the graph approaches&#10;this point but that the point is not actually on the graph due to the strict ineqality $x &lt; 4$.&#10;}}&#10;\end{minipage}&#10;\end{document}"/>
  <p:tag name="IGUANATEXSIZE" val="20"/>
  <p:tag name="IGUANATEXCURSOR" val="1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5,021"/>
  <p:tag name="ORIGINALWIDTH" val="3404,575"/>
  <p:tag name="LATEXADDIN" val="\documentclass{article}\pagestyle{empty}&#10;\usepackage{amsmath}&#10;\usepackage{amsfonts}&#10;\usepackage{amssymb}&#10;\begin{document}&#10;\begin{minipage}{9.6 cm}&#10;{\sffamily{&#10;Sometimes it is necessary to determine when two functions are equal:&#10;For instance, an economist may wish to compute the market price at which the consumer demand&#10;for a commodity will be equal to supply. Or a political analyst may wish to predict&#10;how long it will take for the popularity of a certain challenger to reach that of the&#10;incumbent.\\[1mm]&#10;In geometric terms, the values of $x$ for which two functions $f(x)$ and $g(x)$ are&#10;equal are the $x$-coordinates of the points where their graphs intersect.\\[1mm]&#10;The figure shows the graph of $y = f(x)$ that intersects that of $y = g(x)$ at two points, labeled $P$ and $Q$. To&#10;find the points of intersection algebraically, set $f(x)$ equal to $g(x)$ and solve for $x$.}}&#10;\end{minipage}&#10;\end{document}"/>
  <p:tag name="IGUANATEXSIZE" val="20"/>
  <p:tag name="IGUANATEXCURSOR" val="2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0,735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Finding Points of Intersection)}}\\[1mm]&#10;Find all points of intersection of the graphs of $f(x)=3x+2$ and $g(x)=x^2$.&#10;&#10;\vspace{0.2cm}&#10;{\bf{Solution:}}\\[1mm]&#10;We must solve the equation $x^2 = 3x + 2$. Rewrite the equation as $x^2 - 3x - 2 = 0$&#10;and apply the quadratic formula to obtain&#10;$$&#10;x_{1/2} \, \, = \, \, \frac{3 \pm \sqrt{9+8}}{2} \, \, = \, \, \frac{3 \pm \sqrt{17}}{2} \, \, \approx \, \left\{ \begin{array}{c}&#10;3.56 \\[1mm]&#10;-0.56&#10;\end{array} \right.&#10;$$&#10;Computing the corresponding $y$ coordinates from the equation $y = x^2$, we find&#10;that the points of intersection are approximately $(3.56, 12.67)$ and $(-0.56, 0.31)$.\\[1mm]&#10;(As a result of round-off errors, we will get slightly different values for the $y$-coordinates&#10;if we substitute into the equation $y = 3x + 2$.)&#10;}}&#10;\end{minipage}&#10;\end{document}"/>
  <p:tag name="IGUANATEXSIZE" val="20"/>
  <p:tag name="IGUANATEXCURSOR" val="3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6,614"/>
  <p:tag name="ORIGINALWIDTH" val="4458,193"/>
  <p:tag name="LATEXADDIN" val="\documentclass{article}\pagestyle{empty}&#10;\usepackage{amsmath}&#10;\usepackage{amsfonts}&#10;\usepackage{amssymb}&#10;\begin{document}&#10;\begin{minipage}{12.6 cm}&#10;{\sffamily{&#10;The points (if any) where a graph crosses the $x$-axis are called {\bf{$x$-intercepts}} (zeros, roots), and similarly,&#10;a {\bf{$y$-intercept}} is a point where the graph crosses the $y$-axis.\\[1mm]&#10;The graph of a function can have many $x$-intercepts but at most one $y$-intercept since the vertical line test&#10;says that the graph can cross the vertical line $x=0$ (the $y$-axis) no more than once.\\[1mm]&#10;Intercepts are key features of a graph and can be found using algebra or technology&#10;in conjunction with these criteria.}}&#10;\end{minipage}&#10;\end{document}"/>
  <p:tag name="IGUANATEXSIZE" val="20"/>
  <p:tag name="IGUANATEXCURSOR" val="7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6,6555"/>
  <p:tag name="ORIGINALWIDTH" val="4458,193"/>
  <p:tag name="LATEXADDIN" val="\documentclass{article}\pagestyle{empty}&#10;\usepackage{amsmath}&#10;\usepackage{amsfonts}&#10;\usepackage{amssymb}&#10;\begin{document}&#10;\begin{minipage}{12.6 cm}&#10;{\sffamily{&#10;{\bf{How to Find the $x$- and $y$-Intercepts?}}\\[1mm]&#10;To find any $x$-intercept of a graph, set $y = f(x) = 0$ and solve for $x$. To find any $y$-intercept, set $x = 0$ and solve&#10;for $y = f(0)$.\\[1mm]&#10;For a function $f$, the only $y$-intercept is $y_0=f(0)$, but finding $x$-intercepts&#10;may be difficult.&#10;}}&#10;\end{minipage}&#10;\end{document}"/>
  <p:tag name="IGUANATEXSIZE" val="20"/>
  <p:tag name="IGUANATEXCURSOR" val="4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9,119"/>
  <p:tag name="ORIGINALWIDTH" val="4449,194"/>
  <p:tag name="LATEXADDIN" val="\documentclass{article}\pagestyle{empty}&#10;\usepackage{amsmath}&#10;\usepackage{amsfonts}&#10;\usepackage{amssymb}&#10;\begin{document}&#10;\begin{minipage}{12.6 cm}&#10;{\sffamily{&#10;{\bf{Example: (Finding the Intercepts of a Graph)}}\\[1mm]&#10;Find the intercepts of the graph of $f(x) = x \cdot \sqrt{x^2 - 1}$.&#10;&#10;\vspace{0.2cm}&#10;{\bf{Solution:}}\\[1mm]&#10;The function $f(x)$ is not defined for $-1&lt;x&lt;1$ since for these values $x^2 - 1 &lt; 0$, i.e. the&#10;quantity under the square root is negative on this interval.\\[1mm]&#10;Since $0$ is in this excluded interval, $g(0)$ is not defined and there is no $y$-intercept.}}&#10;\end{minipage}&#10;\end{document}"/>
  <p:tag name="IGUANATEXSIZE" val="20"/>
  <p:tag name="IGUANATEXCURSOR" val="5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,1793"/>
  <p:tag name="ORIGINALWIDTH" val="2830,146"/>
  <p:tag name="LATEXADDIN" val="\documentclass{article}\pagestyle{empty}&#10;\usepackage{amsmath}&#10;\usepackage{amsfonts}&#10;\usepackage{amssymb}&#10;\begin{document}&#10;\begin{minipage}{8 cm}&#10;{\sffamily{&#10;To get the $x$-intercepts, we set $f(x)=0$ and find that the solutions are $x = -1, 0, 1$. Again,&#10;the function is not defined at $x=0$, so $(1, 0)$ and $(-1, 0)$ are the only $x$-intercepts.&#10;}}&#10;\end{minipage}&#10;\end{document}"/>
  <p:tag name="IGUANATEXSIZE" val="20"/>
  <p:tag name="IGUANATEXCURSOR" val="1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0,844"/>
  <p:tag name="ORIGINALWIDTH" val="4446,944"/>
  <p:tag name="LATEXADDIN" val="\documentclass{article}\pagestyle{empty}&#10;\usepackage{amsmath}&#10;\usepackage{amsfonts}&#10;\usepackage{amssymb}&#10;\begin{document}&#10;\begin{minipage}{12.6 cm}&#10;{\sffamily{&#10;{\bf{Examples:}}\\[-5mm]&#10;\begin{itemize}&#10;\item A {\bf{monomial}} is a function of the form $f(x) = x^n$, where $n$ is a natural number.\\[-6mm]&#10;\item A {\bf{polynomial}} is a (finite) sum of monomials: $p(x) = a_0 + a_1 x + \dots + a_n x^n$.\\[-6mm]&#10;\item A {\bf{power function}} is a function of the form $f(x) = x^r$, where $r$ is a real number.\\[-6mm]&#10;\item A {\bf{rational function}} is a quotient of two polnomials $p(x)$ and $q(x)$\\[-2mm]&#10;$$&#10;r(x) \, \, = \, \, \frac{p(x)}{q(x)} \qquad \text{for $q(x) \neq 0$} \, .&#10;$$&#10;\end{itemize} &#10;}}&#10;\end{minipage}&#10;\end{document}"/>
  <p:tag name="IGUANATEXSIZE" val="20"/>
  <p:tag name="IGUANATEXCURSOR" val="1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1,215"/>
  <p:tag name="ORIGINALWIDTH" val="3403,075"/>
  <p:tag name="LATEXADDIN" val="\documentclass{article}\pagestyle{empty}&#10;\usepackage{amsmath}&#10;\usepackage{amsfonts}&#10;\usepackage{amssymb}&#10;\begin{document}&#10;\begin{minipage}{9.6 cm}&#10;{\sffamily{&#10;As you know, a polynomial of degree $2$ is called a {\bf{quadratic function}}. It has the general form&#10;$$&#10;f(x) = A x^2 + Bx + C \qquad \text{with $A \neq 0$} \, ,&#10;$$&#10;and its graph is a curve called a {\bf{parabola}}.\\[1mm]&#10;All parabolas have U-shaped like graphs, but the U opens up if $A &gt; 0$ (upwards-open) and down if $A &lt; 0$ (downwards open). The point at the 'peak'&#10;or the 'valley' of the parabola is called its {\bf{vertex}} and occurs where $x=\frac{-B}{2A}$.\\[1mm]&#10;To sketch the parabola, we only need two key pieces of information:&#10;\begin{enumerate}&#10;\item The location of the vertex (where $x=\frac{-B}{2A}$).&#10;\item Any two additional points on the parabola (often these are intercepts).&#10;\end{enumerate}&#10;}}&#10;\end{minipage}&#10;\end{document}"/>
  <p:tag name="IGUANATEXSIZE" val="20"/>
  <p:tag name="IGUANATEXCURSOR" val="8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4,74"/>
  <p:tag name="ORIGINALWIDTH" val="3396,326"/>
  <p:tag name="LATEXADDIN" val="\documentclass{article}\pagestyle{empty}&#10;\usepackage{amsmath}&#10;\usepackage{amsfonts}&#10;\usepackage{amssymb}&#10;\begin{document}&#10;\begin{minipage}{9.6 cm}&#10;{\sffamily{&#10;{\bf{Example:}}\\[1mm]&#10;The parabola $y = -x^2 + x + 2$ opens downward since $A=-1$ is&#10;negative; its vertex (maximum) is at $(\tfrac{1}{2}, \tfrac{9}{4})$, the point where&#10;$$&#10;x \, \, = \, \, \frac{-B}{2A} \, \, = \, \, \frac{-1}{2 \cdot (-1)} \, \, = \, \, \frac{1}{2}&#10;$$&#10;and we know from the quadratic formula&#10;$$&#10;x_{1/2} \, \, = \, \, \frac{-1 \pm \sqrt{1 + 8}}{-2} \, \, = \, \, \frac{-1 \pm \sqrt{9}}{-2} \, \, = \, \left\{ \begin{array}{c}&#10;-1 \\[1mm] 2&#10;\end{array} \right.&#10;$$&#10;that its $x$-intercepts are $(-1, 0)$ and $(2, 0)$.\\[1mm]&#10;We use these facts to sketch the graph of $y = -x^2 + x + 2$.}}&#10;\end{minipage}&#10;\end{document}"/>
  <p:tag name="IGUANATEXSIZE" val="20"/>
  <p:tag name="IGUANATEXCURSOR" val="6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</Words>
  <Application>Microsoft Office PowerPoint</Application>
  <PresentationFormat>Bildschirmpräsentation (16:9)</PresentationFormat>
  <Paragraphs>29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Larissa-Design</vt:lpstr>
      <vt:lpstr>Calculus I for MGMT – Functions &amp; Graphs The Graph of a Function</vt:lpstr>
      <vt:lpstr>The graph of a function f(x) is a curve in the Cartesian x-y-plane and consist of all points (x, f(x))</vt:lpstr>
      <vt:lpstr>Example: Graphing by plotting points</vt:lpstr>
      <vt:lpstr>Note, not every curve is a graph</vt:lpstr>
      <vt:lpstr>The vertical line test is a geometric rule for determining whether a curve is the graph of a function</vt:lpstr>
      <vt:lpstr>Example: Trigonometric functions</vt:lpstr>
      <vt:lpstr>Piecewise-defined functions are using more than one formula, where each individual formula describes the function on a subset of the domain</vt:lpstr>
      <vt:lpstr>Geometrically, two graphs intersect at an x-coordinate with f(x) = g(x)</vt:lpstr>
      <vt:lpstr>Example: Finding points of intersection</vt:lpstr>
      <vt:lpstr>The intersections with the x-axis and the y-axis are called x-intercepts and the y-intercept, respectively</vt:lpstr>
      <vt:lpstr>Example: Finding the intercepts of a graph</vt:lpstr>
      <vt:lpstr>Example: Graphs of monomials, polynomials, rational functions</vt:lpstr>
      <vt:lpstr>As you know, quadratic functions are of the general form f(x) = Ax2 + Bx + C</vt:lpstr>
      <vt:lpstr>Example: Sketching the graph of a quadratic function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206</cp:revision>
  <dcterms:created xsi:type="dcterms:W3CDTF">2020-04-04T18:50:50Z</dcterms:created>
  <dcterms:modified xsi:type="dcterms:W3CDTF">2022-07-16T15:56:48Z</dcterms:modified>
</cp:coreProperties>
</file>