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11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14" r:id="rId11"/>
  </p:sldIdLst>
  <p:sldSz cx="9144000" cy="5143500" type="screen16x9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241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Functions &amp; Graphs</a:t>
            </a:r>
            <a:br>
              <a:rPr lang="en-US" dirty="0" smtClean="0"/>
            </a:br>
            <a:r>
              <a:rPr lang="en-US" dirty="0" smtClean="0"/>
              <a:t>Lines </a:t>
            </a:r>
            <a:r>
              <a:rPr lang="en-US" smtClean="0"/>
              <a:t>&amp; Linear Functions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Functions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Graph of a Function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Lines &amp; Linear Functions</a:t>
            </a:r>
          </a:p>
        </p:txBody>
      </p:sp>
      <p:sp>
        <p:nvSpPr>
          <p:cNvPr id="18" name="Rechteck 17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Functional Models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Functions &amp;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linear function is one with the general form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 </a:t>
            </a:r>
            <a:r>
              <a:rPr lang="en-US" i="1" dirty="0" err="1" smtClean="0"/>
              <a:t>mx</a:t>
            </a:r>
            <a:r>
              <a:rPr lang="en-US" dirty="0" smtClean="0"/>
              <a:t>  + </a:t>
            </a:r>
            <a:r>
              <a:rPr lang="en-US" i="1" dirty="0" smtClean="0"/>
              <a:t>b</a:t>
            </a:r>
            <a:r>
              <a:rPr lang="en-US" dirty="0" smtClean="0"/>
              <a:t>, and the graph of such a function is a line</a:t>
            </a:r>
            <a:endParaRPr lang="en-US" dirty="0"/>
          </a:p>
        </p:txBody>
      </p:sp>
      <p:pic>
        <p:nvPicPr>
          <p:cNvPr id="17410" name="Picture 2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131590"/>
            <a:ext cx="2160240" cy="171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23762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6"/>
            <a:ext cx="5326282" cy="2151042"/>
          </a:xfrm>
          <a:prstGeom prst="rect">
            <a:avLst/>
          </a:prstGeom>
          <a:noFill/>
          <a:ln/>
          <a:effectLst/>
        </p:spPr>
      </p:pic>
      <p:pic>
        <p:nvPicPr>
          <p:cNvPr id="8" name="Picture 2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19" y="3254207"/>
            <a:ext cx="2160241" cy="176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3419872" y="3651870"/>
            <a:ext cx="5472608" cy="13681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8" y="3723875"/>
            <a:ext cx="5312166" cy="12300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38719" t="81481" r="54241"/>
          <a:stretch>
            <a:fillRect/>
          </a:stretch>
        </p:blipFill>
        <p:spPr bwMode="auto">
          <a:xfrm>
            <a:off x="251519" y="1131590"/>
            <a:ext cx="190101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and vertical lines are degenerate linear functions that either have zero slope or a not defined slope, respectively</a:t>
            </a:r>
            <a:endParaRPr lang="en-US" dirty="0"/>
          </a:p>
        </p:txBody>
      </p:sp>
      <p:pic>
        <p:nvPicPr>
          <p:cNvPr id="20482" name="Picture 2 2"/>
          <p:cNvPicPr>
            <a:picLocks noChangeAspect="1" noChangeArrowheads="1"/>
          </p:cNvPicPr>
          <p:nvPr/>
        </p:nvPicPr>
        <p:blipFill>
          <a:blip r:embed="rId3" cstate="print"/>
          <a:srcRect t="2710" r="54241"/>
          <a:stretch>
            <a:fillRect/>
          </a:stretch>
        </p:blipFill>
        <p:spPr bwMode="auto">
          <a:xfrm>
            <a:off x="251520" y="1184275"/>
            <a:ext cx="1872208" cy="189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3" cstate="print"/>
          <a:srcRect l="54559" t="2163" r="915"/>
          <a:stretch>
            <a:fillRect/>
          </a:stretch>
        </p:blipFill>
        <p:spPr bwMode="auto">
          <a:xfrm>
            <a:off x="251520" y="3117850"/>
            <a:ext cx="1821755" cy="190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5" y="1203596"/>
            <a:ext cx="5315660" cy="334751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 and magnitude of the slope of a line indicate the line's direction and steepness, respectively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2160239" cy="183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96"/>
            <a:ext cx="5325311" cy="32924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two forms that allow the set-up of linear functions:</a:t>
            </a:r>
            <a:br>
              <a:rPr lang="en-US" dirty="0" smtClean="0"/>
            </a:br>
            <a:r>
              <a:rPr lang="en-US" dirty="0" smtClean="0"/>
              <a:t>(1) the slope-intercept form …</a:t>
            </a:r>
            <a:endParaRPr lang="en-US" dirty="0"/>
          </a:p>
        </p:txBody>
      </p:sp>
      <p:pic>
        <p:nvPicPr>
          <p:cNvPr id="21506" name="Picture 2 1"/>
          <p:cNvPicPr>
            <a:picLocks noChangeAspect="1" noChangeArrowheads="1"/>
          </p:cNvPicPr>
          <p:nvPr/>
        </p:nvPicPr>
        <p:blipFill>
          <a:blip r:embed="rId4" cstate="print"/>
          <a:srcRect b="436"/>
          <a:stretch>
            <a:fillRect/>
          </a:stretch>
        </p:blipFill>
        <p:spPr bwMode="auto">
          <a:xfrm>
            <a:off x="251520" y="1131590"/>
            <a:ext cx="2160240" cy="226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13681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5"/>
            <a:ext cx="5325193" cy="1239717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3419872" y="2571750"/>
            <a:ext cx="5472608" cy="24482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2643753"/>
            <a:ext cx="4485824" cy="2298779"/>
          </a:xfrm>
          <a:prstGeom prst="rect">
            <a:avLst/>
          </a:prstGeom>
          <a:noFill/>
          <a:ln/>
          <a:effectLst/>
        </p:spPr>
      </p:pic>
      <p:grpSp>
        <p:nvGrpSpPr>
          <p:cNvPr id="3" name="Gruppieren 16"/>
          <p:cNvGrpSpPr/>
          <p:nvPr/>
        </p:nvGrpSpPr>
        <p:grpSpPr>
          <a:xfrm>
            <a:off x="7288544" y="3475702"/>
            <a:ext cx="1556863" cy="1504967"/>
            <a:chOff x="251520" y="2931790"/>
            <a:chExt cx="2160240" cy="2088232"/>
          </a:xfrm>
        </p:grpSpPr>
        <p:pic>
          <p:nvPicPr>
            <p:cNvPr id="13" name="Picture 2 2"/>
            <p:cNvPicPr>
              <a:picLocks noChangeAspect="1" noChangeArrowheads="1"/>
            </p:cNvPicPr>
            <p:nvPr/>
          </p:nvPicPr>
          <p:blipFill>
            <a:blip r:embed="rId7" cstate="print"/>
            <a:srcRect b="18148"/>
            <a:stretch>
              <a:fillRect/>
            </a:stretch>
          </p:blipFill>
          <p:spPr bwMode="auto">
            <a:xfrm>
              <a:off x="251520" y="2931790"/>
              <a:ext cx="2160240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 3"/>
            <p:cNvPicPr>
              <a:picLocks noChangeAspect="1" noChangeArrowheads="1"/>
            </p:cNvPicPr>
            <p:nvPr/>
          </p:nvPicPr>
          <p:blipFill>
            <a:blip r:embed="rId7" cstate="print"/>
            <a:srcRect l="69612" t="2822" b="94684"/>
            <a:stretch>
              <a:fillRect/>
            </a:stretch>
          </p:blipFill>
          <p:spPr bwMode="auto">
            <a:xfrm>
              <a:off x="539552" y="4956398"/>
              <a:ext cx="656456" cy="63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(2) the point-slope form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1"/>
            <a:ext cx="2160239" cy="205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13681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5"/>
            <a:ext cx="5324136" cy="1240782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3419872" y="2571750"/>
            <a:ext cx="5472608" cy="24482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2643751"/>
            <a:ext cx="5331002" cy="21945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parallel or perpendicular to a given line can easily be constructed with the aid of the given line’s slope</a:t>
            </a:r>
            <a:endParaRPr lang="en-US" dirty="0"/>
          </a:p>
        </p:txBody>
      </p:sp>
      <p:pic>
        <p:nvPicPr>
          <p:cNvPr id="25602" name="Picture 2 1"/>
          <p:cNvPicPr>
            <a:picLocks noChangeAspect="1" noChangeArrowheads="1"/>
          </p:cNvPicPr>
          <p:nvPr/>
        </p:nvPicPr>
        <p:blipFill>
          <a:blip r:embed="rId3" cstate="print"/>
          <a:srcRect r="51724"/>
          <a:stretch>
            <a:fillRect/>
          </a:stretch>
        </p:blipFill>
        <p:spPr bwMode="auto">
          <a:xfrm>
            <a:off x="251520" y="1131590"/>
            <a:ext cx="2016224" cy="19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 2"/>
          <p:cNvPicPr>
            <a:picLocks noChangeAspect="1" noChangeArrowheads="1"/>
          </p:cNvPicPr>
          <p:nvPr/>
        </p:nvPicPr>
        <p:blipFill>
          <a:blip r:embed="rId3" cstate="print"/>
          <a:srcRect l="94627" r="201" b="48633"/>
          <a:stretch>
            <a:fillRect/>
          </a:stretch>
        </p:blipFill>
        <p:spPr bwMode="auto">
          <a:xfrm>
            <a:off x="2051720" y="3075806"/>
            <a:ext cx="2160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3" cstate="print"/>
          <a:srcRect l="53448"/>
          <a:stretch>
            <a:fillRect/>
          </a:stretch>
        </p:blipFill>
        <p:spPr bwMode="auto">
          <a:xfrm>
            <a:off x="251520" y="3075806"/>
            <a:ext cx="1944216" cy="19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17281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5"/>
            <a:ext cx="5310256" cy="15864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parallel and perpendicular lines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0"/>
            <a:ext cx="7071731" cy="36749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parallel and perpendicular lines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90"/>
            <a:ext cx="2880321" cy="206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25202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0"/>
            <a:ext cx="5323785" cy="23745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5,834"/>
  <p:tag name="ORIGINALWIDTH" val="3395,576"/>
  <p:tag name="LATEXADDIN" val="\documentclass{article}\pagestyle{empty}&#10;\usepackage{amsmath}&#10;\usepackage{amsfonts}&#10;\usepackage{amssymb}&#10;\begin{document}&#10;\begin{minipage}{9.6 cm}&#10;{\sffamily{&#10;A linear function is one with the general form $f(x) = mx+b$, and the graph of such&#10;a function is a line.\\[1mm]&#10;The steepness of a line can be measured by {\bf{slope}} $m$. Let $(x_1, y_1)$ and $(x_2, y_2)$ lie on a non-vertical line.&#10;Between these points, $x$ changes by the amount $\Delta x = x_2 - x_1$ ('run') and $y$ by the amount $\Delta y = y_2 - y_1$ ('rise').&#10;The slope $m$ is the ratio&#10;$$&#10;m \, \, = \, \, \frac{\text{rise}}{\text{run}} \, \, = \, \, \frac{\text{change in $y$}}{\text{change in $x$}}&#10;\, \, = \, \, \frac{y_2 - y_1}{x_2 - x_1} \, \, = \, \, \frac{\Delta y}{ \Delta x}&#10;$$&#10;}}&#10;\end{minipage}&#10;\end{document}"/>
  <p:tag name="IGUANATEXSIZE" val="20"/>
  <p:tag name="IGUANATEXCURSOR" val="75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8,1553"/>
  <p:tag name="ORIGINALWIDTH" val="3386,577"/>
  <p:tag name="LATEXADDIN" val="\documentclass{article}\pagestyle{empty}&#10;\usepackage{amsmath}&#10;\usepackage{amsfonts}&#10;\usepackage{amssymb}&#10;\begin{document}&#10;\begin{minipage}{9.6 cm}&#10;{\sffamily{&#10;{\bf{Example: (Finding the Slope of a Line)}}\\[1mm]&#10;The slope of the line that passes through the points $(-2,5)$ and $(3,-1)$ is&#10;$$&#10;m \, \, = \, \, \frac{\Delta y}{\Delta x} \, \, = \, \, \frac{-1-5}{3-(-2)} \, \, = \, \, \frac{-6}{5} \, .&#10;$$&#10;}}&#10;\end{minipage}&#10;\end{document}"/>
  <p:tag name="IGUANATEXSIZE" val="20"/>
  <p:tag name="IGUANATEXCURSOR" val="2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0,742"/>
  <p:tag name="ORIGINALWIDTH" val="3388,077"/>
  <p:tag name="LATEXADDIN" val="\documentclass{article}\pagestyle{empty}&#10;\usepackage{amsmath}&#10;\usepackage{amsfonts}&#10;\usepackage{amssymb}&#10;\begin{document}&#10;\begin{minipage}{9.6 cm}&#10;{\sffamily{&#10;Horizontal and vertical lines have particularly simple equations:&#10;\begin{itemize}&#10;\item The $y$-coordinates of all points on a {\bf{horizontal line}} are the same. Hence, a horizontal&#10;line is the graph of a linear function of the form $y=b$, where $b$ is a constant.\\[1mm]&#10;The slope of a horizontal line is zero, since changes in $x$ produce no changes in $y$.&#10;\item The $x$ coordinates of all points on a {\bf{vertical line}} are equal. Hence, vertical lines&#10;are characterized by equations of the form $x=c$, where $c$ is a constant.\\[1mm]&#10;The slope of&#10;a vertical line is undefined because only the $y$ coordinates of points on the line can&#10;change, so the denominator of the quotient $\frac{\text{change in $y$}}{\text{change in $x$}}$ is zero.&#10;\end{itemize}&#10;}}&#10;\end{minipage}&#10;\end{document}"/>
  <p:tag name="IGUANATEXSIZE" val="20"/>
  <p:tag name="IGUANATEXCURSOR" val="8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6,247"/>
  <p:tag name="ORIGINALWIDTH" val="3394,076"/>
  <p:tag name="LATEXADDIN" val="\documentclass{article}\pagestyle{empty}&#10;\usepackage{amsmath}&#10;\usepackage{amsfonts}&#10;\usepackage{amssymb}&#10;\begin{document}&#10;\begin{minipage}{9.6 cm}&#10;{\sffamily{&#10;The constants $m$ and $b$ in the equation $y=mx+b$ of a nonvertical line have geometric&#10;interpretations:&#10;\begin{itemize}&#10;\item The coefficient $m$ is, as said, the slope of the line.\\[1mm]&#10;The sign and magnitude of the slope of a line indicate the line's direction and&#10;steepness, respectively: The slope is positive if the height of the line increases as $x$&#10;increases and is negative if the height decreases as $x$ increases.\\[1mm]&#10;The absolute value of&#10;the slope is large if the slant of the line is severe and small if the slant of the line is&#10;gradual.&#10;\item The constant $b$ is the value of $y$ corresponding to $x=0$; so $(0, b)$ is the point&#10;where the line crosses the $y$-axis, that is, the $y$-intercept of the line.&#10;\end{itemize}&#10;}}&#10;\end{minipage}&#10;\end{document}"/>
  <p:tag name="IGUANATEXSIZE" val="20"/>
  <p:tag name="IGUANATEXCURSOR" val="5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2,6547"/>
  <p:tag name="ORIGINALWIDTH" val="3394,076"/>
  <p:tag name="LATEXADDIN" val="\documentclass{article}\pagestyle{empty}&#10;\usepackage{amsmath}&#10;\usepackage{amsfonts}&#10;\usepackage{amssymb}&#10;\begin{document}&#10;\begin{minipage}{9.6 cm}&#10;{\sffamily{&#10;{\bf{The Slope-Intercept Form of the Equation of a Line:}}\\[1mm]&#10;The equation\\[-6mm]&#10;$$&#10;y \, \, = \, \, mx + b&#10;$$&#10;is the equation of the line whose slope is $m$ and whose $y$-intercept is $(0, b)$.&#10;}}&#10;\end{minipage}&#10;\end{document}"/>
  <p:tag name="IGUANATEXSIZE" val="20"/>
  <p:tag name="IGUANATEXCURSOR" val="2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5,823"/>
  <p:tag name="ORIGINALWIDTH" val="2858,643"/>
  <p:tag name="LATEXADDIN" val="\documentclass{article}\pagestyle{empty}&#10;\usepackage{amsmath}&#10;\usepackage{amsfonts}&#10;\usepackage{amssymb}&#10;\begin{document}&#10;\begin{minipage}{9.6 cm}&#10;{\sffamily{&#10;{\bf{Example: (Using Intercepts to Graph a Line)}}\\[1mm]&#10;The slope-intercept equation of the line $3y + 2x = 6$ is&#10;$$&#10;y \, \, = \, \, -\tfrac{2}{3} x + 2&#10;$$&#10;such that\\[-6mm]&#10;\begin{itemize}&#10;\item the slope is $m =-\tfrac{2}{3}$,\\[-6mm]&#10;\item the $y$-intercept is $(0,2)$, and\\[-6mm]&#10;\item the $x$-intercept is $(3,0)$.&#10;\end{itemize}&#10;}}&#10;\end{minipage}&#10;\end{document}"/>
  <p:tag name="IGUANATEXSIZE" val="20"/>
  <p:tag name="IGUANATEXCURSOR" val="3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2,6547"/>
  <p:tag name="ORIGINALWIDTH" val="3393,326"/>
  <p:tag name="LATEXADDIN" val="\documentclass{article}\pagestyle{empty}&#10;\usepackage{amsmath}&#10;\usepackage{amsfonts}&#10;\usepackage{amssymb}&#10;\begin{document}&#10;\begin{minipage}{9.6 cm}&#10;{\sffamily{&#10;{\bf{The Point-Slope Form of the Equation of a Line:}}\\[1mm]&#10;The equation\\[-6mm]&#10;$$&#10;y - y_0 \, \, = \, \, m (x-x_0)&#10;$$&#10;is the equation of the line with slope $m$ that passes through the point $(x_0, y_0)$.&#10;}}&#10;\end{minipage}&#10;\end{document}"/>
  <p:tag name="IGUANATEXSIZE" val="20"/>
  <p:tag name="IGUANATEXCURSOR" val="3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9,831"/>
  <p:tag name="ORIGINALWIDTH" val="3394,826"/>
  <p:tag name="LATEXADDIN" val="\documentclass{article}\pagestyle{empty}&#10;\usepackage{amsmath}&#10;\usepackage{amsfonts}&#10;\usepackage{amssymb}&#10;\begin{document}&#10;\begin{minipage}{9.6 cm}&#10;{\sffamily{&#10;{\bf{Example: (Finding the Equation of a Line)}}\\[1mm]&#10;Due to the point-slope formula, the equation of the line that has slope $m=\tfrac{1}{2}$ and that passes through the point $(x_0,y_0) = (5,1)$ is&#10;$$&#10;y - y_0 \, \, = \, \, y - 1 \, \, = \, \, \tfrac{1}{2} (x -5) \, \, = \, \, m (x-x_0)&#10;$$&#10;or&#10;$$&#10;y \, \, = \, \, \tfrac{1}{2}x - \tfrac{5}{2} + 1 \, \, = \, \, \tfrac{1}{2}x - \tfrac{3}{2} \, .&#10;$$&#10;Its graph is shown in the figure.&#10;}}&#10;\end{minipage}&#10;\end{document}"/>
  <p:tag name="IGUANATEXSIZE" val="20"/>
  <p:tag name="IGUANATEXCURSOR" val="5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4,1283"/>
  <p:tag name="ORIGINALWIDTH" val="3383,577"/>
  <p:tag name="LATEXADDIN" val="\documentclass{article}\pagestyle{empty}&#10;\usepackage{amsmath}&#10;\usepackage{amsfonts}&#10;\usepackage{amssymb}&#10;\begin{document}&#10;\begin{minipage}{9.6 cm}&#10;{\sffamily{&#10;{\bf{Parallel and Perpendicular Lines:}}\\[1mm]&#10;Let $m_1$ and $m_2$ be the slopes of the nonvertical lines $L_1$ and $L_2$, respectively. Then&#10;\begin{itemize}&#10;\item $L_1$ and $L_2$ are {\bf{parallel}} if and only if $m_1 = m_2$.&#10;\item $L_1$ and $L_2$ are {\bf{perpendicular}} if and only if $m_2 = -\frac{1}{m_1}$.&#10;\end{itemize}&#10;&#10;}}&#10;\end{minipage}&#10;\end{document}"/>
  <p:tag name="IGUANATEXSIZE" val="20"/>
  <p:tag name="IGUANATEXCURSOR" val="4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0,739"/>
  <p:tag name="ORIGINALWIDTH" val="4458,193"/>
  <p:tag name="LATEXADDIN" val="\documentclass{article}\pagestyle{empty}&#10;\usepackage{amsmath}&#10;\usepackage{amsfonts}&#10;\usepackage{amssymb}&#10;\begin{document}&#10;\begin{minipage}{12.6 cm}&#10;{\sffamily{&#10;{\bf{Example: (Finding Parallel and Perpendicular Lines)}}\\[1mm]&#10;Let $L$ be the line $4x + 3y = 3$.&#10;\begin{itemize}&#10;\item[{\bf{a)}}] Find the equation of a line $L_1$ parallel to $L$ through $(-1, 4)$.\\[-6mm]&#10;\item[{\bf{b)}}] Find the equation of a line $L_2$ perpendicular to $L$ through $(2,-3)$.&#10;\end{itemize}&#10;&#10;\vspace{0.3cm}&#10;{\bf{Solution:}}\\[1mm]&#10;By rewriting the equation $4x + 3y = 3$ in the slope-intercept form $y = -\tfrac{4}{3} x + 1$, we&#10;see that $L$ has slope $m_L = -\tfrac{4}{3}$.\\[2mm]&#10;{\bf{a)}} Any line parallel to $L$ must also have slope $m = -\tfrac{4}{3}$. The required line $L_1$&#10;contains $(-1, 4)$, so by using the point-slope formula, we get&#10;$$&#10;y - 4 \, \, = \, \, -\tfrac{4}{3}(x+1) \qquad \Longrightarrow \qquad y \, \, = \, \, -\tfrac{4}{3} x + \tfrac{8}{3} \, .&#10;$$&#10;}}&#10;\end{minipage}&#10;\end{document}"/>
  <p:tag name="IGUANATEXSIZE" val="20"/>
  <p:tag name="IGUANATEXCURSOR" val="9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8,568"/>
  <p:tag name="ORIGINALWIDTH" val="3388,827"/>
  <p:tag name="LATEXADDIN" val="\documentclass{article}\pagestyle{empty}&#10;\usepackage{amsmath}&#10;\usepackage{amsfonts}&#10;\usepackage{amssymb}&#10;\begin{document}&#10;\begin{minipage}{9.6 cm}&#10;{\sffamily{&#10;{\bf{b)}} A line perpendicular to $L$ must have slope $m = -\frac{1}{m_L} = \tfrac{3}{4}$. Since the required line&#10;$L_2$ contains $(2,-3)$, we have&#10;$$&#10;y + 3 \, \, = \, \, \tfrac{3}{4}(x-2)&#10;$$&#10;or&#10;$$&#10;y \, \, = \, \, \tfrac{3}{4} x - \tfrac{9}{2} \, .&#10;$$&#10;&#10;\vspace{0.3cm}&#10;The given line $L$ and the required lines $L_1$ and $L_2$ are shown in the figure.&#10;}}&#10;\end{minipage}&#10;\end{document}"/>
  <p:tag name="IGUANATEXSIZE" val="20"/>
  <p:tag name="IGUANATEXCURSOR" val="50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</Words>
  <Application>Microsoft Office PowerPoint</Application>
  <PresentationFormat>Bildschirmpräsentation (16:9)</PresentationFormat>
  <Paragraphs>18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Larissa-Design</vt:lpstr>
      <vt:lpstr>Calculus I for MGMT – Functions &amp; Graphs Lines &amp; Linear Functions</vt:lpstr>
      <vt:lpstr>A linear function is one with the general form f(x) =  mx  + b, and the graph of such a function is a line</vt:lpstr>
      <vt:lpstr>Horizontal and vertical lines are degenerate linear functions that either have zero slope or a not defined slope, respectively</vt:lpstr>
      <vt:lpstr>The sign and magnitude of the slope of a line indicate the line's direction and steepness, respectively</vt:lpstr>
      <vt:lpstr>There are two forms that allow the set-up of linear functions: (1) the slope-intercept form …</vt:lpstr>
      <vt:lpstr>… and (2) the point-slope form</vt:lpstr>
      <vt:lpstr>Lines parallel or perpendicular to a given line can easily be constructed with the aid of the given line’s slope</vt:lpstr>
      <vt:lpstr>Example: Finding parallel and perpendicular lines</vt:lpstr>
      <vt:lpstr>Example: Finding parallel and perpendicular lines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206</cp:revision>
  <dcterms:created xsi:type="dcterms:W3CDTF">2020-04-04T18:50:50Z</dcterms:created>
  <dcterms:modified xsi:type="dcterms:W3CDTF">2022-07-16T15:57:16Z</dcterms:modified>
</cp:coreProperties>
</file>