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9"/>
  </p:notesMasterIdLst>
  <p:sldIdLst>
    <p:sldId id="311" r:id="rId2"/>
    <p:sldId id="315" r:id="rId3"/>
    <p:sldId id="347" r:id="rId4"/>
    <p:sldId id="346" r:id="rId5"/>
    <p:sldId id="380" r:id="rId6"/>
    <p:sldId id="381" r:id="rId7"/>
    <p:sldId id="348" r:id="rId8"/>
    <p:sldId id="382" r:id="rId9"/>
    <p:sldId id="383" r:id="rId10"/>
    <p:sldId id="384" r:id="rId11"/>
    <p:sldId id="349" r:id="rId12"/>
    <p:sldId id="385" r:id="rId13"/>
    <p:sldId id="386" r:id="rId14"/>
    <p:sldId id="387" r:id="rId15"/>
    <p:sldId id="388" r:id="rId16"/>
    <p:sldId id="316" r:id="rId17"/>
    <p:sldId id="396" r:id="rId18"/>
    <p:sldId id="353" r:id="rId19"/>
    <p:sldId id="355" r:id="rId20"/>
    <p:sldId id="359" r:id="rId21"/>
    <p:sldId id="419" r:id="rId22"/>
    <p:sldId id="354" r:id="rId23"/>
    <p:sldId id="356" r:id="rId24"/>
    <p:sldId id="357" r:id="rId25"/>
    <p:sldId id="397" r:id="rId26"/>
    <p:sldId id="398" r:id="rId27"/>
    <p:sldId id="358" r:id="rId28"/>
    <p:sldId id="361" r:id="rId29"/>
    <p:sldId id="362" r:id="rId30"/>
    <p:sldId id="344" r:id="rId31"/>
    <p:sldId id="363" r:id="rId32"/>
    <p:sldId id="366" r:id="rId33"/>
    <p:sldId id="365" r:id="rId34"/>
    <p:sldId id="367" r:id="rId35"/>
    <p:sldId id="370" r:id="rId36"/>
    <p:sldId id="371" r:id="rId37"/>
    <p:sldId id="399" r:id="rId38"/>
    <p:sldId id="372" r:id="rId39"/>
    <p:sldId id="345" r:id="rId40"/>
    <p:sldId id="373" r:id="rId41"/>
    <p:sldId id="400" r:id="rId42"/>
    <p:sldId id="401" r:id="rId43"/>
    <p:sldId id="402" r:id="rId44"/>
    <p:sldId id="403" r:id="rId45"/>
    <p:sldId id="375" r:id="rId46"/>
    <p:sldId id="405" r:id="rId47"/>
    <p:sldId id="404" r:id="rId48"/>
    <p:sldId id="406" r:id="rId49"/>
    <p:sldId id="376" r:id="rId50"/>
    <p:sldId id="377" r:id="rId51"/>
    <p:sldId id="407" r:id="rId52"/>
    <p:sldId id="378" r:id="rId53"/>
    <p:sldId id="408" r:id="rId54"/>
    <p:sldId id="409" r:id="rId55"/>
    <p:sldId id="410" r:id="rId56"/>
    <p:sldId id="379" r:id="rId57"/>
    <p:sldId id="343" r:id="rId58"/>
    <p:sldId id="413" r:id="rId59"/>
    <p:sldId id="414" r:id="rId60"/>
    <p:sldId id="415" r:id="rId61"/>
    <p:sldId id="390" r:id="rId62"/>
    <p:sldId id="416" r:id="rId63"/>
    <p:sldId id="394" r:id="rId64"/>
    <p:sldId id="417" r:id="rId65"/>
    <p:sldId id="418" r:id="rId66"/>
    <p:sldId id="412" r:id="rId67"/>
    <p:sldId id="314" r:id="rId68"/>
  </p:sldIdLst>
  <p:sldSz cx="9144000" cy="5143500" type="screen16x9"/>
  <p:notesSz cx="6858000" cy="9144000"/>
  <p:embeddedFontLst>
    <p:embeddedFont>
      <p:font typeface="Calibri" pitchFamily="34" charset="0"/>
      <p:regular r:id="rId70"/>
      <p:bold r:id="rId71"/>
      <p:italic r:id="rId72"/>
      <p:boldItalic r:id="rId7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7356" autoAdjust="0"/>
  </p:normalViewPr>
  <p:slideViewPr>
    <p:cSldViewPr>
      <p:cViewPr varScale="1">
        <p:scale>
          <a:sx n="146" d="100"/>
          <a:sy n="146" d="100"/>
        </p:scale>
        <p:origin x="-54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7D260-6268-4F26-AF15-ED356AF90945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494CF-C817-48EC-B3D8-4344773BA92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eg"/><Relationship Id="rId5" Type="http://schemas.openxmlformats.org/officeDocument/2006/relationships/tags" Target="../tags/tag14.xml"/><Relationship Id="rId15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1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17" Type="http://schemas.openxmlformats.org/officeDocument/2006/relationships/image" Target="../media/image1.png"/><Relationship Id="rId2" Type="http://schemas.openxmlformats.org/officeDocument/2006/relationships/tags" Target="../tags/tag20.xml"/><Relationship Id="rId16" Type="http://schemas.openxmlformats.org/officeDocument/2006/relationships/image" Target="../media/image6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5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Dr. Dr. </a:t>
            </a:r>
            <a:r>
              <a:rPr lang="en-US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h.c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Florian Rupp</a:t>
            </a:r>
            <a:endParaRPr lang="en-US" sz="1400" b="1" kern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tags" Target="../tags/tag45.xml"/><Relationship Id="rId7" Type="http://schemas.openxmlformats.org/officeDocument/2006/relationships/image" Target="../media/image34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tags" Target="../tags/tag5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tags" Target="../tags/tag51.xml"/><Relationship Id="rId16" Type="http://schemas.openxmlformats.org/officeDocument/2006/relationships/image" Target="../media/image52.png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54.xml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tags" Target="../tags/tag53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5" Type="http://schemas.openxmlformats.org/officeDocument/2006/relationships/image" Target="../media/image108.png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5" Type="http://schemas.openxmlformats.org/officeDocument/2006/relationships/image" Target="../media/image115.jpeg"/><Relationship Id="rId4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4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4" Type="http://schemas.openxmlformats.org/officeDocument/2006/relationships/image" Target="../media/image13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Functions &amp; Graphs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mtClean="0"/>
              <a:t>week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Functions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The graph of a function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Lines &amp; linear functions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Functional models</a:t>
            </a:r>
          </a:p>
        </p:txBody>
      </p:sp>
      <p:sp>
        <p:nvSpPr>
          <p:cNvPr id="9" name="Rechteck 8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 23"/>
          <p:cNvSpPr/>
          <p:nvPr/>
        </p:nvSpPr>
        <p:spPr>
          <a:xfrm>
            <a:off x="483394" y="4012406"/>
            <a:ext cx="616744" cy="431007"/>
          </a:xfrm>
          <a:custGeom>
            <a:avLst/>
            <a:gdLst>
              <a:gd name="connsiteX0" fmla="*/ 0 w 616744"/>
              <a:gd name="connsiteY0" fmla="*/ 4763 h 431007"/>
              <a:gd name="connsiteX1" fmla="*/ 54769 w 616744"/>
              <a:gd name="connsiteY1" fmla="*/ 126207 h 431007"/>
              <a:gd name="connsiteX2" fmla="*/ 123825 w 616744"/>
              <a:gd name="connsiteY2" fmla="*/ 273844 h 431007"/>
              <a:gd name="connsiteX3" fmla="*/ 166687 w 616744"/>
              <a:gd name="connsiteY3" fmla="*/ 340519 h 431007"/>
              <a:gd name="connsiteX4" fmla="*/ 207169 w 616744"/>
              <a:gd name="connsiteY4" fmla="*/ 381000 h 431007"/>
              <a:gd name="connsiteX5" fmla="*/ 254794 w 616744"/>
              <a:gd name="connsiteY5" fmla="*/ 416719 h 431007"/>
              <a:gd name="connsiteX6" fmla="*/ 304800 w 616744"/>
              <a:gd name="connsiteY6" fmla="*/ 431007 h 431007"/>
              <a:gd name="connsiteX7" fmla="*/ 345281 w 616744"/>
              <a:gd name="connsiteY7" fmla="*/ 428625 h 431007"/>
              <a:gd name="connsiteX8" fmla="*/ 402431 w 616744"/>
              <a:gd name="connsiteY8" fmla="*/ 402432 h 431007"/>
              <a:gd name="connsiteX9" fmla="*/ 450056 w 616744"/>
              <a:gd name="connsiteY9" fmla="*/ 350044 h 431007"/>
              <a:gd name="connsiteX10" fmla="*/ 492919 w 616744"/>
              <a:gd name="connsiteY10" fmla="*/ 283369 h 431007"/>
              <a:gd name="connsiteX11" fmla="*/ 542925 w 616744"/>
              <a:gd name="connsiteY11" fmla="*/ 188119 h 431007"/>
              <a:gd name="connsiteX12" fmla="*/ 576262 w 616744"/>
              <a:gd name="connsiteY12" fmla="*/ 107157 h 431007"/>
              <a:gd name="connsiteX13" fmla="*/ 616744 w 616744"/>
              <a:gd name="connsiteY13" fmla="*/ 0 h 431007"/>
              <a:gd name="connsiteX14" fmla="*/ 0 w 616744"/>
              <a:gd name="connsiteY14" fmla="*/ 4763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6744" h="431007">
                <a:moveTo>
                  <a:pt x="0" y="4763"/>
                </a:moveTo>
                <a:lnTo>
                  <a:pt x="54769" y="126207"/>
                </a:lnTo>
                <a:lnTo>
                  <a:pt x="123825" y="273844"/>
                </a:lnTo>
                <a:lnTo>
                  <a:pt x="166687" y="340519"/>
                </a:lnTo>
                <a:lnTo>
                  <a:pt x="207169" y="381000"/>
                </a:lnTo>
                <a:lnTo>
                  <a:pt x="254794" y="416719"/>
                </a:lnTo>
                <a:lnTo>
                  <a:pt x="304800" y="431007"/>
                </a:lnTo>
                <a:lnTo>
                  <a:pt x="345281" y="428625"/>
                </a:lnTo>
                <a:lnTo>
                  <a:pt x="402431" y="402432"/>
                </a:lnTo>
                <a:lnTo>
                  <a:pt x="450056" y="350044"/>
                </a:lnTo>
                <a:lnTo>
                  <a:pt x="492919" y="283369"/>
                </a:lnTo>
                <a:lnTo>
                  <a:pt x="542925" y="188119"/>
                </a:lnTo>
                <a:lnTo>
                  <a:pt x="576262" y="107157"/>
                </a:lnTo>
                <a:lnTo>
                  <a:pt x="616744" y="0"/>
                </a:lnTo>
                <a:lnTo>
                  <a:pt x="0" y="4763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Studying a production process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68875" cy="3583165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Mr. Coffee 5-cup Switch Coffee Maker - Black : Targ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1099840"/>
            <a:ext cx="1331640" cy="1331640"/>
          </a:xfrm>
          <a:prstGeom prst="rect">
            <a:avLst/>
          </a:prstGeom>
          <a:noFill/>
        </p:spPr>
      </p:pic>
      <p:cxnSp>
        <p:nvCxnSpPr>
          <p:cNvPr id="13" name="Gerade Verbindung 12"/>
          <p:cNvCxnSpPr/>
          <p:nvPr/>
        </p:nvCxnSpPr>
        <p:spPr>
          <a:xfrm>
            <a:off x="251520" y="4011910"/>
            <a:ext cx="1224136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ihandform 13"/>
          <p:cNvSpPr/>
          <p:nvPr/>
        </p:nvSpPr>
        <p:spPr>
          <a:xfrm>
            <a:off x="350326" y="3651870"/>
            <a:ext cx="837298" cy="792088"/>
          </a:xfrm>
          <a:custGeom>
            <a:avLst/>
            <a:gdLst>
              <a:gd name="connsiteX0" fmla="*/ 0 w 647700"/>
              <a:gd name="connsiteY0" fmla="*/ 0 h 724958"/>
              <a:gd name="connsiteX1" fmla="*/ 355600 w 647700"/>
              <a:gd name="connsiteY1" fmla="*/ 723900 h 724958"/>
              <a:gd name="connsiteX2" fmla="*/ 647700 w 647700"/>
              <a:gd name="connsiteY2" fmla="*/ 6350 h 724958"/>
              <a:gd name="connsiteX3" fmla="*/ 647700 w 647700"/>
              <a:gd name="connsiteY3" fmla="*/ 6350 h 724958"/>
              <a:gd name="connsiteX0" fmla="*/ 0 w 647700"/>
              <a:gd name="connsiteY0" fmla="*/ 0 h 724958"/>
              <a:gd name="connsiteX1" fmla="*/ 355600 w 647700"/>
              <a:gd name="connsiteY1" fmla="*/ 723900 h 724958"/>
              <a:gd name="connsiteX2" fmla="*/ 647700 w 647700"/>
              <a:gd name="connsiteY2" fmla="*/ 6350 h 724958"/>
              <a:gd name="connsiteX3" fmla="*/ 647700 w 647700"/>
              <a:gd name="connsiteY3" fmla="*/ 6350 h 724958"/>
              <a:gd name="connsiteX0" fmla="*/ 0 w 647700"/>
              <a:gd name="connsiteY0" fmla="*/ 0 h 726248"/>
              <a:gd name="connsiteX1" fmla="*/ 355600 w 647700"/>
              <a:gd name="connsiteY1" fmla="*/ 723900 h 726248"/>
              <a:gd name="connsiteX2" fmla="*/ 647700 w 647700"/>
              <a:gd name="connsiteY2" fmla="*/ 6350 h 726248"/>
              <a:gd name="connsiteX3" fmla="*/ 647700 w 647700"/>
              <a:gd name="connsiteY3" fmla="*/ 6350 h 726248"/>
              <a:gd name="connsiteX0" fmla="*/ 0 w 647700"/>
              <a:gd name="connsiteY0" fmla="*/ 0 h 724132"/>
              <a:gd name="connsiteX1" fmla="*/ 355600 w 647700"/>
              <a:gd name="connsiteY1" fmla="*/ 723900 h 724132"/>
              <a:gd name="connsiteX2" fmla="*/ 647700 w 647700"/>
              <a:gd name="connsiteY2" fmla="*/ 6350 h 724132"/>
              <a:gd name="connsiteX3" fmla="*/ 647700 w 647700"/>
              <a:gd name="connsiteY3" fmla="*/ 6350 h 72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724132">
                <a:moveTo>
                  <a:pt x="0" y="0"/>
                </a:moveTo>
                <a:cubicBezTo>
                  <a:pt x="123825" y="361421"/>
                  <a:pt x="192856" y="724132"/>
                  <a:pt x="355600" y="723900"/>
                </a:cubicBezTo>
                <a:cubicBezTo>
                  <a:pt x="533548" y="714838"/>
                  <a:pt x="647700" y="6350"/>
                  <a:pt x="647700" y="6350"/>
                </a:cubicBezTo>
                <a:lnTo>
                  <a:pt x="647700" y="6350"/>
                </a:ln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15"/>
          <p:cNvCxnSpPr/>
          <p:nvPr/>
        </p:nvCxnSpPr>
        <p:spPr>
          <a:xfrm>
            <a:off x="395536" y="3507854"/>
            <a:ext cx="0" cy="936104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452438" y="3976117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1062459" y="3977854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/>
          <p:cNvSpPr txBox="1"/>
          <p:nvPr/>
        </p:nvSpPr>
        <p:spPr>
          <a:xfrm>
            <a:off x="330671" y="401191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0" name="Textfeld 19"/>
          <p:cNvSpPr txBox="1"/>
          <p:nvPr/>
        </p:nvSpPr>
        <p:spPr>
          <a:xfrm>
            <a:off x="1024560" y="401191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17</a:t>
            </a:r>
            <a:endParaRPr lang="en-US" sz="1000" dirty="0"/>
          </a:p>
        </p:txBody>
      </p:sp>
      <p:sp>
        <p:nvSpPr>
          <p:cNvPr id="21" name="Textfeld 20"/>
          <p:cNvSpPr txBox="1"/>
          <p:nvPr/>
        </p:nvSpPr>
        <p:spPr>
          <a:xfrm>
            <a:off x="179512" y="4587974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(</a:t>
            </a:r>
            <a:r>
              <a:rPr lang="en-US" sz="1200" i="1" dirty="0" smtClean="0">
                <a:solidFill>
                  <a:schemeClr val="tx2"/>
                </a:solidFill>
              </a:rPr>
              <a:t>x</a:t>
            </a:r>
            <a:r>
              <a:rPr lang="en-US" sz="1200" dirty="0" smtClean="0">
                <a:solidFill>
                  <a:schemeClr val="tx2"/>
                </a:solidFill>
              </a:rPr>
              <a:t>-2)(</a:t>
            </a:r>
            <a:r>
              <a:rPr lang="en-US" sz="1200" i="1" dirty="0" smtClean="0">
                <a:solidFill>
                  <a:schemeClr val="tx2"/>
                </a:solidFill>
              </a:rPr>
              <a:t>x</a:t>
            </a:r>
            <a:r>
              <a:rPr lang="en-US" sz="1200" dirty="0" smtClean="0">
                <a:solidFill>
                  <a:schemeClr val="tx2"/>
                </a:solidFill>
              </a:rPr>
              <a:t>-17)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467544" y="4371950"/>
            <a:ext cx="144016" cy="2160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1207217" y="3776126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x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composition of functions allows to evaluate functions in a consecutive way, e.g. first </a:t>
            </a:r>
            <a:r>
              <a:rPr lang="en-US" i="1" dirty="0" smtClean="0"/>
              <a:t>g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</a:t>
            </a:r>
            <a:r>
              <a:rPr lang="en-US" i="1" dirty="0" smtClean="0"/>
              <a:t>u</a:t>
            </a:r>
            <a:r>
              <a:rPr lang="en-US" dirty="0" smtClean="0"/>
              <a:t> and then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u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6396384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2715766"/>
            <a:ext cx="7200800" cy="23042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2787767"/>
            <a:ext cx="7043246" cy="1951917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6732240" y="1131590"/>
            <a:ext cx="2160240" cy="1440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6732240" y="1131590"/>
            <a:ext cx="216024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Let</a:t>
            </a:r>
          </a:p>
          <a:p>
            <a:pPr algn="ctr"/>
            <a:r>
              <a:rPr lang="en-US" sz="1200" i="1" dirty="0" smtClean="0"/>
              <a:t>g</a:t>
            </a:r>
            <a:r>
              <a:rPr lang="en-US" sz="1200" dirty="0" smtClean="0"/>
              <a:t>(</a:t>
            </a:r>
            <a:r>
              <a:rPr lang="en-US" sz="1200" i="1" dirty="0" smtClean="0"/>
              <a:t>x</a:t>
            </a:r>
            <a:r>
              <a:rPr lang="en-US" sz="1200" dirty="0" smtClean="0"/>
              <a:t>) = </a:t>
            </a:r>
            <a:r>
              <a:rPr lang="en-US" sz="1200" i="1" dirty="0" smtClean="0"/>
              <a:t>x</a:t>
            </a:r>
            <a:r>
              <a:rPr lang="en-US" sz="1200" dirty="0" smtClean="0"/>
              <a:t> + 1</a:t>
            </a:r>
            <a:endParaRPr lang="en-US" sz="1200" i="1" dirty="0" smtClean="0"/>
          </a:p>
          <a:p>
            <a:r>
              <a:rPr lang="en-US" sz="1200" dirty="0" smtClean="0"/>
              <a:t>and</a:t>
            </a:r>
          </a:p>
          <a:p>
            <a:pPr algn="ctr"/>
            <a:r>
              <a:rPr lang="en-US" sz="1200" i="1" dirty="0" smtClean="0"/>
              <a:t>f</a:t>
            </a:r>
            <a:r>
              <a:rPr lang="en-US" sz="1200" dirty="0" smtClean="0"/>
              <a:t>(</a:t>
            </a:r>
            <a:r>
              <a:rPr lang="en-US" sz="1200" i="1" dirty="0" smtClean="0"/>
              <a:t>u</a:t>
            </a:r>
            <a:r>
              <a:rPr lang="en-US" sz="1200" dirty="0" smtClean="0"/>
              <a:t>) = </a:t>
            </a:r>
            <a:r>
              <a:rPr lang="en-US" sz="1200" i="1" dirty="0" smtClean="0"/>
              <a:t>u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+ 3</a:t>
            </a:r>
            <a:r>
              <a:rPr lang="en-US" sz="1200" i="1" dirty="0" smtClean="0"/>
              <a:t>u</a:t>
            </a:r>
            <a:r>
              <a:rPr lang="en-US" sz="1200" dirty="0" smtClean="0"/>
              <a:t> + 1</a:t>
            </a:r>
          </a:p>
          <a:p>
            <a:r>
              <a:rPr lang="en-US" sz="1200" dirty="0" smtClean="0"/>
              <a:t>Then:</a:t>
            </a:r>
          </a:p>
          <a:p>
            <a:endParaRPr lang="en-US" sz="300" dirty="0" smtClean="0"/>
          </a:p>
          <a:p>
            <a:pPr algn="ctr"/>
            <a:r>
              <a:rPr lang="en-US" sz="1200" i="1" dirty="0" smtClean="0"/>
              <a:t>f</a:t>
            </a:r>
            <a:r>
              <a:rPr lang="en-US" sz="1200" dirty="0" smtClean="0"/>
              <a:t>(</a:t>
            </a:r>
            <a:r>
              <a:rPr lang="en-US" sz="1200" i="1" dirty="0" smtClean="0"/>
              <a:t>g</a:t>
            </a:r>
            <a:r>
              <a:rPr lang="en-US" sz="1200" dirty="0" smtClean="0"/>
              <a:t>(</a:t>
            </a:r>
            <a:r>
              <a:rPr lang="en-US" sz="1200" i="1" dirty="0" smtClean="0"/>
              <a:t>x</a:t>
            </a:r>
            <a:r>
              <a:rPr lang="en-US" sz="1200" dirty="0" smtClean="0"/>
              <a:t>)) = (</a:t>
            </a:r>
            <a:r>
              <a:rPr lang="en-US" sz="1200" i="1" dirty="0" smtClean="0"/>
              <a:t>x</a:t>
            </a:r>
            <a:r>
              <a:rPr lang="en-US" sz="1200" dirty="0" smtClean="0"/>
              <a:t>+1)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+ 3(</a:t>
            </a:r>
            <a:r>
              <a:rPr lang="en-US" sz="1200" i="1" dirty="0" smtClean="0"/>
              <a:t>x</a:t>
            </a:r>
            <a:r>
              <a:rPr lang="en-US" sz="1200" dirty="0" smtClean="0"/>
              <a:t>+1) + 1</a:t>
            </a:r>
          </a:p>
          <a:p>
            <a:pPr algn="ctr"/>
            <a:r>
              <a:rPr lang="en-US" sz="1200" dirty="0" smtClean="0"/>
              <a:t>= </a:t>
            </a:r>
            <a:r>
              <a:rPr lang="en-US" sz="1200" i="1" dirty="0" smtClean="0"/>
              <a:t>x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+ 5</a:t>
            </a:r>
            <a:r>
              <a:rPr lang="en-US" sz="1200" i="1" dirty="0" smtClean="0"/>
              <a:t>x</a:t>
            </a:r>
            <a:r>
              <a:rPr lang="en-US" sz="1200" dirty="0" smtClean="0"/>
              <a:t> + 5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sequence in the composition matters, as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g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)) and </a:t>
            </a:r>
            <a:r>
              <a:rPr lang="en-US" i="1" dirty="0" smtClean="0"/>
              <a:t>g</a:t>
            </a:r>
            <a:r>
              <a:rPr lang="en-US" dirty="0" smtClean="0"/>
              <a:t>(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)) are typically quite different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47138" cy="317612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Expressing cost as a composite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63721" cy="3121564"/>
          </a:xfrm>
          <a:prstGeom prst="rect">
            <a:avLst/>
          </a:prstGeom>
          <a:noFill/>
          <a:ln/>
          <a:effectLst/>
        </p:spPr>
      </p:pic>
      <p:pic>
        <p:nvPicPr>
          <p:cNvPr id="52226" name="Picture 2" descr="Buy IMG Single Seater Recliner Chair in Bangalore at Best Pric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15566"/>
            <a:ext cx="1399012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Expressing cost as a composite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49472" cy="3692966"/>
          </a:xfrm>
          <a:prstGeom prst="rect">
            <a:avLst/>
          </a:prstGeom>
          <a:noFill/>
          <a:ln/>
          <a:effectLst/>
        </p:spPr>
      </p:pic>
      <p:pic>
        <p:nvPicPr>
          <p:cNvPr id="52226" name="Picture 2" descr="Buy IMG Single Seater Recliner Chair in Bangalore at Best Pric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15566"/>
            <a:ext cx="1399012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Expressing cost as a composite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72988" cy="2251240"/>
          </a:xfrm>
          <a:prstGeom prst="rect">
            <a:avLst/>
          </a:prstGeom>
          <a:noFill/>
          <a:ln/>
          <a:effectLst/>
        </p:spPr>
      </p:pic>
      <p:pic>
        <p:nvPicPr>
          <p:cNvPr id="52226" name="Picture 2" descr="Buy IMG Single Seater Recliner Chair in Bangalore at Best Pric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15566"/>
            <a:ext cx="1399012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13578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293836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Functions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The Graph of a Function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Lines &amp; Linear 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Functional Models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graph of a function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a curve in the Cartesian </a:t>
            </a:r>
            <a:r>
              <a:rPr lang="en-US" i="1" dirty="0" smtClean="0"/>
              <a:t>x</a:t>
            </a:r>
            <a:r>
              <a:rPr lang="en-US" dirty="0" smtClean="0"/>
              <a:t>-</a:t>
            </a:r>
            <a:r>
              <a:rPr lang="en-US" i="1" dirty="0" smtClean="0"/>
              <a:t>y</a:t>
            </a:r>
            <a:r>
              <a:rPr lang="en-US" dirty="0" smtClean="0"/>
              <a:t>-plane and consist of all points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3419872" y="1131590"/>
            <a:ext cx="5472608" cy="11521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8" y="1203596"/>
            <a:ext cx="5323091" cy="975746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3419872" y="2427734"/>
            <a:ext cx="5472608" cy="1152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2499741"/>
            <a:ext cx="5314984" cy="974815"/>
          </a:xfrm>
          <a:prstGeom prst="rect">
            <a:avLst/>
          </a:prstGeom>
          <a:noFill/>
          <a:ln/>
          <a:effectLst/>
        </p:spPr>
      </p:pic>
      <p:sp>
        <p:nvSpPr>
          <p:cNvPr id="18" name="Rechteck 17"/>
          <p:cNvSpPr/>
          <p:nvPr/>
        </p:nvSpPr>
        <p:spPr>
          <a:xfrm>
            <a:off x="3419872" y="3723878"/>
            <a:ext cx="5472608" cy="11521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8" y="3795883"/>
            <a:ext cx="5315099" cy="968693"/>
          </a:xfrm>
          <a:prstGeom prst="rect">
            <a:avLst/>
          </a:prstGeom>
          <a:noFill/>
          <a:ln/>
          <a:effectLst/>
        </p:spPr>
      </p:pic>
      <p:pic>
        <p:nvPicPr>
          <p:cNvPr id="14" name="Grafik 13" descr="FunctionGraphDefinition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1557107"/>
            <a:ext cx="2905150" cy="280831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51520" y="1131590"/>
            <a:ext cx="720080" cy="2880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animation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Graphing by plotting points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2880319" cy="314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97"/>
            <a:ext cx="5314831" cy="269299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Note, not every curve is a graph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504349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691680" y="3075806"/>
            <a:ext cx="7200800" cy="194421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3147804"/>
            <a:ext cx="7047535" cy="1832663"/>
          </a:xfrm>
          <a:prstGeom prst="rect">
            <a:avLst/>
          </a:prstGeom>
          <a:noFill/>
          <a:ln/>
          <a:effectLst/>
        </p:spPr>
      </p:pic>
      <p:grpSp>
        <p:nvGrpSpPr>
          <p:cNvPr id="14" name="Gruppieren 13"/>
          <p:cNvGrpSpPr/>
          <p:nvPr/>
        </p:nvGrpSpPr>
        <p:grpSpPr>
          <a:xfrm>
            <a:off x="1331640" y="2211710"/>
            <a:ext cx="388073" cy="388073"/>
            <a:chOff x="467544" y="3291830"/>
            <a:chExt cx="388073" cy="388073"/>
          </a:xfrm>
        </p:grpSpPr>
        <p:sp>
          <p:nvSpPr>
            <p:cNvPr id="12" name="Achteck 11"/>
            <p:cNvSpPr/>
            <p:nvPr/>
          </p:nvSpPr>
          <p:spPr>
            <a:xfrm>
              <a:off x="467544" y="3291830"/>
              <a:ext cx="388073" cy="388073"/>
            </a:xfrm>
            <a:prstGeom prst="octagon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Gewitterblitz 12"/>
            <p:cNvSpPr/>
            <p:nvPr/>
          </p:nvSpPr>
          <p:spPr>
            <a:xfrm>
              <a:off x="540506" y="3377854"/>
              <a:ext cx="216024" cy="216024"/>
            </a:xfrm>
            <a:prstGeom prst="lightningBol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059832" y="2211710"/>
            <a:ext cx="388073" cy="388073"/>
            <a:chOff x="467544" y="3291830"/>
            <a:chExt cx="388073" cy="388073"/>
          </a:xfrm>
        </p:grpSpPr>
        <p:sp>
          <p:nvSpPr>
            <p:cNvPr id="16" name="Achteck 15"/>
            <p:cNvSpPr/>
            <p:nvPr/>
          </p:nvSpPr>
          <p:spPr>
            <a:xfrm>
              <a:off x="467544" y="3291830"/>
              <a:ext cx="388073" cy="388073"/>
            </a:xfrm>
            <a:prstGeom prst="octagon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ewitterblitz 16"/>
            <p:cNvSpPr/>
            <p:nvPr/>
          </p:nvSpPr>
          <p:spPr>
            <a:xfrm>
              <a:off x="540506" y="3377854"/>
              <a:ext cx="216024" cy="216024"/>
            </a:xfrm>
            <a:prstGeom prst="lightningBol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6012160" y="1131590"/>
            <a:ext cx="388073" cy="388073"/>
            <a:chOff x="467544" y="3291830"/>
            <a:chExt cx="388073" cy="388073"/>
          </a:xfrm>
        </p:grpSpPr>
        <p:sp>
          <p:nvSpPr>
            <p:cNvPr id="19" name="Achteck 18"/>
            <p:cNvSpPr/>
            <p:nvPr/>
          </p:nvSpPr>
          <p:spPr>
            <a:xfrm>
              <a:off x="467544" y="3291830"/>
              <a:ext cx="388073" cy="388073"/>
            </a:xfrm>
            <a:prstGeom prst="octagon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Gewitterblitz 19"/>
            <p:cNvSpPr/>
            <p:nvPr/>
          </p:nvSpPr>
          <p:spPr>
            <a:xfrm>
              <a:off x="540506" y="3377854"/>
              <a:ext cx="216024" cy="216024"/>
            </a:xfrm>
            <a:prstGeom prst="lightningBol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6510394" y="1131590"/>
            <a:ext cx="2382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is not the graph of a function</a:t>
            </a:r>
            <a:endParaRPr lang="en-US" sz="1400" dirty="0"/>
          </a:p>
        </p:txBody>
      </p:sp>
      <p:cxnSp>
        <p:nvCxnSpPr>
          <p:cNvPr id="25" name="Gerade Verbindung 24"/>
          <p:cNvCxnSpPr/>
          <p:nvPr/>
        </p:nvCxnSpPr>
        <p:spPr>
          <a:xfrm>
            <a:off x="683568" y="1995686"/>
            <a:ext cx="0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2555776" y="2139702"/>
            <a:ext cx="0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292900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Graph of a Function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Lines &amp; Linear 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Functional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vertical line test is</a:t>
            </a:r>
            <a:r>
              <a:rPr lang="en-US" b="1" dirty="0" smtClean="0"/>
              <a:t> </a:t>
            </a:r>
            <a:r>
              <a:rPr lang="en-US" dirty="0" smtClean="0"/>
              <a:t>a geometric rule for determining whether a curve is the graph of a function</a:t>
            </a:r>
            <a:endParaRPr lang="en-US" dirty="0"/>
          </a:p>
        </p:txBody>
      </p:sp>
      <p:pic>
        <p:nvPicPr>
          <p:cNvPr id="12290" name="Picture 2 1"/>
          <p:cNvPicPr>
            <a:picLocks noChangeAspect="1" noChangeArrowheads="1"/>
          </p:cNvPicPr>
          <p:nvPr/>
        </p:nvPicPr>
        <p:blipFill>
          <a:blip r:embed="rId4" cstate="print"/>
          <a:srcRect r="53948"/>
          <a:stretch>
            <a:fillRect/>
          </a:stretch>
        </p:blipFill>
        <p:spPr bwMode="auto">
          <a:xfrm>
            <a:off x="251521" y="1131590"/>
            <a:ext cx="216023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 2"/>
          <p:cNvPicPr>
            <a:picLocks noChangeAspect="1" noChangeArrowheads="1"/>
          </p:cNvPicPr>
          <p:nvPr/>
        </p:nvPicPr>
        <p:blipFill>
          <a:blip r:embed="rId4" cstate="print"/>
          <a:srcRect l="53727" r="221"/>
          <a:stretch>
            <a:fillRect/>
          </a:stretch>
        </p:blipFill>
        <p:spPr bwMode="auto">
          <a:xfrm>
            <a:off x="251520" y="2787774"/>
            <a:ext cx="216024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28803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5"/>
            <a:ext cx="5335356" cy="2717810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3419872" y="4155926"/>
            <a:ext cx="5472608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4227933"/>
            <a:ext cx="5320981" cy="6836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upload.wikimedia.org/wikipedia/commons/thumb/7/74/Tangent-plot.svg/1024px-Tangent-plot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5642" y="1740309"/>
            <a:ext cx="2340000" cy="1094590"/>
          </a:xfrm>
          <a:prstGeom prst="rect">
            <a:avLst/>
          </a:prstGeom>
          <a:noFill/>
        </p:spPr>
      </p:pic>
      <p:pic>
        <p:nvPicPr>
          <p:cNvPr id="1034" name="Picture 10" descr="https://upload.wikimedia.org/wikipedia/commons/thumb/a/a2/Sine.svg/1024px-Sine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652" y="2178888"/>
            <a:ext cx="2340000" cy="658125"/>
          </a:xfrm>
          <a:prstGeom prst="rect">
            <a:avLst/>
          </a:prstGeom>
          <a:noFill/>
        </p:spPr>
      </p:pic>
      <p:pic>
        <p:nvPicPr>
          <p:cNvPr id="1032" name="Picture 8" descr="https://upload.wikimedia.org/wikipedia/commons/thumb/0/06/Cosine.svg/1024px-Cosine.sv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652" y="4332597"/>
            <a:ext cx="2340000" cy="65812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Trigonometric functions</a:t>
            </a:r>
            <a:endParaRPr lang="en-US" dirty="0"/>
          </a:p>
        </p:txBody>
      </p:sp>
      <p:pic>
        <p:nvPicPr>
          <p:cNvPr id="1026" name="Picture 2" descr="File:Unit circle angles color.sv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80199" y="1203431"/>
            <a:ext cx="3816424" cy="3816424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251520" y="1131590"/>
            <a:ext cx="2376264" cy="172819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6516216" y="1131590"/>
            <a:ext cx="2376264" cy="172819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516216" y="3291830"/>
            <a:ext cx="237626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91580" y="1629115"/>
            <a:ext cx="1296144" cy="441016"/>
          </a:xfrm>
          <a:prstGeom prst="rect">
            <a:avLst/>
          </a:prstGeom>
          <a:noFill/>
          <a:ln/>
          <a:effectLst/>
        </p:spPr>
      </p:pic>
      <p:sp>
        <p:nvSpPr>
          <p:cNvPr id="13" name="Textfeld 12"/>
          <p:cNvSpPr txBox="1"/>
          <p:nvPr/>
        </p:nvSpPr>
        <p:spPr>
          <a:xfrm>
            <a:off x="3969645" y="4718776"/>
            <a:ext cx="11994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cos</a:t>
            </a:r>
            <a:r>
              <a:rPr lang="en-US" sz="1400" dirty="0" smtClean="0"/>
              <a:t>(</a:t>
            </a:r>
            <a:r>
              <a:rPr lang="en-US" sz="1400" i="1" dirty="0" smtClean="0"/>
              <a:t>x</a:t>
            </a:r>
            <a:r>
              <a:rPr lang="en-US" sz="1400" dirty="0" smtClean="0"/>
              <a:t>), sin(</a:t>
            </a:r>
            <a:r>
              <a:rPr lang="en-US" sz="1400" i="1" dirty="0" smtClean="0"/>
              <a:t>x</a:t>
            </a:r>
            <a:r>
              <a:rPr lang="en-US" sz="1400" dirty="0" smtClean="0"/>
              <a:t>))</a:t>
            </a:r>
            <a:endParaRPr lang="en-US" sz="1400" dirty="0"/>
          </a:p>
        </p:txBody>
      </p:sp>
      <p:sp>
        <p:nvSpPr>
          <p:cNvPr id="18" name="Rechteck 17"/>
          <p:cNvSpPr/>
          <p:nvPr/>
        </p:nvSpPr>
        <p:spPr>
          <a:xfrm>
            <a:off x="251520" y="3291830"/>
            <a:ext cx="2376264" cy="172819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83390" y="3792913"/>
            <a:ext cx="1312524" cy="441552"/>
          </a:xfrm>
          <a:prstGeom prst="rect">
            <a:avLst/>
          </a:prstGeom>
          <a:noFill/>
          <a:ln/>
          <a:effectLst/>
        </p:spPr>
      </p:pic>
      <p:pic>
        <p:nvPicPr>
          <p:cNvPr id="1030" name="Picture 6" descr="https://upload.wikimedia.org/wikipedia/commons/thumb/e/ed/Trigono_sine_en2.svg/1024px-Trigono_sine_en2.sv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78989" y="3939901"/>
            <a:ext cx="1080121" cy="1080121"/>
          </a:xfrm>
          <a:prstGeom prst="rect">
            <a:avLst/>
          </a:prstGeom>
          <a:noFill/>
        </p:spPr>
      </p:pic>
      <p:pic>
        <p:nvPicPr>
          <p:cNvPr id="23" name="Grafik 22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6588224" y="3363838"/>
            <a:ext cx="1444290" cy="332494"/>
          </a:xfrm>
          <a:prstGeom prst="rect">
            <a:avLst/>
          </a:prstGeom>
          <a:noFill/>
          <a:ln/>
          <a:effectLst/>
        </p:spPr>
      </p:pic>
      <p:pic>
        <p:nvPicPr>
          <p:cNvPr id="25" name="Grafik 24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6588225" y="3783944"/>
            <a:ext cx="1461519" cy="332748"/>
          </a:xfrm>
          <a:prstGeom prst="rect">
            <a:avLst/>
          </a:prstGeom>
          <a:noFill/>
          <a:ln/>
          <a:effectLst/>
        </p:spPr>
      </p:pic>
      <p:sp>
        <p:nvSpPr>
          <p:cNvPr id="27" name="Rechteck 26"/>
          <p:cNvSpPr/>
          <p:nvPr/>
        </p:nvSpPr>
        <p:spPr>
          <a:xfrm>
            <a:off x="323528" y="3363838"/>
            <a:ext cx="223224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Cosine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323528" y="1203598"/>
            <a:ext cx="223224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Sine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588224" y="1203598"/>
            <a:ext cx="223224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Tangent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3" name="Grafik 32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8126516" y="1563638"/>
            <a:ext cx="648072" cy="21921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Piecewise-defined functions are using more than one formula, where each individual formula describes the function on a subset of the domain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2880321" cy="189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19965" cy="351899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Geometrically, two graphs intersect at an </a:t>
            </a:r>
            <a:r>
              <a:rPr lang="en-US" i="1" dirty="0" smtClean="0"/>
              <a:t>x</a:t>
            </a:r>
            <a:r>
              <a:rPr lang="en-US" dirty="0" smtClean="0"/>
              <a:t>-coordinate with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</a:t>
            </a:r>
            <a:r>
              <a:rPr lang="en-US" i="1" dirty="0" smtClean="0"/>
              <a:t>g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359" b="3380"/>
          <a:stretch>
            <a:fillRect/>
          </a:stretch>
        </p:blipFill>
        <p:spPr bwMode="auto">
          <a:xfrm>
            <a:off x="251519" y="1131591"/>
            <a:ext cx="2880321" cy="142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5"/>
            <a:ext cx="5337834" cy="297239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points of intersection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0"/>
            <a:ext cx="132747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6"/>
            <a:ext cx="7068467" cy="373484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intersections with the </a:t>
            </a:r>
            <a:r>
              <a:rPr lang="en-US" i="1" dirty="0" smtClean="0"/>
              <a:t>x</a:t>
            </a:r>
            <a:r>
              <a:rPr lang="en-US" dirty="0" smtClean="0"/>
              <a:t>-axis and the </a:t>
            </a:r>
            <a:r>
              <a:rPr lang="en-US" i="1" dirty="0" smtClean="0"/>
              <a:t>y</a:t>
            </a:r>
            <a:r>
              <a:rPr lang="en-US" dirty="0" smtClean="0"/>
              <a:t>-axis are called </a:t>
            </a:r>
            <a:r>
              <a:rPr lang="en-US" i="1" dirty="0" smtClean="0"/>
              <a:t>x</a:t>
            </a:r>
            <a:r>
              <a:rPr lang="en-US" dirty="0" smtClean="0"/>
              <a:t>-intercepts and the </a:t>
            </a:r>
            <a:r>
              <a:rPr lang="en-US" i="1" dirty="0" smtClean="0"/>
              <a:t>y</a:t>
            </a:r>
            <a:r>
              <a:rPr lang="en-US" dirty="0" smtClean="0"/>
              <a:t>-intercept, respectively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201622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0"/>
            <a:ext cx="7046133" cy="1891980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3291830"/>
            <a:ext cx="7200800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363830"/>
            <a:ext cx="7046438" cy="13182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intercepts of a graph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5"/>
            <a:ext cx="7055520" cy="1848838"/>
          </a:xfrm>
          <a:prstGeom prst="rect">
            <a:avLst/>
          </a:prstGeom>
          <a:noFill/>
          <a:ln/>
          <a:effectLst/>
        </p:spPr>
      </p:pic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337207" y="3154345"/>
            <a:ext cx="4488039" cy="997765"/>
          </a:xfrm>
          <a:prstGeom prst="rect">
            <a:avLst/>
          </a:prstGeom>
          <a:noFill/>
          <a:ln/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9305" y="3147814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Graphs of monomials, polynomials, rational functions</a:t>
            </a:r>
            <a:endParaRPr lang="en-US" dirty="0"/>
          </a:p>
        </p:txBody>
      </p:sp>
      <p:pic>
        <p:nvPicPr>
          <p:cNvPr id="14338" name="Picture 2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156" y="1131591"/>
            <a:ext cx="3988755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2715766"/>
            <a:ext cx="7200800" cy="2304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2787761"/>
            <a:ext cx="7048705" cy="2192464"/>
          </a:xfrm>
          <a:prstGeom prst="rect">
            <a:avLst/>
          </a:prstGeom>
          <a:noFill/>
          <a:ln/>
          <a:effectLst/>
        </p:spPr>
      </p:pic>
      <p:pic>
        <p:nvPicPr>
          <p:cNvPr id="7" name="Picture 2 2"/>
          <p:cNvPicPr>
            <a:picLocks noChangeAspect="1" noChangeArrowheads="1"/>
          </p:cNvPicPr>
          <p:nvPr/>
        </p:nvPicPr>
        <p:blipFill>
          <a:blip r:embed="rId5" cstate="print"/>
          <a:srcRect r="283"/>
          <a:stretch>
            <a:fillRect/>
          </a:stretch>
        </p:blipFill>
        <p:spPr bwMode="auto">
          <a:xfrm>
            <a:off x="251520" y="1131590"/>
            <a:ext cx="436911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 1"/>
          <p:cNvPicPr>
            <a:picLocks noChangeAspect="1" noChangeArrowheads="1"/>
          </p:cNvPicPr>
          <p:nvPr/>
        </p:nvPicPr>
        <p:blipFill>
          <a:blip r:embed="rId3" cstate="print"/>
          <a:srcRect l="87498" r="3716" b="51852"/>
          <a:stretch>
            <a:fillRect/>
          </a:stretch>
        </p:blipFill>
        <p:spPr bwMode="auto">
          <a:xfrm>
            <a:off x="2442102" y="1131590"/>
            <a:ext cx="4320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you know, quadratic functions are of the general form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</a:t>
            </a:r>
            <a:r>
              <a:rPr lang="en-US" i="1" dirty="0" smtClean="0"/>
              <a:t>Ax</a:t>
            </a:r>
            <a:r>
              <a:rPr lang="en-US" baseline="30000" dirty="0" smtClean="0"/>
              <a:t>2</a:t>
            </a:r>
            <a:r>
              <a:rPr lang="en-US" dirty="0" smtClean="0"/>
              <a:t> + </a:t>
            </a:r>
            <a:r>
              <a:rPr lang="en-US" i="1" dirty="0" err="1" smtClean="0"/>
              <a:t>Bx</a:t>
            </a:r>
            <a:r>
              <a:rPr lang="en-US" dirty="0" smtClean="0"/>
              <a:t> + </a:t>
            </a:r>
            <a:r>
              <a:rPr lang="en-US" i="1" dirty="0" smtClean="0"/>
              <a:t>C</a:t>
            </a:r>
            <a:endParaRPr lang="en-US" i="1" dirty="0"/>
          </a:p>
        </p:txBody>
      </p:sp>
      <p:pic>
        <p:nvPicPr>
          <p:cNvPr id="15362" name="Picture 2 2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251519" y="1131588"/>
            <a:ext cx="2458719" cy="1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34819" cy="3697312"/>
          </a:xfrm>
          <a:prstGeom prst="rect">
            <a:avLst/>
          </a:prstGeom>
          <a:noFill/>
          <a:ln/>
          <a:effectLst/>
        </p:spPr>
      </p:pic>
      <p:pic>
        <p:nvPicPr>
          <p:cNvPr id="10" name="Picture 2 3"/>
          <p:cNvPicPr>
            <a:picLocks noChangeAspect="1" noChangeArrowheads="1"/>
          </p:cNvPicPr>
          <p:nvPr/>
        </p:nvPicPr>
        <p:blipFill>
          <a:blip r:embed="rId3" cstate="print"/>
          <a:srcRect l="46667"/>
          <a:stretch>
            <a:fillRect/>
          </a:stretch>
        </p:blipFill>
        <p:spPr bwMode="auto">
          <a:xfrm>
            <a:off x="251519" y="3075806"/>
            <a:ext cx="262263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 4"/>
          <p:cNvPicPr>
            <a:picLocks noChangeAspect="1" noChangeArrowheads="1"/>
          </p:cNvPicPr>
          <p:nvPr/>
        </p:nvPicPr>
        <p:blipFill>
          <a:blip r:embed="rId3" cstate="print"/>
          <a:srcRect l="87498" r="3716" b="51852"/>
          <a:stretch>
            <a:fillRect/>
          </a:stretch>
        </p:blipFill>
        <p:spPr bwMode="auto">
          <a:xfrm>
            <a:off x="2411760" y="1131590"/>
            <a:ext cx="43204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Sketching the graph of a quadratic function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6" y="1203596"/>
            <a:ext cx="5326004" cy="3383980"/>
          </a:xfrm>
          <a:prstGeom prst="rect">
            <a:avLst/>
          </a:prstGeom>
          <a:noFill/>
          <a:ln/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624400" cy="236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function is a rule that assigns to each element in the input set exactly</a:t>
            </a:r>
            <a:br>
              <a:rPr lang="en-US" dirty="0" smtClean="0"/>
            </a:br>
            <a:r>
              <a:rPr lang="en-US" dirty="0" smtClean="0"/>
              <a:t>one element in the output set (1/ 2)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3017"/>
          <a:stretch>
            <a:fillRect/>
          </a:stretch>
        </p:blipFill>
        <p:spPr bwMode="auto">
          <a:xfrm>
            <a:off x="251520" y="1131591"/>
            <a:ext cx="5904656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2715766"/>
            <a:ext cx="7200800" cy="23042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2787766"/>
            <a:ext cx="7045005" cy="2207092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6732240" y="1131590"/>
            <a:ext cx="2160240" cy="1440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chemeClr val="tx1"/>
                </a:solidFill>
              </a:rPr>
              <a:t>In the last lecture, we already reviewed some examples for functions that you know from school, like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monomials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power functions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polynomials 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50289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296267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Graph of a Function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Lines &amp; Linear 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Functional Models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linear function is one with the general form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 </a:t>
            </a:r>
            <a:r>
              <a:rPr lang="en-US" i="1" dirty="0" err="1" smtClean="0"/>
              <a:t>mx</a:t>
            </a:r>
            <a:r>
              <a:rPr lang="en-US" dirty="0" smtClean="0"/>
              <a:t>  + </a:t>
            </a:r>
            <a:r>
              <a:rPr lang="en-US" i="1" dirty="0" smtClean="0"/>
              <a:t>b</a:t>
            </a:r>
            <a:r>
              <a:rPr lang="en-US" dirty="0" smtClean="0"/>
              <a:t>, and the graph of such a function is a line</a:t>
            </a:r>
            <a:endParaRPr lang="en-US" dirty="0"/>
          </a:p>
        </p:txBody>
      </p:sp>
      <p:pic>
        <p:nvPicPr>
          <p:cNvPr id="17410" name="Picture 2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0"/>
            <a:ext cx="2160240" cy="171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23762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6"/>
            <a:ext cx="5326282" cy="2151042"/>
          </a:xfrm>
          <a:prstGeom prst="rect">
            <a:avLst/>
          </a:prstGeom>
          <a:noFill/>
          <a:ln/>
          <a:effectLst/>
        </p:spPr>
      </p:pic>
      <p:pic>
        <p:nvPicPr>
          <p:cNvPr id="8" name="Picture 2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19" y="3254207"/>
            <a:ext cx="2160241" cy="176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419872" y="3651870"/>
            <a:ext cx="5472608" cy="13681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8" y="3723875"/>
            <a:ext cx="5312166" cy="12300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38719" t="81481" r="54241"/>
          <a:stretch>
            <a:fillRect/>
          </a:stretch>
        </p:blipFill>
        <p:spPr bwMode="auto">
          <a:xfrm>
            <a:off x="251519" y="1131590"/>
            <a:ext cx="190101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and vertical lines are degenerate linear functions that either have zero slope or a not defined slope, respectively</a:t>
            </a:r>
            <a:endParaRPr lang="en-US" dirty="0"/>
          </a:p>
        </p:txBody>
      </p:sp>
      <p:pic>
        <p:nvPicPr>
          <p:cNvPr id="20482" name="Picture 2 2"/>
          <p:cNvPicPr>
            <a:picLocks noChangeAspect="1" noChangeArrowheads="1"/>
          </p:cNvPicPr>
          <p:nvPr/>
        </p:nvPicPr>
        <p:blipFill>
          <a:blip r:embed="rId3" cstate="print"/>
          <a:srcRect t="2710" r="54241"/>
          <a:stretch>
            <a:fillRect/>
          </a:stretch>
        </p:blipFill>
        <p:spPr bwMode="auto">
          <a:xfrm>
            <a:off x="251520" y="1184275"/>
            <a:ext cx="1872208" cy="189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3" cstate="print"/>
          <a:srcRect l="54559" t="2163" r="915"/>
          <a:stretch>
            <a:fillRect/>
          </a:stretch>
        </p:blipFill>
        <p:spPr bwMode="auto">
          <a:xfrm>
            <a:off x="251520" y="3117850"/>
            <a:ext cx="1821755" cy="19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5" y="1203596"/>
            <a:ext cx="5315660" cy="334751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sign and magnitude of the slope of a line indicate the line's direction and steepness, respectively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0"/>
            <a:ext cx="2160239" cy="183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6" y="1203596"/>
            <a:ext cx="5325311" cy="32924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two forms that allow the set-up of linear functions:</a:t>
            </a:r>
            <a:br>
              <a:rPr lang="en-US" dirty="0" smtClean="0"/>
            </a:br>
            <a:r>
              <a:rPr lang="en-US" dirty="0" smtClean="0"/>
              <a:t>(1) the slope-intercept form …</a:t>
            </a:r>
            <a:endParaRPr lang="en-US" dirty="0"/>
          </a:p>
        </p:txBody>
      </p:sp>
      <p:pic>
        <p:nvPicPr>
          <p:cNvPr id="21506" name="Picture 2 1"/>
          <p:cNvPicPr>
            <a:picLocks noChangeAspect="1" noChangeArrowheads="1"/>
          </p:cNvPicPr>
          <p:nvPr/>
        </p:nvPicPr>
        <p:blipFill>
          <a:blip r:embed="rId4" cstate="print"/>
          <a:srcRect b="436"/>
          <a:stretch>
            <a:fillRect/>
          </a:stretch>
        </p:blipFill>
        <p:spPr bwMode="auto">
          <a:xfrm>
            <a:off x="251520" y="1131590"/>
            <a:ext cx="2160240" cy="226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136815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5"/>
            <a:ext cx="5325193" cy="1239717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3419872" y="2571750"/>
            <a:ext cx="5472608" cy="24482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2643753"/>
            <a:ext cx="4485824" cy="2298779"/>
          </a:xfrm>
          <a:prstGeom prst="rect">
            <a:avLst/>
          </a:prstGeom>
          <a:noFill/>
          <a:ln/>
          <a:effectLst/>
        </p:spPr>
      </p:pic>
      <p:grpSp>
        <p:nvGrpSpPr>
          <p:cNvPr id="17" name="Gruppieren 16"/>
          <p:cNvGrpSpPr/>
          <p:nvPr/>
        </p:nvGrpSpPr>
        <p:grpSpPr>
          <a:xfrm>
            <a:off x="7288544" y="3475702"/>
            <a:ext cx="1556863" cy="1504967"/>
            <a:chOff x="251520" y="2931790"/>
            <a:chExt cx="2160240" cy="2088232"/>
          </a:xfrm>
        </p:grpSpPr>
        <p:pic>
          <p:nvPicPr>
            <p:cNvPr id="13" name="Picture 2 2"/>
            <p:cNvPicPr>
              <a:picLocks noChangeAspect="1" noChangeArrowheads="1"/>
            </p:cNvPicPr>
            <p:nvPr/>
          </p:nvPicPr>
          <p:blipFill>
            <a:blip r:embed="rId7" cstate="print"/>
            <a:srcRect b="18148"/>
            <a:stretch>
              <a:fillRect/>
            </a:stretch>
          </p:blipFill>
          <p:spPr bwMode="auto">
            <a:xfrm>
              <a:off x="251520" y="2931790"/>
              <a:ext cx="2160240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 3"/>
            <p:cNvPicPr>
              <a:picLocks noChangeAspect="1" noChangeArrowheads="1"/>
            </p:cNvPicPr>
            <p:nvPr/>
          </p:nvPicPr>
          <p:blipFill>
            <a:blip r:embed="rId7" cstate="print"/>
            <a:srcRect l="69612" t="2822" b="94684"/>
            <a:stretch>
              <a:fillRect/>
            </a:stretch>
          </p:blipFill>
          <p:spPr bwMode="auto">
            <a:xfrm>
              <a:off x="539552" y="4956398"/>
              <a:ext cx="656456" cy="63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(2) the point-slope form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1"/>
            <a:ext cx="2160239" cy="20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136815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5"/>
            <a:ext cx="5324136" cy="1240782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3419872" y="2571750"/>
            <a:ext cx="5472608" cy="24482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2643751"/>
            <a:ext cx="5331002" cy="21945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Lines parallel or perpendicular to a given line can easily be constructed with the aid of the given line’s slope</a:t>
            </a:r>
            <a:endParaRPr lang="en-US" dirty="0"/>
          </a:p>
        </p:txBody>
      </p:sp>
      <p:pic>
        <p:nvPicPr>
          <p:cNvPr id="25602" name="Picture 2 1"/>
          <p:cNvPicPr>
            <a:picLocks noChangeAspect="1" noChangeArrowheads="1"/>
          </p:cNvPicPr>
          <p:nvPr/>
        </p:nvPicPr>
        <p:blipFill>
          <a:blip r:embed="rId3" cstate="print"/>
          <a:srcRect r="51724"/>
          <a:stretch>
            <a:fillRect/>
          </a:stretch>
        </p:blipFill>
        <p:spPr bwMode="auto">
          <a:xfrm>
            <a:off x="251520" y="1131590"/>
            <a:ext cx="2016224" cy="194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 2"/>
          <p:cNvPicPr>
            <a:picLocks noChangeAspect="1" noChangeArrowheads="1"/>
          </p:cNvPicPr>
          <p:nvPr/>
        </p:nvPicPr>
        <p:blipFill>
          <a:blip r:embed="rId3" cstate="print"/>
          <a:srcRect l="94627" r="201" b="48633"/>
          <a:stretch>
            <a:fillRect/>
          </a:stretch>
        </p:blipFill>
        <p:spPr bwMode="auto">
          <a:xfrm>
            <a:off x="2051720" y="3075806"/>
            <a:ext cx="2160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3" cstate="print"/>
          <a:srcRect l="53448"/>
          <a:stretch>
            <a:fillRect/>
          </a:stretch>
        </p:blipFill>
        <p:spPr bwMode="auto">
          <a:xfrm>
            <a:off x="251520" y="3075806"/>
            <a:ext cx="1944216" cy="194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17281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5"/>
            <a:ext cx="5310256" cy="15864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parallel and perpendicular lines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0"/>
            <a:ext cx="7071731" cy="367495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parallel and perpendicular lines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90"/>
            <a:ext cx="2880321" cy="206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2520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90"/>
            <a:ext cx="5323785" cy="237452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1329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292900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Graph of a Function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Lines &amp; Linear Functions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Functional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function is a rule that assigns to each element in the input set exactly</a:t>
            </a:r>
            <a:br>
              <a:rPr lang="en-US" dirty="0" smtClean="0"/>
            </a:br>
            <a:r>
              <a:rPr lang="en-US" dirty="0" smtClean="0"/>
              <a:t>one element in the output set (2/ 2)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52381" b="24261"/>
          <a:stretch>
            <a:fillRect/>
          </a:stretch>
        </p:blipFill>
        <p:spPr bwMode="auto">
          <a:xfrm>
            <a:off x="251520" y="1131592"/>
            <a:ext cx="2880322" cy="115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16748" cy="3186370"/>
          </a:xfrm>
          <a:prstGeom prst="rect">
            <a:avLst/>
          </a:prstGeom>
          <a:noFill/>
          <a:ln/>
          <a:effectLst/>
        </p:spPr>
      </p:pic>
      <p:sp>
        <p:nvSpPr>
          <p:cNvPr id="9" name="Textfeld 8"/>
          <p:cNvSpPr txBox="1"/>
          <p:nvPr/>
        </p:nvSpPr>
        <p:spPr>
          <a:xfrm>
            <a:off x="251520" y="2427734"/>
            <a:ext cx="26304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66700" algn="l"/>
              </a:tabLst>
            </a:pPr>
            <a:r>
              <a:rPr lang="en-US" sz="1400" dirty="0" smtClean="0"/>
              <a:t>A:	domain</a:t>
            </a:r>
          </a:p>
          <a:p>
            <a:pPr>
              <a:tabLst>
                <a:tab pos="266700" algn="l"/>
              </a:tabLst>
            </a:pPr>
            <a:r>
              <a:rPr lang="en-US" sz="1400" dirty="0" smtClean="0"/>
              <a:t>	set of inputs</a:t>
            </a:r>
          </a:p>
          <a:p>
            <a:pPr>
              <a:tabLst>
                <a:tab pos="266700" algn="l"/>
              </a:tabLst>
            </a:pPr>
            <a:r>
              <a:rPr lang="en-US" sz="1400" dirty="0" smtClean="0"/>
              <a:t>	set of independent variables</a:t>
            </a:r>
            <a:endParaRPr lang="en-US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51520" y="3291830"/>
            <a:ext cx="2439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66700" algn="l"/>
              </a:tabLst>
            </a:pPr>
            <a:r>
              <a:rPr lang="en-US" sz="1400" dirty="0" smtClean="0"/>
              <a:t>B:	range/ image</a:t>
            </a:r>
          </a:p>
          <a:p>
            <a:pPr>
              <a:tabLst>
                <a:tab pos="266700" algn="l"/>
              </a:tabLst>
            </a:pPr>
            <a:r>
              <a:rPr lang="en-US" sz="1400" dirty="0" smtClean="0"/>
              <a:t>	set of outputs</a:t>
            </a:r>
          </a:p>
          <a:p>
            <a:pPr>
              <a:tabLst>
                <a:tab pos="266700" algn="l"/>
              </a:tabLst>
            </a:pPr>
            <a:r>
              <a:rPr lang="en-US" sz="1400" dirty="0" smtClean="0"/>
              <a:t>	set of dependent variables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modeling covers the process of solving a real-world situation by means of mathematical methods (1/ 3)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187624" y="1131590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Economic</a:t>
            </a:r>
          </a:p>
          <a:p>
            <a:pPr algn="ctr"/>
            <a:r>
              <a:rPr lang="en-US" sz="1200" dirty="0" smtClean="0"/>
              <a:t>Problem</a:t>
            </a:r>
            <a:endParaRPr lang="en-US" sz="1200" dirty="0"/>
          </a:p>
        </p:txBody>
      </p:sp>
      <p:sp>
        <p:nvSpPr>
          <p:cNvPr id="5" name="Rechteck 4"/>
          <p:cNvSpPr/>
          <p:nvPr/>
        </p:nvSpPr>
        <p:spPr>
          <a:xfrm>
            <a:off x="251520" y="2139702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Testing</a:t>
            </a:r>
            <a:endParaRPr lang="en-US" sz="1200" dirty="0"/>
          </a:p>
        </p:txBody>
      </p:sp>
      <p:sp>
        <p:nvSpPr>
          <p:cNvPr id="6" name="Rechteck 5"/>
          <p:cNvSpPr/>
          <p:nvPr/>
        </p:nvSpPr>
        <p:spPr>
          <a:xfrm>
            <a:off x="2123728" y="1851670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Math. Model</a:t>
            </a:r>
            <a:endParaRPr lang="en-US" sz="1200" dirty="0"/>
          </a:p>
        </p:txBody>
      </p:sp>
      <p:sp>
        <p:nvSpPr>
          <p:cNvPr id="7" name="Rechteck 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fik 3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96"/>
            <a:ext cx="5365779" cy="3695740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2123728" y="3147814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Solution</a:t>
            </a:r>
            <a:endParaRPr lang="en-US" sz="1200" dirty="0"/>
          </a:p>
        </p:txBody>
      </p:sp>
      <p:sp>
        <p:nvSpPr>
          <p:cNvPr id="10" name="Rechteck 9"/>
          <p:cNvSpPr/>
          <p:nvPr/>
        </p:nvSpPr>
        <p:spPr>
          <a:xfrm>
            <a:off x="1187624" y="3867894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Inter-</a:t>
            </a:r>
            <a:r>
              <a:rPr lang="en-US" sz="1200" dirty="0" err="1" smtClean="0"/>
              <a:t>pretation</a:t>
            </a:r>
            <a:endParaRPr lang="en-US" sz="1200" dirty="0"/>
          </a:p>
        </p:txBody>
      </p:sp>
      <p:cxnSp>
        <p:nvCxnSpPr>
          <p:cNvPr id="13" name="Form 12"/>
          <p:cNvCxnSpPr>
            <a:stCxn id="4" idx="3"/>
            <a:endCxn id="6" idx="0"/>
          </p:cNvCxnSpPr>
          <p:nvPr/>
        </p:nvCxnSpPr>
        <p:spPr>
          <a:xfrm>
            <a:off x="2195736" y="1347614"/>
            <a:ext cx="432048" cy="504056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6" idx="2"/>
            <a:endCxn id="9" idx="0"/>
          </p:cNvCxnSpPr>
          <p:nvPr/>
        </p:nvCxnSpPr>
        <p:spPr>
          <a:xfrm>
            <a:off x="2627784" y="2283718"/>
            <a:ext cx="0" cy="864096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Form 16"/>
          <p:cNvCxnSpPr>
            <a:stCxn id="9" idx="2"/>
            <a:endCxn id="10" idx="3"/>
          </p:cNvCxnSpPr>
          <p:nvPr/>
        </p:nvCxnSpPr>
        <p:spPr>
          <a:xfrm rot="5400000">
            <a:off x="2159732" y="3615866"/>
            <a:ext cx="504056" cy="43204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 18"/>
          <p:cNvCxnSpPr>
            <a:stCxn id="10" idx="1"/>
            <a:endCxn id="5" idx="2"/>
          </p:cNvCxnSpPr>
          <p:nvPr/>
        </p:nvCxnSpPr>
        <p:spPr>
          <a:xfrm rot="10800000">
            <a:off x="755576" y="2571750"/>
            <a:ext cx="432048" cy="151216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20"/>
          <p:cNvCxnSpPr>
            <a:stCxn id="5" idx="0"/>
            <a:endCxn id="4" idx="1"/>
          </p:cNvCxnSpPr>
          <p:nvPr/>
        </p:nvCxnSpPr>
        <p:spPr>
          <a:xfrm rot="5400000" flipH="1" flipV="1">
            <a:off x="575556" y="1527634"/>
            <a:ext cx="792088" cy="43204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2195736" y="1059582"/>
            <a:ext cx="947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Formulation</a:t>
            </a:r>
            <a:endParaRPr lang="en-US" sz="1200" dirty="0"/>
          </a:p>
        </p:txBody>
      </p:sp>
      <p:sp>
        <p:nvSpPr>
          <p:cNvPr id="25" name="Textfeld 24"/>
          <p:cNvSpPr txBox="1"/>
          <p:nvPr/>
        </p:nvSpPr>
        <p:spPr>
          <a:xfrm>
            <a:off x="755576" y="1635646"/>
            <a:ext cx="97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Adjustments</a:t>
            </a:r>
            <a:endParaRPr lang="en-US" sz="1200" dirty="0"/>
          </a:p>
        </p:txBody>
      </p:sp>
      <p:sp>
        <p:nvSpPr>
          <p:cNvPr id="26" name="Textfeld 25"/>
          <p:cNvSpPr txBox="1"/>
          <p:nvPr/>
        </p:nvSpPr>
        <p:spPr>
          <a:xfrm>
            <a:off x="755576" y="3291830"/>
            <a:ext cx="883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Predictions</a:t>
            </a:r>
            <a:endParaRPr lang="en-US" sz="1200" dirty="0"/>
          </a:p>
        </p:txBody>
      </p:sp>
      <p:sp>
        <p:nvSpPr>
          <p:cNvPr id="32" name="Rechteck 31"/>
          <p:cNvSpPr/>
          <p:nvPr/>
        </p:nvSpPr>
        <p:spPr>
          <a:xfrm>
            <a:off x="1691680" y="2355726"/>
            <a:ext cx="720080" cy="216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Analysis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691680" y="2643758"/>
            <a:ext cx="720080" cy="216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Simulation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35" name="Gerade Verbindung 34"/>
          <p:cNvCxnSpPr>
            <a:stCxn id="32" idx="3"/>
          </p:cNvCxnSpPr>
          <p:nvPr/>
        </p:nvCxnSpPr>
        <p:spPr>
          <a:xfrm>
            <a:off x="2411760" y="2463738"/>
            <a:ext cx="216000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Gerade Verbindung 35"/>
          <p:cNvCxnSpPr>
            <a:stCxn id="33" idx="3"/>
          </p:cNvCxnSpPr>
          <p:nvPr/>
        </p:nvCxnSpPr>
        <p:spPr>
          <a:xfrm>
            <a:off x="2411760" y="2751770"/>
            <a:ext cx="216000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Gewinkelte Verbindung 39"/>
          <p:cNvCxnSpPr>
            <a:stCxn id="5" idx="3"/>
            <a:endCxn id="6" idx="1"/>
          </p:cNvCxnSpPr>
          <p:nvPr/>
        </p:nvCxnSpPr>
        <p:spPr>
          <a:xfrm flipV="1">
            <a:off x="1259632" y="2067694"/>
            <a:ext cx="864096" cy="288032"/>
          </a:xfrm>
          <a:prstGeom prst="bentConnector3">
            <a:avLst>
              <a:gd name="adj1" fmla="val 22033"/>
            </a:avLst>
          </a:prstGeom>
          <a:ln w="19050">
            <a:solidFill>
              <a:schemeClr val="tx2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2195736" y="4083918"/>
            <a:ext cx="117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Communication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modeling covers the process of solving a real-world situation by means of mathematical methods (2/ 3)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187624" y="1131590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Economic</a:t>
            </a:r>
          </a:p>
          <a:p>
            <a:pPr algn="ctr"/>
            <a:r>
              <a:rPr lang="en-US" sz="1200" dirty="0" smtClean="0"/>
              <a:t>Problem</a:t>
            </a:r>
            <a:endParaRPr lang="en-US" sz="1200" dirty="0"/>
          </a:p>
        </p:txBody>
      </p:sp>
      <p:sp>
        <p:nvSpPr>
          <p:cNvPr id="5" name="Rechteck 4"/>
          <p:cNvSpPr/>
          <p:nvPr/>
        </p:nvSpPr>
        <p:spPr>
          <a:xfrm>
            <a:off x="251520" y="2139702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Testing</a:t>
            </a:r>
            <a:endParaRPr lang="en-US" sz="1200" dirty="0"/>
          </a:p>
        </p:txBody>
      </p:sp>
      <p:sp>
        <p:nvSpPr>
          <p:cNvPr id="6" name="Rechteck 5"/>
          <p:cNvSpPr/>
          <p:nvPr/>
        </p:nvSpPr>
        <p:spPr>
          <a:xfrm>
            <a:off x="2123728" y="1851670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Math. Model</a:t>
            </a:r>
            <a:endParaRPr lang="en-US" sz="1200" dirty="0"/>
          </a:p>
        </p:txBody>
      </p:sp>
      <p:sp>
        <p:nvSpPr>
          <p:cNvPr id="7" name="Rechteck 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fik 2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96"/>
            <a:ext cx="5357607" cy="3496402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2123728" y="3147814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Solution</a:t>
            </a:r>
            <a:endParaRPr lang="en-US" sz="1200" dirty="0"/>
          </a:p>
        </p:txBody>
      </p:sp>
      <p:sp>
        <p:nvSpPr>
          <p:cNvPr id="10" name="Rechteck 9"/>
          <p:cNvSpPr/>
          <p:nvPr/>
        </p:nvSpPr>
        <p:spPr>
          <a:xfrm>
            <a:off x="1187624" y="3867894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Inter-</a:t>
            </a:r>
            <a:r>
              <a:rPr lang="en-US" sz="1200" dirty="0" err="1" smtClean="0"/>
              <a:t>pretation</a:t>
            </a:r>
            <a:endParaRPr lang="en-US" sz="1200" dirty="0"/>
          </a:p>
        </p:txBody>
      </p:sp>
      <p:cxnSp>
        <p:nvCxnSpPr>
          <p:cNvPr id="13" name="Form 12"/>
          <p:cNvCxnSpPr>
            <a:stCxn id="4" idx="3"/>
            <a:endCxn id="6" idx="0"/>
          </p:cNvCxnSpPr>
          <p:nvPr/>
        </p:nvCxnSpPr>
        <p:spPr>
          <a:xfrm>
            <a:off x="2195736" y="1347614"/>
            <a:ext cx="432048" cy="504056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6" idx="2"/>
            <a:endCxn id="9" idx="0"/>
          </p:cNvCxnSpPr>
          <p:nvPr/>
        </p:nvCxnSpPr>
        <p:spPr>
          <a:xfrm>
            <a:off x="2627784" y="2283718"/>
            <a:ext cx="0" cy="864096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Form 16"/>
          <p:cNvCxnSpPr>
            <a:stCxn id="9" idx="2"/>
            <a:endCxn id="10" idx="3"/>
          </p:cNvCxnSpPr>
          <p:nvPr/>
        </p:nvCxnSpPr>
        <p:spPr>
          <a:xfrm rot="5400000">
            <a:off x="2159732" y="3615866"/>
            <a:ext cx="504056" cy="43204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 18"/>
          <p:cNvCxnSpPr>
            <a:stCxn id="10" idx="1"/>
            <a:endCxn id="5" idx="2"/>
          </p:cNvCxnSpPr>
          <p:nvPr/>
        </p:nvCxnSpPr>
        <p:spPr>
          <a:xfrm rot="10800000">
            <a:off x="755576" y="2571750"/>
            <a:ext cx="432048" cy="151216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20"/>
          <p:cNvCxnSpPr>
            <a:stCxn id="5" idx="0"/>
            <a:endCxn id="4" idx="1"/>
          </p:cNvCxnSpPr>
          <p:nvPr/>
        </p:nvCxnSpPr>
        <p:spPr>
          <a:xfrm rot="5400000" flipH="1" flipV="1">
            <a:off x="575556" y="1527634"/>
            <a:ext cx="792088" cy="43204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2195736" y="1059582"/>
            <a:ext cx="947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Formulation</a:t>
            </a:r>
            <a:endParaRPr lang="en-US" sz="1200" dirty="0"/>
          </a:p>
        </p:txBody>
      </p:sp>
      <p:sp>
        <p:nvSpPr>
          <p:cNvPr id="25" name="Textfeld 24"/>
          <p:cNvSpPr txBox="1"/>
          <p:nvPr/>
        </p:nvSpPr>
        <p:spPr>
          <a:xfrm>
            <a:off x="755576" y="1635646"/>
            <a:ext cx="97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Adjustments</a:t>
            </a:r>
            <a:endParaRPr lang="en-US" sz="1200" dirty="0"/>
          </a:p>
        </p:txBody>
      </p:sp>
      <p:sp>
        <p:nvSpPr>
          <p:cNvPr id="26" name="Textfeld 25"/>
          <p:cNvSpPr txBox="1"/>
          <p:nvPr/>
        </p:nvSpPr>
        <p:spPr>
          <a:xfrm>
            <a:off x="755576" y="3291830"/>
            <a:ext cx="883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Predictions</a:t>
            </a:r>
            <a:endParaRPr lang="en-US" sz="1200" dirty="0"/>
          </a:p>
        </p:txBody>
      </p:sp>
      <p:sp>
        <p:nvSpPr>
          <p:cNvPr id="32" name="Rechteck 31"/>
          <p:cNvSpPr/>
          <p:nvPr/>
        </p:nvSpPr>
        <p:spPr>
          <a:xfrm>
            <a:off x="1691680" y="2355726"/>
            <a:ext cx="720080" cy="216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Analysis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691680" y="2643758"/>
            <a:ext cx="720080" cy="216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Simulation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35" name="Gerade Verbindung 34"/>
          <p:cNvCxnSpPr>
            <a:stCxn id="32" idx="3"/>
          </p:cNvCxnSpPr>
          <p:nvPr/>
        </p:nvCxnSpPr>
        <p:spPr>
          <a:xfrm>
            <a:off x="2411760" y="2463738"/>
            <a:ext cx="216000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Gerade Verbindung 35"/>
          <p:cNvCxnSpPr>
            <a:stCxn id="33" idx="3"/>
          </p:cNvCxnSpPr>
          <p:nvPr/>
        </p:nvCxnSpPr>
        <p:spPr>
          <a:xfrm>
            <a:off x="2411760" y="2751770"/>
            <a:ext cx="216000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Gewinkelte Verbindung 39"/>
          <p:cNvCxnSpPr>
            <a:stCxn id="5" idx="3"/>
            <a:endCxn id="6" idx="1"/>
          </p:cNvCxnSpPr>
          <p:nvPr/>
        </p:nvCxnSpPr>
        <p:spPr>
          <a:xfrm flipV="1">
            <a:off x="1259632" y="2067694"/>
            <a:ext cx="864096" cy="288032"/>
          </a:xfrm>
          <a:prstGeom prst="bentConnector3">
            <a:avLst>
              <a:gd name="adj1" fmla="val 22033"/>
            </a:avLst>
          </a:prstGeom>
          <a:ln w="19050">
            <a:solidFill>
              <a:schemeClr val="tx2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2195736" y="4083918"/>
            <a:ext cx="117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Communication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modeling covers the process of solving a real-world situation by means of mathematical methods (3/ 3)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187624" y="1131590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Economic</a:t>
            </a:r>
          </a:p>
          <a:p>
            <a:pPr algn="ctr"/>
            <a:r>
              <a:rPr lang="en-US" sz="1200" dirty="0" smtClean="0"/>
              <a:t>Problem</a:t>
            </a:r>
            <a:endParaRPr lang="en-US" sz="1200" dirty="0"/>
          </a:p>
        </p:txBody>
      </p:sp>
      <p:sp>
        <p:nvSpPr>
          <p:cNvPr id="5" name="Rechteck 4"/>
          <p:cNvSpPr/>
          <p:nvPr/>
        </p:nvSpPr>
        <p:spPr>
          <a:xfrm>
            <a:off x="251520" y="2139702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Testing</a:t>
            </a:r>
            <a:endParaRPr lang="en-US" sz="1200" dirty="0"/>
          </a:p>
        </p:txBody>
      </p:sp>
      <p:sp>
        <p:nvSpPr>
          <p:cNvPr id="6" name="Rechteck 5"/>
          <p:cNvSpPr/>
          <p:nvPr/>
        </p:nvSpPr>
        <p:spPr>
          <a:xfrm>
            <a:off x="2123728" y="1851670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Math. Model</a:t>
            </a:r>
            <a:endParaRPr lang="en-US" sz="1200" dirty="0"/>
          </a:p>
        </p:txBody>
      </p:sp>
      <p:sp>
        <p:nvSpPr>
          <p:cNvPr id="7" name="Rechteck 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fik 3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4" y="1203597"/>
            <a:ext cx="5311737" cy="3541923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2123728" y="3147814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Solution</a:t>
            </a:r>
            <a:endParaRPr lang="en-US" sz="1200" dirty="0"/>
          </a:p>
        </p:txBody>
      </p:sp>
      <p:sp>
        <p:nvSpPr>
          <p:cNvPr id="10" name="Rechteck 9"/>
          <p:cNvSpPr/>
          <p:nvPr/>
        </p:nvSpPr>
        <p:spPr>
          <a:xfrm>
            <a:off x="1187624" y="3867894"/>
            <a:ext cx="1008112" cy="4320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Inter-</a:t>
            </a:r>
            <a:r>
              <a:rPr lang="en-US" sz="1200" dirty="0" err="1" smtClean="0"/>
              <a:t>pretation</a:t>
            </a:r>
            <a:endParaRPr lang="en-US" sz="1200" dirty="0"/>
          </a:p>
        </p:txBody>
      </p:sp>
      <p:cxnSp>
        <p:nvCxnSpPr>
          <p:cNvPr id="13" name="Form 12"/>
          <p:cNvCxnSpPr>
            <a:stCxn id="4" idx="3"/>
            <a:endCxn id="6" idx="0"/>
          </p:cNvCxnSpPr>
          <p:nvPr/>
        </p:nvCxnSpPr>
        <p:spPr>
          <a:xfrm>
            <a:off x="2195736" y="1347614"/>
            <a:ext cx="432048" cy="504056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6" idx="2"/>
            <a:endCxn id="9" idx="0"/>
          </p:cNvCxnSpPr>
          <p:nvPr/>
        </p:nvCxnSpPr>
        <p:spPr>
          <a:xfrm>
            <a:off x="2627784" y="2283718"/>
            <a:ext cx="0" cy="864096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Form 16"/>
          <p:cNvCxnSpPr>
            <a:stCxn id="9" idx="2"/>
            <a:endCxn id="10" idx="3"/>
          </p:cNvCxnSpPr>
          <p:nvPr/>
        </p:nvCxnSpPr>
        <p:spPr>
          <a:xfrm rot="5400000">
            <a:off x="2159732" y="3615866"/>
            <a:ext cx="504056" cy="43204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 18"/>
          <p:cNvCxnSpPr>
            <a:stCxn id="10" idx="1"/>
            <a:endCxn id="5" idx="2"/>
          </p:cNvCxnSpPr>
          <p:nvPr/>
        </p:nvCxnSpPr>
        <p:spPr>
          <a:xfrm rot="10800000">
            <a:off x="755576" y="2571750"/>
            <a:ext cx="432048" cy="151216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20"/>
          <p:cNvCxnSpPr>
            <a:stCxn id="5" idx="0"/>
            <a:endCxn id="4" idx="1"/>
          </p:cNvCxnSpPr>
          <p:nvPr/>
        </p:nvCxnSpPr>
        <p:spPr>
          <a:xfrm rot="5400000" flipH="1" flipV="1">
            <a:off x="575556" y="1527634"/>
            <a:ext cx="792088" cy="432048"/>
          </a:xfrm>
          <a:prstGeom prst="bentConnector2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2195736" y="1059582"/>
            <a:ext cx="947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Formulation</a:t>
            </a:r>
            <a:endParaRPr lang="en-US" sz="1200" dirty="0"/>
          </a:p>
        </p:txBody>
      </p:sp>
      <p:sp>
        <p:nvSpPr>
          <p:cNvPr id="25" name="Textfeld 24"/>
          <p:cNvSpPr txBox="1"/>
          <p:nvPr/>
        </p:nvSpPr>
        <p:spPr>
          <a:xfrm>
            <a:off x="755576" y="1635646"/>
            <a:ext cx="97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Adjustments</a:t>
            </a:r>
            <a:endParaRPr lang="en-US" sz="1200" dirty="0"/>
          </a:p>
        </p:txBody>
      </p:sp>
      <p:sp>
        <p:nvSpPr>
          <p:cNvPr id="26" name="Textfeld 25"/>
          <p:cNvSpPr txBox="1"/>
          <p:nvPr/>
        </p:nvSpPr>
        <p:spPr>
          <a:xfrm>
            <a:off x="755576" y="3291830"/>
            <a:ext cx="883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Predictions</a:t>
            </a:r>
            <a:endParaRPr lang="en-US" sz="1200" dirty="0"/>
          </a:p>
        </p:txBody>
      </p:sp>
      <p:sp>
        <p:nvSpPr>
          <p:cNvPr id="32" name="Rechteck 31"/>
          <p:cNvSpPr/>
          <p:nvPr/>
        </p:nvSpPr>
        <p:spPr>
          <a:xfrm>
            <a:off x="1691680" y="2355726"/>
            <a:ext cx="720080" cy="216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Analysis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691680" y="2643758"/>
            <a:ext cx="720080" cy="216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Simulation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35" name="Gerade Verbindung 34"/>
          <p:cNvCxnSpPr>
            <a:stCxn id="32" idx="3"/>
          </p:cNvCxnSpPr>
          <p:nvPr/>
        </p:nvCxnSpPr>
        <p:spPr>
          <a:xfrm>
            <a:off x="2411760" y="2463738"/>
            <a:ext cx="216000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Gerade Verbindung 35"/>
          <p:cNvCxnSpPr>
            <a:stCxn id="33" idx="3"/>
          </p:cNvCxnSpPr>
          <p:nvPr/>
        </p:nvCxnSpPr>
        <p:spPr>
          <a:xfrm>
            <a:off x="2411760" y="2751770"/>
            <a:ext cx="216000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Gewinkelte Verbindung 39"/>
          <p:cNvCxnSpPr>
            <a:stCxn id="5" idx="3"/>
            <a:endCxn id="6" idx="1"/>
          </p:cNvCxnSpPr>
          <p:nvPr/>
        </p:nvCxnSpPr>
        <p:spPr>
          <a:xfrm flipV="1">
            <a:off x="1259632" y="2067694"/>
            <a:ext cx="864096" cy="288032"/>
          </a:xfrm>
          <a:prstGeom prst="bentConnector3">
            <a:avLst>
              <a:gd name="adj1" fmla="val 22033"/>
            </a:avLst>
          </a:prstGeom>
          <a:ln w="19050">
            <a:solidFill>
              <a:schemeClr val="tx2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2195736" y="4083918"/>
            <a:ext cx="117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Communication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691680" y="1131590"/>
            <a:ext cx="7200800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35770" cy="457259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851670"/>
            <a:ext cx="7200800" cy="20162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923669"/>
            <a:ext cx="6101199" cy="1820519"/>
          </a:xfrm>
          <a:prstGeom prst="rect">
            <a:avLst/>
          </a:prstGeom>
          <a:noFill/>
          <a:ln/>
          <a:effectLst/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varying quantities are said to be in a relation of proportionality if their product or ratio yields a constant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Modeling with Proportionality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48325" cy="3765372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89"/>
            <a:ext cx="1296143" cy="112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51521" y="2283718"/>
            <a:ext cx="1296144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000" dirty="0" smtClean="0"/>
              <a:t>The rate of bounded population growth:</a:t>
            </a:r>
          </a:p>
          <a:p>
            <a:pPr algn="ctr">
              <a:spcAft>
                <a:spcPts val="300"/>
              </a:spcAft>
            </a:pPr>
            <a:r>
              <a:rPr lang="en-US" sz="1000" i="1" dirty="0" smtClean="0"/>
              <a:t>R</a:t>
            </a:r>
            <a:r>
              <a:rPr lang="en-US" sz="1000" dirty="0" smtClean="0"/>
              <a:t>(</a:t>
            </a:r>
            <a:r>
              <a:rPr lang="en-US" sz="1000" i="1" dirty="0" smtClean="0"/>
              <a:t>p</a:t>
            </a:r>
            <a:r>
              <a:rPr lang="en-US" sz="1000" dirty="0" smtClean="0"/>
              <a:t>) = </a:t>
            </a:r>
            <a:r>
              <a:rPr lang="en-US" sz="1000" i="1" dirty="0" err="1" smtClean="0"/>
              <a:t>kp</a:t>
            </a:r>
            <a:r>
              <a:rPr lang="en-US" sz="1000" dirty="0" smtClean="0"/>
              <a:t>(</a:t>
            </a:r>
            <a:r>
              <a:rPr lang="en-US" sz="1000" i="1" dirty="0" smtClean="0"/>
              <a:t>b</a:t>
            </a:r>
            <a:r>
              <a:rPr lang="en-US" sz="1000" dirty="0" smtClean="0"/>
              <a:t> – </a:t>
            </a:r>
            <a:r>
              <a:rPr lang="en-US" sz="1000" i="1" dirty="0" smtClean="0"/>
              <a:t>p</a:t>
            </a:r>
            <a:r>
              <a:rPr lang="en-US" sz="1000" dirty="0" smtClean="0"/>
              <a:t>).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equilibrium: in a competitive market environment, supply tends to equal demand (1/ 2)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3600401" cy="252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1203598"/>
            <a:ext cx="2088232" cy="360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Market Equilibrium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067944" y="1131590"/>
            <a:ext cx="4824536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139949" y="1203596"/>
            <a:ext cx="4678347" cy="3522569"/>
          </a:xfrm>
          <a:prstGeom prst="rect">
            <a:avLst/>
          </a:prstGeom>
          <a:noFill/>
          <a:ln/>
          <a:effectLst/>
        </p:spPr>
      </p:pic>
      <p:sp>
        <p:nvSpPr>
          <p:cNvPr id="12" name="Textfeld 11"/>
          <p:cNvSpPr txBox="1"/>
          <p:nvPr/>
        </p:nvSpPr>
        <p:spPr>
          <a:xfrm>
            <a:off x="251521" y="372387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Market equilibrium occurs when supply equals demand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equilibrium: in a competitive market environment, supply tends to equal demand (2/ 2)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3600401" cy="252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1203598"/>
            <a:ext cx="2088232" cy="360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Market Equilibrium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067944" y="1131590"/>
            <a:ext cx="4824536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139948" y="1203596"/>
            <a:ext cx="4668569" cy="3721606"/>
          </a:xfrm>
          <a:prstGeom prst="rect">
            <a:avLst/>
          </a:prstGeom>
          <a:noFill/>
          <a:ln/>
          <a:effectLst/>
        </p:spPr>
      </p:pic>
      <p:sp>
        <p:nvSpPr>
          <p:cNvPr id="12" name="Textfeld 11"/>
          <p:cNvSpPr txBox="1"/>
          <p:nvPr/>
        </p:nvSpPr>
        <p:spPr>
          <a:xfrm>
            <a:off x="251521" y="372387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Market equilibrium occurs when supply equals demand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Modeling market equilibrium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43888" cy="296505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Modeling market equilibrium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55620" cy="368073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Modeling market equilibrium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3600401" cy="197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51520" y="3147814"/>
            <a:ext cx="288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Supply, demand, and equilibrium point for our example</a:t>
            </a:r>
            <a:endParaRPr lang="en-US" sz="1200" dirty="0"/>
          </a:p>
        </p:txBody>
      </p:sp>
      <p:sp>
        <p:nvSpPr>
          <p:cNvPr id="5" name="Rechteck 4"/>
          <p:cNvSpPr/>
          <p:nvPr/>
        </p:nvSpPr>
        <p:spPr>
          <a:xfrm>
            <a:off x="4067944" y="1131590"/>
            <a:ext cx="4824536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139949" y="1203596"/>
            <a:ext cx="4672701" cy="22646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natural domain of a function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the set of all real numbers for which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defined as a real number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0"/>
            <a:ext cx="7042853" cy="1037018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427734"/>
            <a:ext cx="7200800" cy="259228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99734"/>
            <a:ext cx="7058472" cy="184564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Break-even analysis: revenue (over) compensates costs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0"/>
            <a:ext cx="2880320" cy="244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51521" y="365187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Cost and revenue curves, with a break-even point at </a:t>
            </a:r>
            <a:r>
              <a:rPr lang="en-US" sz="1200" i="1" dirty="0" smtClean="0"/>
              <a:t>P</a:t>
            </a:r>
            <a:endParaRPr lang="en-US" sz="1200" dirty="0"/>
          </a:p>
        </p:txBody>
      </p:sp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25014" cy="361984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 rot="20023696">
            <a:off x="219581" y="1505616"/>
            <a:ext cx="1224136" cy="79208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 1" descr="Buy IMG Single Seater Recliner Chair in Bangalore at Best Pric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79512" y="1635646"/>
            <a:ext cx="1399012" cy="115212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Break-Even analysis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0"/>
            <a:ext cx="7050555" cy="2890786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 2" descr="JonnyJay | Geniu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159" y="1131590"/>
            <a:ext cx="792088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2878220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llipse 16"/>
          <p:cNvSpPr/>
          <p:nvPr/>
        </p:nvSpPr>
        <p:spPr>
          <a:xfrm>
            <a:off x="2195736" y="987574"/>
            <a:ext cx="1224136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Break-Even analysis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7"/>
            <a:ext cx="5333273" cy="3721413"/>
          </a:xfrm>
          <a:prstGeom prst="rect">
            <a:avLst/>
          </a:prstGeom>
          <a:noFill/>
          <a:ln/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131590"/>
            <a:ext cx="725487" cy="83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Break-Even analysis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2878220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2195736" y="987574"/>
            <a:ext cx="1224136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131590"/>
            <a:ext cx="725487" cy="83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5"/>
            <a:ext cx="5343667" cy="342233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 rot="20023696">
            <a:off x="219581" y="1505616"/>
            <a:ext cx="1224136" cy="79208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 1" descr="Buy IMG Single Seater Recliner Chair in Bangalore at Best Pric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79512" y="1635646"/>
            <a:ext cx="1399012" cy="115212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Break-Even analysis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54814" cy="3663521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 2" descr="JonnyJay | Geniu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159" y="1131590"/>
            <a:ext cx="792088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Comparative cost analysis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61398" cy="3714090"/>
          </a:xfrm>
          <a:prstGeom prst="rect">
            <a:avLst/>
          </a:prstGeom>
          <a:noFill/>
          <a:ln/>
          <a:effectLst/>
        </p:spPr>
      </p:pic>
      <p:pic>
        <p:nvPicPr>
          <p:cNvPr id="69636" name="Picture 4" descr="Mercedes SLC Neuwagen - MeinAuto.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9583"/>
            <a:ext cx="1298505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Comparative cost analysis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0"/>
            <a:ext cx="4320479" cy="21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1691680" y="3507854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3579853"/>
            <a:ext cx="7044775" cy="1048553"/>
          </a:xfrm>
          <a:prstGeom prst="rect">
            <a:avLst/>
          </a:prstGeom>
          <a:noFill/>
          <a:ln/>
          <a:effectLst/>
        </p:spPr>
      </p:pic>
      <p:sp>
        <p:nvSpPr>
          <p:cNvPr id="11" name="Ellipse 10"/>
          <p:cNvSpPr/>
          <p:nvPr/>
        </p:nvSpPr>
        <p:spPr>
          <a:xfrm>
            <a:off x="2843808" y="2067694"/>
            <a:ext cx="1512168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Mercedes SLC Neuwagen - MeinAuto.d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5836" y="2100349"/>
            <a:ext cx="1008112" cy="670853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8139" b="90399"/>
          <a:stretch>
            <a:fillRect/>
          </a:stretch>
        </p:blipFill>
        <p:spPr bwMode="auto">
          <a:xfrm>
            <a:off x="539552" y="1152798"/>
            <a:ext cx="512440" cy="20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88139" b="90399"/>
          <a:stretch>
            <a:fillRect/>
          </a:stretch>
        </p:blipFill>
        <p:spPr bwMode="auto">
          <a:xfrm>
            <a:off x="4181475" y="2859782"/>
            <a:ext cx="390525" cy="20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Domain of a function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Evaluating functions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Compositions of functions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Linear functions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Applying functional models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Finding the domain of a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9"/>
            <a:ext cx="4527563" cy="1017249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427734"/>
            <a:ext cx="7200800" cy="259228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99732"/>
            <a:ext cx="7052819" cy="1404472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Evaluating a cost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8722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0"/>
            <a:ext cx="7075533" cy="1729192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3219822"/>
            <a:ext cx="7200800" cy="18002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3291817"/>
            <a:ext cx="7052465" cy="1282680"/>
          </a:xfrm>
          <a:prstGeom prst="rect">
            <a:avLst/>
          </a:prstGeom>
          <a:noFill/>
          <a:ln/>
          <a:effectLst/>
        </p:spPr>
      </p:pic>
      <p:pic>
        <p:nvPicPr>
          <p:cNvPr id="1028" name="Picture 4" descr="Global Treadmill Machines Market 2021 Industry Outlook, Comprehensive  Insights, Growth and Forecast 2026 – The Manomet Curr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51520" y="1131590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</a:t>
            </a:r>
            <a:br>
              <a:rPr lang="en-US" dirty="0" smtClean="0"/>
            </a:br>
            <a:r>
              <a:rPr lang="en-US" dirty="0" smtClean="0"/>
              <a:t>Functions in economics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1296144" cy="119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59022" cy="37543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Evaluating a cost function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5"/>
            <a:ext cx="7080017" cy="3208084"/>
          </a:xfrm>
          <a:prstGeom prst="rect">
            <a:avLst/>
          </a:prstGeom>
          <a:noFill/>
          <a:ln/>
          <a:effectLst/>
        </p:spPr>
      </p:pic>
      <p:pic>
        <p:nvPicPr>
          <p:cNvPr id="1028" name="Picture 4" descr="Global Treadmill Machines Market 2021 Industry Outlook, Comprehensive  Insights, Growth and Forecast 2026 – The Manomet Cur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1520" y="1131590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Finding functions that form a given composition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2961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6259258" cy="1095606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571750"/>
            <a:ext cx="7200800" cy="244827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643745"/>
            <a:ext cx="6534137" cy="23122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Writing a linear cost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241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9"/>
            <a:ext cx="7063828" cy="1061115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691680" y="2499742"/>
            <a:ext cx="7200800" cy="25202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571737"/>
            <a:ext cx="7062123" cy="240051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Writing a linear cost function</a:t>
            </a: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35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23762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97"/>
            <a:ext cx="5321293" cy="20819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Modeling with a piecewise-defined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304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9"/>
            <a:ext cx="7065719" cy="2136064"/>
          </a:xfrm>
          <a:prstGeom prst="rect">
            <a:avLst/>
          </a:prstGeom>
          <a:noFill/>
          <a:ln/>
          <a:effectLst/>
        </p:spPr>
      </p:pic>
      <p:pic>
        <p:nvPicPr>
          <p:cNvPr id="75778" name="Picture 2" descr="Water Filtration Systems | High-Quality Home Water Filters - Home Wa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131591"/>
            <a:ext cx="896099" cy="2304255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1691680" y="3507854"/>
            <a:ext cx="7200800" cy="151216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3579848"/>
            <a:ext cx="7068532" cy="14073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Modeling with a piecewise-defined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73808" cy="2674287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 descr="Water Filtration Systems | High-Quality Home Water Filters - Home Wa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1"/>
            <a:ext cx="896099" cy="2304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Modeling with a piecewise-defined function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 l="20599" t="6243" r="16464" b="29301"/>
          <a:stretch>
            <a:fillRect/>
          </a:stretch>
        </p:blipFill>
        <p:spPr bwMode="auto">
          <a:xfrm>
            <a:off x="251520" y="1131590"/>
            <a:ext cx="3600400" cy="252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3131840" y="2715766"/>
            <a:ext cx="1296144" cy="13681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4067944" y="1131590"/>
            <a:ext cx="4824536" cy="25202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139948" y="1203596"/>
            <a:ext cx="4656004" cy="1499282"/>
          </a:xfrm>
          <a:prstGeom prst="rect">
            <a:avLst/>
          </a:prstGeom>
          <a:noFill/>
          <a:ln/>
          <a:effectLst/>
        </p:spPr>
      </p:pic>
      <p:pic>
        <p:nvPicPr>
          <p:cNvPr id="8" name="Picture 2" descr="Water Filtration Systems | High-Quality Home Water Filters - Home Wa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859782"/>
            <a:ext cx="288031" cy="74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</a:t>
            </a:r>
            <a:br>
              <a:rPr lang="en-US" dirty="0" smtClean="0"/>
            </a:br>
            <a:r>
              <a:rPr lang="en-US" dirty="0" smtClean="0"/>
              <a:t>Functions in economics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6"/>
            <a:ext cx="7049413" cy="36409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Studying a production process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0"/>
            <a:ext cx="7058451" cy="3564955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Mr. Coffee 5-cup Switch Coffee Maker - Black : Targ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1099840"/>
            <a:ext cx="1331640" cy="1331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Studying a production process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49476" cy="2721583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Mr. Coffee 5-cup Switch Coffee Maker - Black : Targ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1099840"/>
            <a:ext cx="1331640" cy="1331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6,337"/>
  <p:tag name="ORIGINALWIDTH" val="4119,985"/>
  <p:tag name="LATEXADDIN" val="\documentclass{article}\pagestyle{empty}&#10;\usepackage{amsmath}&#10;\usepackage{amsfonts}&#10;\usepackage{amssymb}&#10;\usepackage{xcolor}&#10;\begin{document}&#10;\begin{minipage}{12.6 cm}&#10;{\sffamily{&#10;{\bf{Solution:}}\\[1mm]&#10;The form of the given function is\\[-1mm]&#10;$$&#10;f(x) \, \, = \, \, \frac{5}{{\color{blue}{\Box}}} + 4 \cdot ({\color{blue}{\Box}})^3 \, ,&#10;$$&#10;where each box ${\color{blue}{\Box}}$ contains the expression ${\color{blue}{x-2}}$. Thus, $f(x) = g({\color{blue}{h(x)}})$, where\\[-1mm]&#10;$$&#10;\underbrace{g(u) = \tfrac{5}{u} + 4u^3}_{\text{outer function}} \qquad \text{and} \qquad&#10;\underbrace{{\color{blue}{h(x) = x-2}}}_{\text{inner function}} \, .&#10;$$&#10;}}&#10;\end{minipage}&#10;\end{document}"/>
  <p:tag name="IGUANATEXSIZE" val="20"/>
  <p:tag name="IGUANATEXCURSOR" val="6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2,9246"/>
  <p:tag name="ORIGINALWIDTH" val="4457,443"/>
  <p:tag name="LATEXADDIN" val="\documentclass{article}\pagestyle{empty}&#10;\usepackage{amsmath}&#10;\usepackage{amsfonts}&#10;\usepackage{amssymb}&#10;\begin{document}&#10;\begin{minipage}{12.6 cm}&#10;{\sffamily{&#10;{\bf{Exercise: (Finding the Domain of a Function)}}\\[1mm]&#10;A manufacturer's total cost consists of a fixed overhead of $200$ plus production costs&#10;of $50$ per unit. Express the total cost as a function of the number of units produced,&#10;and draw the graph.}}&#10;\end{minipage}&#10;\end{document}"/>
  <p:tag name="IGUANATEXSIZE" val="20"/>
  <p:tag name="IGUANATEXCURSOR" val="3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5,081"/>
  <p:tag name="ORIGINALWIDTH" val="4449,944"/>
  <p:tag name="LATEXADDIN" val="\documentclass{article}\pagestyle{empty}&#10;\usepackage{amsmath}&#10;\usepackage{amsfonts}&#10;\usepackage{amssymb}&#10;\usepackage{xcolor}&#10;\begin{document}&#10;\begin{minipage}{12.6 cm}&#10;{\sffamily{&#10;{\bf{Solution:}}\\[1mm]&#10;Let $x$ denote the number of units produced and $C(x)$ the corresponding total cost. Then,&#10;$$&#10;\text{total cost} \, \, = \, \, (\text{cost per unit}) \cdot (\text{number of units}) + \text{overhead}&#10;$$&#10;where\\[-6mm]&#10;\begin{itemize}&#10;\item cost per unit $= \, 50$\\[-6mm]&#10;\item number of units $= \, x$\\[-6mm]&#10;\item overhead $= \, 200$&#10;\end{itemize}&#10;}}&#10;\end{minipage}&#10;\end{document}"/>
  <p:tag name="IGUANATEXSIZE" val="20"/>
  <p:tag name="IGUANATEXCURSOR" val="4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7,589"/>
  <p:tag name="ORIGINALWIDTH" val="3396,326"/>
  <p:tag name="LATEXADDIN" val="\documentclass{article}\pagestyle{empty}&#10;\usepackage{amsmath}&#10;\usepackage{amsfonts}&#10;\usepackage{amssymb}&#10;\begin{document}&#10;\begin{minipage}{9.6 cm}&#10;{\sffamily{&#10;Hence,&#10;$$&#10;C(x) \, \, = \, \, 50x + 200 \, .&#10;$$&#10;The graph of this linear cost function is the line shown in the figure with&#10;\begin{itemize}&#10;\item slope $m=50$ equal to the constant increase in cost per unit of production and&#10;\item $y$-intercept $(0,200)$ corresponding to the overhead.&#10;\end{itemize}&#10;}}&#10;\end{minipage}&#10;\end{document}"/>
  <p:tag name="IGUANATEXSIZE" val="20"/>
  <p:tag name="IGUANATEXCURSOR" val="4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1,849"/>
  <p:tag name="ORIGINALWIDTH" val="4458,193"/>
  <p:tag name="LATEXADDIN" val="\documentclass{article}\pagestyle{empty}&#10;\usepackage{amsmath}&#10;\usepackage{amsfonts}&#10;\usepackage{amssymb}&#10;\begin{document}&#10;\begin{minipage}{12.6 cm}&#10;{\sffamily{&#10;{\bf{Exercise: (Modeling with a Piecewise-Defined Function)}}\\[1mm]&#10;During a drought, residents were faced with a severe water shortage. To discourage excessive use of water, the&#10;water district initiated drastic rate increases. The monthly rate for a family of four was $1.22$ GEL per&#10;$100$ cubic meter of water for the first $1200$ cubic meter, $10$ GEL per 100 cubic feet for the&#10;next $1200$ cubic meter, and $50$ GEL per $100$ cubic meter thereafter.\\[1mm]&#10;Express the monthly water bill for a family of four as a function of the amount of water used.}}&#10;\end{minipage}&#10;\end{document}"/>
  <p:tag name="IGUANATEXSIZE" val="20"/>
  <p:tag name="IGUANATEXCURSOR" val="6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4,9007"/>
  <p:tag name="ORIGINALWIDTH" val="4458,943"/>
  <p:tag name="LATEXADDIN" val="\documentclass{article}\pagestyle{empty}&#10;\usepackage{amsmath}&#10;\usepackage{amsfonts}&#10;\usepackage{amssymb}&#10;\begin{document}&#10;\begin{minipage}{12.6 cm}&#10;{\sffamily{&#10;{\bf{Solution:}}\\[1mm]&#10;Let $x$ denote the number of hundred-cubic-meter units of water used by the family during&#10;the month and $C(x)$ the corresponding cost in GEL. If $0 \leq x \leq 12$, the cost is&#10;simply the cost per unit times the number of units used:\\[-3mm]&#10;$$&#10;C(x) \, \, = \, \, 1.22 x&#10;$$&#10;}}&#10;\end{minipage}&#10;\end{document}"/>
  <p:tag name="IGUANATEXSIZE" val="20"/>
  <p:tag name="IGUANATEXCURSOR" val="4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3,311"/>
  <p:tag name="ORIGINALWIDTH" val="4458,193"/>
  <p:tag name="LATEXADDIN" val="\documentclass{article}\pagestyle{empty}&#10;\usepackage{amsmath}&#10;\usepackage{amsfonts}&#10;\usepackage{amssymb}&#10;\begin{document}&#10;\begin{minipage}{12.6 cm}&#10;{\sffamily{&#10;If $12 &lt; x \leq 24$, each of the first $12$ units costs $1.22$ GEL, and so the total cost of&#10;these $12$ units is $1.22 \cdot 12 = 14.64$ GEL. Each of the remaining $x-12$ units costs $10$ GEL, and hence the total cost of these units is&#10;$10(x-12)$ GEL. The cost of all $x$ units is the sum&#10;$$&#10;C(x) \, \, = \, \, 14.64 + 10 (x-12) \, \, = \, \, 10x - 105.36&#10;$$&#10;If $x &gt; 24$, the cost of the first $12$ units is $1.22 \cdot 12 = 14.64$ GEL, the cost of&#10;the next $12$ units is $10 \cdot 12 = 120$ GEL, and that of the remaining $x=24$ units is&#10;$50(x-24)$ GEL. The cost of all $x$ units is the sum&#10;$$&#10;C(x) \, \, = \, \, 14.64 + 120 + 50(x-24) \, \, = \, \, 50x - 1065.36 \, .&#10;$$&#10;}}&#10;\end{minipage}&#10;\end{document}"/>
  <p:tag name="IGUANATEXSIZE" val="20"/>
  <p:tag name="IGUANATEXCURSOR" val="30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0,8849"/>
  <p:tag name="ORIGINALWIDTH" val="2961,38"/>
  <p:tag name="LATEXADDIN" val="\documentclass{article}\pagestyle{empty}&#10;\usepackage{amsmath}&#10;\usepackage{amsfonts}&#10;\usepackage{amssymb}&#10;\begin{document}&#10;\begin{minipage}{8.4 cm}&#10;{\sffamily{&#10;Combining these three formulas, we can express the total cost as the piecewise-defined&#10;function&#10;$$&#10;C(x) \, \, = \, \left\{ \begin{array}{l c l}&#10;1.22 x \, , &amp; &amp; \text{if $0 \leq x \leq 12$} \\[1mm]&#10;10x - 105.36 \, , &amp; &amp; \text{if $12 &lt; x \leq 24$} \\[1mm]&#10;50x - 1065.36 \, , &amp; &amp; \text{if $x &gt; 24$} &#10;\end{array} \right.&#10;$$&#10;}}&#10;\end{minipage}&#10;\end{document}"/>
  <p:tag name="IGUANATEXSIZE" val="20"/>
  <p:tag name="IGUANATEXCURSOR" val="4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9,591"/>
  <p:tag name="ORIGINALWIDTH" val="4459,693"/>
  <p:tag name="LATEXADDIN" val="\documentclass{article}\pagestyle{empty}&#10;\usepackage{amsmath}&#10;\usepackage{amsfonts}&#10;\usepackage{amssymb}&#10;\begin{document}&#10;\begin{minipage}{12.6 cm}&#10;{\sffamily{&#10;{\bf{Function:}}\\[1mm]&#10;A {\bf{function}} from $A$ to $B$ is a \underline{rule} that assigns to \underline{each element} in a set $A$ \underline{exactly&#10;one element} in a set $B$.\\[1mm]&#10;The set $A$ is called the {\bf{domain}} of the function, and the set of assigned objects in $B$ is called the {\bf{range}} or {\bf{image}} of $f$.\\[1mm]&#10;I.e. a function assigns one and only one element in the range (output) to each element in the domain (input) and all inputs must have&#10;have an output (all inputs are admissble). &#10;}}&#10;\end{minipage}&#10;\end{document}"/>
  <p:tag name="IGUANATEXSIZE" val="20"/>
  <p:tag name="IGUANATEXCURSOR" val="4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2,254"/>
  <p:tag name="ORIGINALWIDTH" val="3394,076"/>
  <p:tag name="LATEXADDIN" val="\documentclass{article}\pagestyle{empty}&#10;\usepackage{amsmath}&#10;\usepackage{amsfonts}&#10;\usepackage{amssymb}&#10;\begin{document}&#10;\begin{minipage}{9.6 cm}&#10;{\sffamily{&#10;The definition of a function allows that two different input elements are mapped to the same output element.\\[1mm]&#10;For instance, consider&#10;$$&#10;f \, : \, \mathbb{R} \, \to [4, \infty) \quad \text{with} \quad f(x) \, \, = \, \, x^2 + 4 \, .&#10;$$&#10;Here, the domain is $\mathbb{R}$, the range is $[4, \infty)$ and, e.g.,&#10;$$&#10;f(-3) \, \, = \, \, (-3)^2 + 4 \, \, = \, \, 13 \, \, = \, \, 3^2 + 4 \, \, = \, \, f(3) \, ,&#10;$$&#10;as well as, e.g., there is no {\bf{independent variable}} (input) that produces the {\bf{dependent variable}} (output) $-1$ as&#10;$$&#10;f(x) \, \, = \, \, x^2 + 4 \, \, &gt; \, \, 0 \quad \text{for all $x \in \mathbb{R}$} \, .&#10;$$&#10;}}&#10;\end{minipage}&#10;\end{document}"/>
  <p:tag name="IGUANATEXSIZE" val="20"/>
  <p:tag name="IGUANATEXCURSOR" val="4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6,1755"/>
  <p:tag name="ORIGINALWIDTH" val="4457,443"/>
  <p:tag name="LATEXADDIN" val="\documentclass{article}\pagestyle{empty}&#10;\usepackage{amsmath}&#10;\usepackage{amsfonts}&#10;\usepackage{amssymb}&#10;\begin{document}&#10;\begin{minipage}{12.6 cm}&#10;{\sffamily{&#10;{\bf{Domain Convention:}}\\[1mm]&#10;Unless otherwise specified, we assume the domain of a function $f$ to be all real numbers $x$ for which \underline{$f(x)$ is defined as a real number}. We refer to this as the {\bf{natural domain}} of $f$.}}&#10;\end{minipage}&#10;\end{document}"/>
  <p:tag name="IGUANATEXSIZE" val="20"/>
  <p:tag name="IGUANATEXCURSOR" val="3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0,368"/>
  <p:tag name="ORIGINALWIDTH" val="4466,442"/>
  <p:tag name="LATEXADDIN" val="\documentclass{article}\pagestyle{empty}&#10;\usepackage{amsmath}&#10;\usepackage{amsfonts}&#10;\usepackage{amssymb}&#10;\begin{document}&#10;\begin{minipage}{12.6 cm}&#10;{\sffamily{&#10;Determining the natural domain of a function often amounts to excluding all&#10;inputs that result in dividing by $0$ or in taking the square root of a negative number.\\[1mm]&#10;For instance, consider&#10;$$&#10;f(x) \, \, = \, \, \frac{1}{x-3} \, .&#10;$$&#10;Because division by any number other than $0$ is possible, the domain of $f$ is the&#10;set of all numbers $x$ such that $x - 3 \neq 0$; that is, $x \neq 3$.&#10;}}&#10;\end{minipage}&#10;\end{document}"/>
  <p:tag name="IGUANATEXSIZE" val="20"/>
  <p:tag name="IGUANATEXCURSOR" val="2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6,982"/>
  <p:tag name="ORIGINALWIDTH" val="4459,693"/>
  <p:tag name="LATEXADDIN" val="\documentclass{article}\pagestyle{empty}&#10;\usepackage{amsmath}&#10;\usepackage{amsfonts}&#10;\usepackage{amssymb}&#10;\begin{document}&#10;\begin{minipage}{12.6 cm}&#10;{\sffamily{&#10;{\bf{Example: (Functions used in Economics)}}&#10;\begin{description}&#10;\item[The demand function $D(x)$] for a commodity is the price $p = D(x)$ that must be&#10;charged for each unit of the commodity if $x$ units are to be sold (demanded).\\[-5mm]&#10;\item[The supply function $S(x)$] for a commodity is the unit price $p = S(x)$ at which producers&#10;are willing to supply $x$ units to the market.&#10;\end{description}&#10;Generally speaking, the higher the unit price, the fewer the number of units&#10;demanded, and vice versa. Similarly, an increase in unit price leads to an increase in&#10;the number of units supplied. Thus, demand functions are typically {\bf{decreasing}}&#10;('falling' from left to right), while supply functions are {\bf{increasing}} ('rising').&#10;\begin{description}&#10;\item[The revenue $R(x)$] obtained from selling $x$ units of a commodity is given by the&#10;product\\[-4mm]&#10;$$&#10;R(x) \, \, = \, \, \text{(number of items sold)} \cdot \text{(price per item)} \, \, = \, \, x \cdot p(x) \, . &#10;$$&#10;\end{description}&#10;}}&#10;\end{minipage}&#10;\end{document}"/>
  <p:tag name="IGUANATEXSIZE" val="20"/>
  <p:tag name="IGUANATEXCURSOR" val="9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3,24"/>
  <p:tag name="ORIGINALWIDTH" val="4455,943"/>
  <p:tag name="LATEXADDIN" val="\documentclass{article}\pagestyle{empty}&#10;\usepackage{amsmath}&#10;\usepackage{amsfonts}&#10;\usepackage{amssymb}&#10;\begin{document}&#10;\begin{minipage}{12.6 cm}&#10;{\sffamily{&#10;\begin{description}&#10;\item[The cost function $C(x)$] is the cost of producing $x$ units of a commodity.&#10;\item[The profit function $P(x)$] is the profit obtained from selling $x$ units of a commodity&#10;and is given by the difference\\[-2mm]&#10;$$&#10;P(x) \, \, = \, \, \text{revenue} \, - \, \text{cost} \, \, = \, \, R(x) \, - \, C(x) \, \, = \, \, x \cdot p(x) \, - \, C(x) \, .&#10;$$&#10;\item[The average cost function $AC(x)$] is given by\\[-2mm]&#10;$$&#10;AC(x) \, \, = \, \, \frac{C(x)}{x} \, .&#10;$$&#10;\end{description}&#10;Similarly, the {\bf{average revenue function}} $AR(x)$ and {\bf{average profit function}} $AP(x)$ are given by\\[-2mm]&#10;$$&#10;AR(x) \, \, = \, \, \frac{R(x)}{x} \qquad \text{and} \qquad AP(x) \, \, = \, \, \frac{P(x)}{x} \, .&#10;$$&#10;}}&#10;\end{minipage}&#10;\end{document}"/>
  <p:tag name="IGUANATEXSIZE" val="20"/>
  <p:tag name="IGUANATEXCURSOR" val="34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5,996"/>
  <p:tag name="ORIGINALWIDTH" val="4458,193"/>
  <p:tag name="LATEXADDIN" val="\documentclass{article}\pagestyle{empty}&#10;\usepackage{amsmath}&#10;\usepackage{amsfonts}&#10;\usepackage{amssymb}&#10;\begin{document}&#10;\begin{minipage}{12.6 cm}&#10;{\sffamily{&#10;{\bf{Example: (Studying a Production Process)}}\\[1mm]&#10;Market research indicates that consumers will buy $x$ thousand units of a particular&#10;kind of coffee maker when the unit price is\\[-2mm]&#10;$$&#10;p(x) \, \, = \, \, -0.27 x + 51 \, .&#10;$$&#10;The cost of producing $x$ thousand units is\\[-2mm]&#10;$$&#10;C(x) \, \, = \, \, 2.23 x^2 + 3.5 x + 85 \, .&#10;$$&#10;\begin{itemize}&#10;\item[{\bf{a)}}] What is the average cost of producing $4 000$ coffee makers?&#10;\item[{\bf{b)}}] How much revenue $R(x)$ and profit $P(x)$ are obtained from producing $x$ thousand&#10;units (coffee makers)?&#10;\item[{\bf{c)}}] For what values of $x$ is production of the coffee makers profitable?&#10;\end{itemize}&#10;}}&#10;\end{minipage}&#10;\end{document}"/>
  <p:tag name="IGUANATEXSIZE" val="20"/>
  <p:tag name="IGUANATEXCURSOR" val="7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3,056"/>
  <p:tag name="ORIGINALWIDTH" val="4451,444"/>
  <p:tag name="LATEXADDIN" val="\documentclass{article}\pagestyle{empty}&#10;\usepackage{amsmath}&#10;\usepackage{amsfonts}&#10;\usepackage{amssymb}&#10;\begin{document}&#10;\begin{minipage}{12.6 cm}&#10;{\sffamily{&#10;{\bf{Solution:}}\\[1mm]&#10;First of all, the domain of both $p(x)$ and $C(x)$ is the whole of the real numbers:\\[-2mm]&#10;$$&#10;p(x) \, \, = \, \, -0.27 x + 51 \qquad \text{and} \qquad&#10;C(x) \, \, = \, \, 2.23 x^2 + 3.5 x + 85 \, .&#10;$$&#10;&#10;\vspace{0.3cm}&#10;{\bf{a)}} A production level of $4 000$ coffee makers corresponds to $x = 4$ (since $x$ is in&#10;thousands of units), and the corresponding average cost is\\[-2mm]&#10;$$&#10;AC(4) \, \, = \, \, \frac{C(4)}{4} \, \, = \, \, \frac{2.23 \cdot 4^2 + 3.5 \cdot 4 + 85}{4}&#10;\, \, = \, \, \frac{134.68}{4} \, \, \approx \, \, 33.67&#10;$$&#10;So the average cost is (about) $33.67$ per coffee maker produced.&#10;}}&#10;\end{minipage}&#10;\end{document}"/>
  <p:tag name="IGUANATEXSIZE" val="20"/>
  <p:tag name="IGUANATEXCURSOR" val="7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2,745"/>
  <p:tag name="ORIGINALWIDTH" val="4459,693"/>
  <p:tag name="LATEXADDIN" val="\documentclass{article}\pagestyle{empty}&#10;\usepackage{amsmath}&#10;\usepackage{amsfonts}&#10;\usepackage{amssymb}&#10;\begin{document}&#10;\begin{minipage}{12.6 cm}&#10;{\sffamily{&#10;{\bf{b)}} As we have seen, the revenue $R(x)$ is the price $p(x)$ times the number of units $x$:\\[-2mm]&#10;$$&#10;R(x) \, \, = \, \, x \cdot p(x) \, \, = \, \, -0.27 x^2 + 51 x \, .&#10;$$&#10;The profit $P(x)$ is the revenue minus the cost:\\[-6mm]&#10;\begin{eqnarray*}&#10;P(x) &amp; = &amp; R(x) - C(x) \, \, = \, \, -0.27 x^2 + 51 x - \left( 2.23 x^2 + 3.5 x + 85 \right) \\[1mm]&#10;&amp; = &amp;&#10;-2.5 x^2 + 47.5 x - 85 \, .&#10;\end{eqnarray*}&#10;{\bf{c)}} Production is profitable when the profit function has a positive output, that is,&#10;when $P(x) &gt; 0$. First, we factor the profit function:\\[-2mm]&#10;$$&#10;P(x) \, \, = \, \, -2.5 x^2 + 47.5 x - 85 \, \, = \, \, -2.5 (x-2) (x-17) \, .&#10;$$&#10;Since the factor $-2.5$ is negative, the profit is positive if the terms $x-2$ and $x-17$ have different sign. This happens for $2 &lt; x &lt; 17$.&#10;}}&#10;\end{minipage}&#10;\end{document}"/>
  <p:tag name="IGUANATEXSIZE" val="20"/>
  <p:tag name="IGUANATEXCURSOR" val="9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1,11"/>
  <p:tag name="ORIGINALWIDTH" val="4458,193"/>
  <p:tag name="LATEXADDIN" val="\documentclass{article}\pagestyle{empty}&#10;\usepackage{amsmath}&#10;\usepackage{amsfonts}&#10;\usepackage{amssymb}&#10;\begin{document}&#10;\begin{minipage}{12.6 cm}&#10;{\sffamily{&#10;{\bf{Composition of Functions:}}\\[1mm]&#10;Given functions $f(u)$ and $g(x)$, the {\bf{composition}} $(f\circ g)(x) = f(g(x))$ ($f$ after $g$) is the function of $x$ formed by substituting $u = g(x)$ for $u$ in the formula for $f(u)$.\\[1mm]&#10;The composite function $f(g(x))$ makes sense only if the domain of $f$ contains the range of $g$.\\[1mm]&#10;Though, it can be the case that the domain of $g(x)$ needs to be restricted to exclude some values of the range of $g(x)$ such that $f(u)$ is a real number.}}&#10;\end{minipage}&#10;\end{document}"/>
  <p:tag name="IGUANATEXSIZE" val="20"/>
  <p:tag name="IGUANATEXCURSOR" val="5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3,022"/>
  <p:tag name="ORIGINALWIDTH" val="4458,193"/>
  <p:tag name="LATEXADDIN" val="\documentclass{article}\pagestyle{empty}&#10;\usepackage{amsmath}&#10;\usepackage{amsfonts}&#10;\usepackage{amssymb}&#10;\begin{document}&#10;\begin{minipage}{12.6 cm}&#10;{\sffamily{&#10;By reversing the roles of $f$ and $g$ in the definition of composite function,&#10;we can define the composition $g(f(x))$. In general, $f(g(x))$ and $g(f(x))$ will&#10;not be the same.\\[1mm]&#10;For instance, let&#10;$$&#10;g(w) \, \, = \, \, w + 1 \qquad \text{and} \qquad f(x) \, \, = \, \, x^2 + 3x + 1&#10;$$&#10;and then replace $w$ by $x^2 + 3x + 1$ to get&#10;$$&#10;g(f(x)) \, \, = \, \, \left( x^2 + 3x + 1 \right) + 1 \, \, = \, \, x^2 + 3x + 2&#10;$$&#10;which is quite different from&#10;$$&#10;f(g(x)) \, \, = \, \, \left( x + 1 \right)^2 + 3 \cdot \left( x + 1 \right) + 1 \, \, = \, \, x^2 + 5x + 5 \, .&#10;$$&#10;}}&#10;\end{minipage}&#10;\end{document}"/>
  <p:tag name="IGUANATEXSIZE" val="20"/>
  <p:tag name="IGUANATEXCURSOR" val="6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1,027"/>
  <p:tag name="ORIGINALWIDTH" val="4460,443"/>
  <p:tag name="LATEXADDIN" val="\documentclass{article}\pagestyle{empty}&#10;\usepackage{amsmath}&#10;\usepackage{amsfonts}&#10;\usepackage{amssymb}&#10;\begin{document}&#10;\begin{minipage}{12.6 cm}&#10;{\sffamily{&#10;{\bf{Example: (Expressing Cost as a Composite Function)}}\\[1mm]&#10;Elmira, the owner of a small furniture company, finds that if $r$ recliners are produced&#10;per hour, the cost will be $C(r)$, where\\[-2mm]&#10;$$&#10;C(r) \, \, = \, \, r^3 - 50 r + \frac{1}{r+1} \, .&#10;$$&#10;Suppose, in turn, the production level satisfies $r = 4 + 0.3 w$, where $w$ is the hourly&#10;wage of the workers.&#10;\begin{itemize}&#10;\item[{\bf{a)}}] Express the cost of production as a composite function of hourly wage.&#10;\item[{\bf{b)}}] How much should Elmira expect to pay for production when workers earn $20$ (money units) per&#10;hour?&#10;\end{itemize}&#10;}}&#10;\end{minipage}&#10;\end{document}"/>
  <p:tag name="IGUANATEXSIZE" val="20"/>
  <p:tag name="IGUANATEXCURSOR" val="6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3,487"/>
  <p:tag name="ORIGINALWIDTH" val="4445,445"/>
  <p:tag name="LATEXADDIN" val="\documentclass{article}\pagestyle{empty}&#10;\usepackage{amsmath}&#10;\usepackage{amsfonts}&#10;\usepackage{amssymb}&#10;\usepackage{xcolor}&#10;\begin{document}&#10;\begin{minipage}{12.6 cm}&#10;{\sffamily{&#10;{\bf{Solution:}}\\[1mm]&#10;{\bf{a)}} To obtain the required composite function, we replace each $r$ in the expression for\\[-2mm]&#10;$$&#10;C(r) \, \, = \, \, r^3 - 50 r + \frac{1}{r+1} \, .&#10;$$&#10;by $r(w) = 4 + 0.3 w$.\\[1mm]&#10;As a preliminary step, it may help to write $C\left( r(w) \right)$ in more neutral&#10;terms, say&#10;$$&#10;C\left( {\color{blue}{\Box}} \right) \, \, = \, \, ({\color{blue}{\Box}})^3 - 50 \cdot ({\color{blue}{\Box}}) + \frac{1}{({\color{blue}{\Box}})+1} \, ,&#10;$$&#10;where the box ${\color{blue}{\Box}}$ is to be filled by ${\color{blue}{4 + 0.3w}}$ in each case. Thus, we have&#10;$$&#10;C \left( r(w) \right) \, \, = \, \, C \left( 4 + 0.3w \right)&#10;\, \, = \, \, (4 + 0.3w)^3 - 50 \cdot (4 + 0.3w) + \frac{1}{(4 + 0.3w) + 1} \, .&#10;$$&#10;}}&#10;\end{minipage}&#10;\end{document}"/>
  <p:tag name="IGUANATEXSIZE" val="20"/>
  <p:tag name="IGUANATEXCURSOR" val="81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1,59"/>
  <p:tag name="ORIGINALWIDTH" val="4458,943"/>
  <p:tag name="LATEXADDIN" val="\documentclass{article}\pagestyle{empty}&#10;\usepackage{amsmath}&#10;\usepackage{amsfonts}&#10;\usepackage{amssymb}&#10;\usepackage{xcolor}&#10;\begin{document}&#10;\begin{minipage}{12.6 cm}&#10;{\sffamily{&#10;{\bf{b)}} An hourly wage of $20$ (money units) means that $w=20$, and the corresponding cost is&#10;\begin{eqnarray*}&#10;C \left( r(20) \right) &amp; = &amp; (4 + 0.3 \cdot 20)^3 - 50 \cdot (4 + 0.3 \cdot 20) + \frac{1}{(4 + 0.3 \cdot 20) + 1} \\[1mm]&#10;&amp; = &amp;&#10;500.091&#10;\end{eqnarray*}&#10;so if workers earn $20$ (money units) per hour, the production cost is roughly $500.09$ (money units).&#10;}}&#10;\end{minipage}&#10;\end{document}"/>
  <p:tag name="IGUANATEXSIZE" val="20"/>
  <p:tag name="IGUANATEXCURSOR" val="5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2,9246"/>
  <p:tag name="ORIGINALWIDTH" val="3396,326"/>
  <p:tag name="LATEXADDIN" val="\documentclass{article}\pagestyle{empty}&#10;\usepackage{amsmath}&#10;\usepackage{amsfonts}&#10;\usepackage{amssymb}&#10;\begin{document}&#10;\begin{minipage}{9.6 cm}&#10;{\sffamily{&#10;To represent a function $y = f(x)$ geometrically as a graph, we plot values of the independent&#10;variable $x$ on the (horizontal) $x$-axis and values of the dependent variable $y$&#10;on the (vertical) $y$-axis.\\[1mm]&#10;The graph of the function is defined as follows:}}&#10;\end{minipage}&#10;\end{document}"/>
  <p:tag name="IGUANATEXSIZE" val="20"/>
  <p:tag name="IGUANATEXCURSOR" val="3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2,1748"/>
  <p:tag name="ORIGINALWIDTH" val="3391,076"/>
  <p:tag name="LATEXADDIN" val="\documentclass{article}\pagestyle{empty}&#10;\usepackage{amsmath}&#10;\usepackage{amsfonts}&#10;\usepackage{amssymb}&#10;\begin{document}&#10;\begin{minipage}{9.6 cm}&#10;{\sffamily{&#10;{\bf{The Graph of a Function:}}\\[1mm]&#10;The {\bf{graph of a function}} $f$ consists of all points $(x,y)$ where $x$ is in the domain of $f$ and $y=f(x)$, that is, all points of the form&#10;$(x, f(x))$.&#10;}}&#10;\end{minipage}&#10;\end{document}"/>
  <p:tag name="IGUANATEXSIZE" val="20"/>
  <p:tag name="IGUANATEXCURSOR" val="22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6,9254"/>
  <p:tag name="ORIGINALWIDTH" val="3390,326"/>
  <p:tag name="LATEXADDIN" val="\documentclass{article}\pagestyle{empty}&#10;\usepackage{amsmath}&#10;\usepackage{amsfonts}&#10;\usepackage{amssymb}&#10;\begin{document}&#10;\begin{minipage}{9.6 cm}&#10;{\sffamily{&#10;Later, we will study efficient techniques involving differential calculus that can be&#10;used to draw accurate graphs of functions.\\[1mm]&#10;For many functions, however, we can&#10;make a fairly good sketch by plotting a few points.}}&#10;\end{minipage}&#10;\end{document}"/>
  <p:tag name="IGUANATEXSIZE" val="20"/>
  <p:tag name="IGUANATEXCURSOR" val="2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0,293"/>
  <p:tag name="ORIGINALWIDTH" val="3389,576"/>
  <p:tag name="LATEXADDIN" val="\documentclass{article}\pagestyle{empty}&#10;\usepackage{amsmath}&#10;\usepackage{amsfonts}&#10;\usepackage{amssymb}&#10;\begin{document}&#10;\begin{minipage}{9.6 cm}&#10;{\sffamily{&#10;{\bf{Example: (Graphing by Plotting Points)}}\\[1mm]&#10;Graph the function $f(x) = x^2$.&#10;&#10;\vspace{0.5cm}&#10;{\bf{Solution:}}\\[1mm]&#10;We begin by constructing the table&#10;&#10;\begin{center}&#10;\begin{tabular}{c || c | c | c | c | c | c | c | c | c}&#10;$x$ &amp; $-3$ &amp; $-2$ &amp; $-1$ &amp; $-0.5$ &amp; $0$ &amp; $0.5$ &amp; $1$ &amp; $2$ &amp; $3$\\&#10;\hline&#10;$y = x^2$ &amp; $9$ &amp; $4$ &amp; $1$ &amp; $0.25$ &amp; $0$ &amp; $0.25$ &amp; $1$ &amp; $4$ &amp; $9$&#10;\end{tabular}&#10;\end{center}&#10;&#10;Then, we plot the points $(x,y)$ and connect them with the smooth curve as shown in the figure.&#10;}}&#10;\end{minipage}&#10;\end{document}"/>
  <p:tag name="IGUANATEXSIZE" val="20"/>
  <p:tag name="IGUANATEXCURSOR" val="2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2,119"/>
  <p:tag name="ORIGINALWIDTH" val="4457,443"/>
  <p:tag name="LATEXADDIN" val="\documentclass{article}\pagestyle{empty}&#10;\usepackage{amsmath}&#10;\usepackage{amsfonts}&#10;\usepackage{amssymb}&#10;\begin{document}&#10;\begin{minipage}{12.6 cm}&#10;{\sffamily{&#10;{\bf{Note:}} Many different curves pass through the points in our example. Several&#10;of these curves are shown in the figure above. There is no way to guarantee that&#10;the curve we pass through the plotted points is the actual graph of $f$. However,&#10;in general, the more points that are plotted, the more likely the graph is to be&#10;reasonably accurate.\\[1mm]&#10;Moreover, some of these curves that pass through a given set of points may not even represent&#10;the graphs of a function. This is, for instance, always the case when there are two or more&#10;points $(x, y_1)$ and $(x, y_2)$ on the curve that have the same $x$-coordinate. &#10;}}&#10;\end{minipage}&#10;\end{document}"/>
  <p:tag name="IGUANATEXSIZE" val="20"/>
  <p:tag name="IGUANATEXCURSOR" val="74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6,791"/>
  <p:tag name="ORIGINALWIDTH" val="3403,825"/>
  <p:tag name="LATEXADDIN" val="\documentclass{article}\pagestyle{empty}&#10;\usepackage{amsmath}&#10;\usepackage{amsfonts}&#10;\usepackage{amssymb}&#10;\begin{document}&#10;\begin{minipage}{9.6 cm}&#10;{\sffamily{&#10;As just seen, it is important to realize that not every curve is the graph of a function.\\[1mm]&#10;For instance, suppose the circle $x^2 + y^2 = 5$ were the graph of some function $y = f(x)$. Then, since the points&#10;$(1,2)$ and $(1,-2)$ both lie on the circle, we would have $f(1)= 2$ and $f(1)= -2$, contrary to the requirement&#10;that a function assigns one and only one value to each number in its domain.\\[1mm]&#10;Geometrically, this happens because the vertical line $x = 1$ intersects the graph of the circle more than once.&#10;The {\bf{vertical line test}} is a geometric rule for determining whether a curve is the graph of a function.}}&#10;\end{minipage}&#10;\end{document}"/>
  <p:tag name="IGUANATEXSIZE" val="20"/>
  <p:tag name="IGUANATEXCURSOR" val="71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,1972"/>
  <p:tag name="ORIGINALWIDTH" val="3394,826"/>
  <p:tag name="LATEXADDIN" val="\documentclass{article}\pagestyle{empty}&#10;\usepackage{amsmath}&#10;\usepackage{amsfonts}&#10;\usepackage{amssymb}&#10;\begin{document}&#10;\begin{minipage}{9.6 cm}&#10;{\sffamily{&#10;{\bf{The Vertical Line Test:}}\\[1mm]&#10;A curve is the graph of a function if and only if&#10;no vertical line intersects the curve more than once.}}&#10;\end{minipage}&#10;\end{document}"/>
  <p:tag name="IGUANATEXSIZE" val="20"/>
  <p:tag name="IGUANATEXCURSOR" val="3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136,108"/>
  <p:tag name="LATEXADDIN" val="\documentclass{article}\pagestyle{empty}&#10;\usepackage{amsmath}&#10;\usepackage{amsfonts}&#10;\usepackage{amssymb}&#10;\begin{document}&#10;\begin{minipage}{9.6 cm}&#10;{\sffamily{&#10;$$&#10;\sin \, \, : \, \left\{ \begin{array}{r c l}&#10;\mathbb{R} \, \to \, [-1,1] \\[1mm]&#10;x \, \mapsto \, \sin(x)&#10;\end{array} \right.&#10;$$&#10;}}&#10;\end{minipage}&#10;\end{document}"/>
  <p:tag name="IGUANATEXSIZE" val="20"/>
  <p:tag name="IGUANATEXCURSOR" val="2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150,356"/>
  <p:tag name="LATEXADDIN" val="\documentclass{article}\pagestyle{empty}&#10;\usepackage{amsmath}&#10;\usepackage{amsfonts}&#10;\usepackage{amssymb}&#10;\begin{document}&#10;\begin{minipage}{9.6 cm}&#10;{\sffamily{&#10;$$&#10;\cos \, \, : \, \left\{ \begin{array}{r c l}&#10;\mathbb{R} \, \to \, [-1,1] \\[1mm]&#10;x \, \mapsto \, \cos(x)&#10;\end{array} \right.&#10;$$&#10;}}&#10;\end{minipage}&#10;\end{document}"/>
  <p:tag name="IGUANATEXSIZE" val="20"/>
  <p:tag name="IGUANATEXCURSOR" val="2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,2149"/>
  <p:tag name="ORIGINALWIDTH" val="1265,842"/>
  <p:tag name="LATEXADDIN" val="\documentclass{article}\pagestyle{empty}&#10;\usepackage{amsmath}&#10;\usepackage{amsfonts}&#10;\usepackage{amssymb}&#10;\begin{document}&#10;\begin{minipage}{9.6 cm}&#10;{\sffamily{&#10;$$&#10;\sin(\alpha) \, = \, \frac{\text{'opposite'}}{\text{'hypothenuse'}}&#10;$$&#10;}}&#10;\end{minipage}&#10;\end{document}"/>
  <p:tag name="IGUANATEXSIZE" val="20"/>
  <p:tag name="IGUANATEXCURSOR" val="2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,2149"/>
  <p:tag name="ORIGINALWIDTH" val="1280,09"/>
  <p:tag name="LATEXADDIN" val="\documentclass{article}\pagestyle{empty}&#10;\usepackage{amsmath}&#10;\usepackage{amsfonts}&#10;\usepackage{amssymb}&#10;\begin{document}&#10;\begin{minipage}{9.6 cm}&#10;{\sffamily{&#10;$$&#10;\cos(\alpha) \, = \, \frac{\text{'adjacent'}}{\text{'hypothenuse'}}&#10;$$&#10;}}&#10;\end{minipage}&#10;\end{document}"/>
  <p:tag name="IGUANATEXSIZE" val="20"/>
  <p:tag name="IGUANATEXCURSOR" val="2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131"/>
  <p:tag name="ORIGINALWIDTH" val="902,8871"/>
  <p:tag name="LATEXADDIN" val="\documentclass{article}\pagestyle{empty}&#10;\usepackage{amsmath}&#10;\usepackage{amsfonts}&#10;\usepackage{amssymb}&#10;\begin{document}&#10;\begin{minipage}{9.6 cm}&#10;{\sffamily{&#10;$$&#10;\tan(x) \, = \, \frac{\sin(x)}{\cos(x)}&#10;$$&#10;}}&#10;\end{minipage}&#10;\end{document}"/>
  <p:tag name="IGUANATEXSIZE" val="20"/>
  <p:tag name="IGUANATEXCURSOR" val="2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3,229"/>
  <p:tag name="ORIGINALWIDTH" val="3394,826"/>
  <p:tag name="LATEXADDIN" val="\documentclass{article}\pagestyle{empty}&#10;\usepackage{amsmath}&#10;\usepackage{amsfonts}&#10;\usepackage{amssymb}&#10;\begin{document}&#10;\begin{minipage}{9.6 cm}&#10;{\sffamily{&#10;Functions are often defined using more than one formula, where each individual&#10;formula describes the function on a subset of the domain.\\[1mm]&#10;A function defined in this way is sometimes called a {\bf{piecewise-defined function}}.&#10;Such functions appear often in business, biology, and physics applications.\\[1mm]&#10;An example for such a piecewise-defined function is\\[-2mm]&#10;$$&#10;f(x) \, \, = \, \left\{ \begin{array}{r c l}&#10;2x \, , &amp; &amp; \text{if $0 \leq x &lt; 1$} \\[1mm]&#10;\tfrac{2}{x} \, , &amp; &amp; \text{if $1 \leq x &lt; 4$}\\[1mm]&#10;3 \, , &amp; &amp; \text{if $x \geq 4$}&#10;\end{array} \right.&#10;$$&#10;Its graph is shown in the figure. Note, the 'open dot' at $(4, 0.5)$ indicates that the graph approaches&#10;this point but that the point is not actually on the graph due to the strict ineqality $x &lt; 4$.&#10;}}&#10;\end{minipage}&#10;\end{document}"/>
  <p:tag name="IGUANATEXSIZE" val="20"/>
  <p:tag name="IGUANATEXCURSOR" val="1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5,021"/>
  <p:tag name="ORIGINALWIDTH" val="3404,575"/>
  <p:tag name="LATEXADDIN" val="\documentclass{article}\pagestyle{empty}&#10;\usepackage{amsmath}&#10;\usepackage{amsfonts}&#10;\usepackage{amssymb}&#10;\begin{document}&#10;\begin{minipage}{9.6 cm}&#10;{\sffamily{&#10;Sometimes it is necessary to determine when two functions are equal:&#10;For instance, an economist may wish to compute the market price at which the consumer demand&#10;for a commodity will be equal to supply. Or a political analyst may wish to predict&#10;how long it will take for the popularity of a certain challenger to reach that of the&#10;incumbent.\\[1mm]&#10;In geometric terms, the values of $x$ for which two functions $f(x)$ and $g(x)$ are&#10;equal are the $x$-coordinates of the points where their graphs intersect.\\[1mm]&#10;The figure shows the graph of $y = f(x)$ that intersects that of $y = g(x)$ at two points, labeled $P$ and $Q$. To&#10;find the points of intersection algebraically, set $f(x)$ equal to $g(x)$ and solve for $x$.}}&#10;\end{minipage}&#10;\end{document}"/>
  <p:tag name="IGUANATEXSIZE" val="20"/>
  <p:tag name="IGUANATEXCURSOR" val="2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0,735"/>
  <p:tag name="ORIGINALWIDTH" val="4459,693"/>
  <p:tag name="LATEXADDIN" val="\documentclass{article}\pagestyle{empty}&#10;\usepackage{amsmath}&#10;\usepackage{amsfonts}&#10;\usepackage{amssymb}&#10;\begin{document}&#10;\begin{minipage}{12.6 cm}&#10;{\sffamily{&#10;{\bf{Example: (Finding Points of Intersection)}}\\[1mm]&#10;Find all points of intersection of the graphs of $f(x)=3x+2$ and $g(x)=x^2$.&#10;&#10;\vspace{0.2cm}&#10;{\bf{Solution:}}\\[1mm]&#10;We must solve the equation $x^2 = 3x + 2$. Rewrite the equation as $x^2 - 3x - 2 = 0$&#10;and apply the quadratic formula to obtain&#10;$$&#10;x_{1/2} \, \, = \, \, \frac{3 \pm \sqrt{9+8}}{2} \, \, = \, \, \frac{3 \pm \sqrt{17}}{2} \, \, \approx \, \left\{ \begin{array}{c}&#10;3.56 \\[1mm]&#10;-0.56&#10;\end{array} \right.&#10;$$&#10;Computing the corresponding $y$ coordinates from the equation $y = x^2$, we find&#10;that the points of intersection are approximately $(3.56, 12.67)$ and $(-0.56, 0.31)$.\\[1mm]&#10;(As a result of round-off errors, we will get slightly different values for the $y$-coordinates&#10;if we substitute into the equation $y = 3x + 2$.)&#10;}}&#10;\end{minipage}&#10;\end{document}"/>
  <p:tag name="IGUANATEXSIZE" val="20"/>
  <p:tag name="IGUANATEXCURSOR" val="3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6,614"/>
  <p:tag name="ORIGINALWIDTH" val="4458,193"/>
  <p:tag name="LATEXADDIN" val="\documentclass{article}\pagestyle{empty}&#10;\usepackage{amsmath}&#10;\usepackage{amsfonts}&#10;\usepackage{amssymb}&#10;\begin{document}&#10;\begin{minipage}{12.6 cm}&#10;{\sffamily{&#10;The points (if any) where a graph crosses the $x$-axis are called {\bf{$x$-intercepts}} (zeros, roots), and similarly,&#10;a {\bf{$y$-intercept}} is a point where the graph crosses the $y$-axis.\\[1mm]&#10;The graph of a function can have many $x$-intercepts but at most one $y$-intercept since the vertical line test&#10;says that the graph can cross the vertical line $x=0$ (the $y$-axis) no more than once.\\[1mm]&#10;Intercepts are key features of a graph and can be found using algebra or technology&#10;in conjunction with these criteria.}}&#10;\end{minipage}&#10;\end{document}"/>
  <p:tag name="IGUANATEXSIZE" val="20"/>
  <p:tag name="IGUANATEXCURSOR" val="7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6,6555"/>
  <p:tag name="ORIGINALWIDTH" val="4458,193"/>
  <p:tag name="LATEXADDIN" val="\documentclass{article}\pagestyle{empty}&#10;\usepackage{amsmath}&#10;\usepackage{amsfonts}&#10;\usepackage{amssymb}&#10;\begin{document}&#10;\begin{minipage}{12.6 cm}&#10;{\sffamily{&#10;{\bf{How to Find the $x$- and $y$-Intercepts?}}\\[1mm]&#10;To find any $x$-intercept of a graph, set $y = f(x) = 0$ and solve for $x$. To find any $y$-intercept, set $x = 0$ and solve&#10;for $y = f(0)$.\\[1mm]&#10;For a function $f$, the only $y$-intercept is $y_0=f(0)$, but finding $x$-intercepts&#10;may be difficult.&#10;}}&#10;\end{minipage}&#10;\end{document}"/>
  <p:tag name="IGUANATEXSIZE" val="20"/>
  <p:tag name="IGUANATEXCURSOR" val="4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9,119"/>
  <p:tag name="ORIGINALWIDTH" val="4449,194"/>
  <p:tag name="LATEXADDIN" val="\documentclass{article}\pagestyle{empty}&#10;\usepackage{amsmath}&#10;\usepackage{amsfonts}&#10;\usepackage{amssymb}&#10;\begin{document}&#10;\begin{minipage}{12.6 cm}&#10;{\sffamily{&#10;{\bf{Example: (Finding the Intercepts of a Graph)}}\\[1mm]&#10;Find the intercepts of the graph of $f(x) = x \cdot \sqrt{x^2 - 1}$.&#10;&#10;\vspace{0.2cm}&#10;{\bf{Solution:}}\\[1mm]&#10;The function $f(x)$ is not defined for $-1&lt;x&lt;1$ since for these values $x^2 - 1 &lt; 0$, i.e. the&#10;quantity under the square root is negative on this interval.\\[1mm]&#10;Since $0$ is in this excluded interval, $g(0)$ is not defined and there is no $y$-intercept.}}&#10;\end{minipage}&#10;\end{document}"/>
  <p:tag name="IGUANATEXSIZE" val="20"/>
  <p:tag name="IGUANATEXCURSOR" val="5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6,1793"/>
  <p:tag name="ORIGINALWIDTH" val="2830,146"/>
  <p:tag name="LATEXADDIN" val="\documentclass{article}\pagestyle{empty}&#10;\usepackage{amsmath}&#10;\usepackage{amsfonts}&#10;\usepackage{amssymb}&#10;\begin{document}&#10;\begin{minipage}{8 cm}&#10;{\sffamily{&#10;To get the $x$-intercepts, we set $f(x)=0$ and find that the solutions are $x = -1, 0, 1$. Again,&#10;the function is not defined at $x=0$, so $(1, 0)$ and $(-1, 0)$ are the only $x$-intercepts.&#10;}}&#10;\end{minipage}&#10;\end{document}"/>
  <p:tag name="IGUANATEXSIZE" val="20"/>
  <p:tag name="IGUANATEXCURSOR" val="1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0,844"/>
  <p:tag name="ORIGINALWIDTH" val="4446,944"/>
  <p:tag name="LATEXADDIN" val="\documentclass{article}\pagestyle{empty}&#10;\usepackage{amsmath}&#10;\usepackage{amsfonts}&#10;\usepackage{amssymb}&#10;\begin{document}&#10;\begin{minipage}{12.6 cm}&#10;{\sffamily{&#10;{\bf{Examples:}}\\[-5mm]&#10;\begin{itemize}&#10;\item A {\bf{monomial}} is a function of the form $f(x) = x^n$, where $n$ is a natural number.\\[-6mm]&#10;\item A {\bf{polynomial}} is a (finite) sum of monomials: $p(x) = a_0 + a_1 x + \dots + a_n x^n$.\\[-6mm]&#10;\item A {\bf{power function}} is a function of the form $f(x) = x^r$, where $r$ is a real number.\\[-6mm]&#10;\item A {\bf{rational function}} is a quotient of two polnomials $p(x)$ and $q(x)$\\[-2mm]&#10;$$&#10;r(x) \, \, = \, \, \frac{p(x)}{q(x)} \qquad \text{for $q(x) \neq 0$} \, .&#10;$$&#10;\end{itemize} &#10;}}&#10;\end{minipage}&#10;\end{document}"/>
  <p:tag name="IGUANATEXSIZE" val="20"/>
  <p:tag name="IGUANATEXCURSOR" val="1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1,215"/>
  <p:tag name="ORIGINALWIDTH" val="3403,075"/>
  <p:tag name="LATEXADDIN" val="\documentclass{article}\pagestyle{empty}&#10;\usepackage{amsmath}&#10;\usepackage{amsfonts}&#10;\usepackage{amssymb}&#10;\begin{document}&#10;\begin{minipage}{9.6 cm}&#10;{\sffamily{&#10;As you know, a polynomial of degree $2$ is called a {\bf{quadratic function}}. It has the general form&#10;$$&#10;f(x) = A x^2 + Bx + C \qquad \text{with $A \neq 0$} \, ,&#10;$$&#10;and its graph is a curve called a {\bf{parabola}}.\\[1mm]&#10;All parabolas have U-shaped like graphs, but the U opens up if $A &gt; 0$ (upwards-open) and down if $A &lt; 0$ (downwards open). The point at the 'peak'&#10;or the 'valley' of the parabola is called its {\bf{vertex}} and occurs where $x=\frac{-B}{2A}$.\\[1mm]&#10;To sketch the parabola, we only need two key pieces of information:&#10;\begin{enumerate}&#10;\item The location of the vertex (where $x=\frac{-B}{2A}$).&#10;\item Any two additional points on the parabola (often these are intercepts).&#10;\end{enumerate}&#10;}}&#10;\end{minipage}&#10;\end{document}"/>
  <p:tag name="IGUANATEXSIZE" val="20"/>
  <p:tag name="IGUANATEXCURSOR" val="8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4,74"/>
  <p:tag name="ORIGINALWIDTH" val="3396,326"/>
  <p:tag name="LATEXADDIN" val="\documentclass{article}\pagestyle{empty}&#10;\usepackage{amsmath}&#10;\usepackage{amsfonts}&#10;\usepackage{amssymb}&#10;\begin{document}&#10;\begin{minipage}{9.6 cm}&#10;{\sffamily{&#10;{\bf{Example:}}\\[1mm]&#10;The parabola $y = -x^2 + x + 2$ opens downward since $A=-1$ is&#10;negative; its vertex (maximum) is at $(\tfrac{1}{2}, \tfrac{9}{4})$, the point where&#10;$$&#10;x \, \, = \, \, \frac{-B}{2A} \, \, = \, \, \frac{-1}{2 \cdot (-1)} \, \, = \, \, \frac{1}{2}&#10;$$&#10;and we know from the quadratic formula&#10;$$&#10;x_{1/2} \, \, = \, \, \frac{-1 \pm \sqrt{1 + 8}}{-2} \, \, = \, \, \frac{-1 \pm \sqrt{9}}{-2} \, \, = \, \left\{ \begin{array}{c}&#10;-1 \\[1mm] 2&#10;\end{array} \right.&#10;$$&#10;that its $x$-intercepts are $(-1, 0)$ and $(2, 0)$.\\[1mm]&#10;We use these facts to sketch the graph of $y = -x^2 + x + 2$.}}&#10;\end{minipage}&#10;\end{document}"/>
  <p:tag name="IGUANATEXSIZE" val="20"/>
  <p:tag name="IGUANATEXCURSOR" val="65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5,834"/>
  <p:tag name="ORIGINALWIDTH" val="3395,576"/>
  <p:tag name="LATEXADDIN" val="\documentclass{article}\pagestyle{empty}&#10;\usepackage{amsmath}&#10;\usepackage{amsfonts}&#10;\usepackage{amssymb}&#10;\begin{document}&#10;\begin{minipage}{9.6 cm}&#10;{\sffamily{&#10;A linear function is one with the general form $f(x) = mx+b$, and the graph of such&#10;a function is a line.\\[1mm]&#10;The steepness of a line can be measured by {\bf{slope}} $m$. Let $(x_1, y_1)$ and $(x_2, y_2)$ lie on a non-vertical line.&#10;Between these points, $x$ changes by the amount $\Delta x = x_2 - x_1$ ('run') and $y$ by the amount $\Delta y = y_2 - y_1$ ('rise').&#10;The slope $m$ is the ratio&#10;$$&#10;m \, \, = \, \, \frac{\text{rise}}{\text{run}} \, \, = \, \, \frac{\text{change in $y$}}{\text{change in $x$}}&#10;\, \, = \, \, \frac{y_2 - y_1}{x_2 - x_1} \, \, = \, \, \frac{\Delta y}{ \Delta x}&#10;$$&#10;}}&#10;\end{minipage}&#10;\end{document}"/>
  <p:tag name="IGUANATEXSIZE" val="20"/>
  <p:tag name="IGUANATEXCURSOR" val="7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8,1553"/>
  <p:tag name="ORIGINALWIDTH" val="3386,577"/>
  <p:tag name="LATEXADDIN" val="\documentclass{article}\pagestyle{empty}&#10;\usepackage{amsmath}&#10;\usepackage{amsfonts}&#10;\usepackage{amssymb}&#10;\begin{document}&#10;\begin{minipage}{9.6 cm}&#10;{\sffamily{&#10;{\bf{Example: (Finding the Slope of a Line)}}\\[1mm]&#10;The slope of the line that passes through the points $(-2,5)$ and $(3,-1)$ is&#10;$$&#10;m \, \, = \, \, \frac{\Delta y}{\Delta x} \, \, = \, \, \frac{-1-5}{3-(-2)} \, \, = \, \, \frac{-6}{5} \, .&#10;$$&#10;}}&#10;\end{minipage}&#10;\end{document}"/>
  <p:tag name="IGUANATEXSIZE" val="20"/>
  <p:tag name="IGUANATEXCURSOR" val="20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0,742"/>
  <p:tag name="ORIGINALWIDTH" val="3388,077"/>
  <p:tag name="LATEXADDIN" val="\documentclass{article}\pagestyle{empty}&#10;\usepackage{amsmath}&#10;\usepackage{amsfonts}&#10;\usepackage{amssymb}&#10;\begin{document}&#10;\begin{minipage}{9.6 cm}&#10;{\sffamily{&#10;Horizontal and vertical lines have particularly simple equations:&#10;\begin{itemize}&#10;\item The $y$-coordinates of all points on a {\bf{horizontal line}} are the same. Hence, a horizontal&#10;line is the graph of a linear function of the form $y=b$, where $b$ is a constant.\\[1mm]&#10;The slope of a horizontal line is zero, since changes in $x$ produce no changes in $y$.&#10;\item The $x$ coordinates of all points on a {\bf{vertical line}} are equal. Hence, vertical lines&#10;are characterized by equations of the form $x=c$, where $c$ is a constant.\\[1mm]&#10;The slope of&#10;a vertical line is undefined because only the $y$ coordinates of points on the line can&#10;change, so the denominator of the quotient $\frac{\text{change in $y$}}{\text{change in $x$}}$ is zero.&#10;\end{itemize}&#10;}}&#10;\end{minipage}&#10;\end{document}"/>
  <p:tag name="IGUANATEXSIZE" val="20"/>
  <p:tag name="IGUANATEXCURSOR" val="8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6,247"/>
  <p:tag name="ORIGINALWIDTH" val="3394,076"/>
  <p:tag name="LATEXADDIN" val="\documentclass{article}\pagestyle{empty}&#10;\usepackage{amsmath}&#10;\usepackage{amsfonts}&#10;\usepackage{amssymb}&#10;\begin{document}&#10;\begin{minipage}{9.6 cm}&#10;{\sffamily{&#10;The constants $m$ and $b$ in the equation $y=mx+b$ of a nonvertical line have geometric&#10;interpretations:&#10;\begin{itemize}&#10;\item The coefficient $m$ is, as said, the slope of the line.\\[1mm]&#10;The sign and magnitude of the slope of a line indicate the line's direction and&#10;steepness, respectively: The slope is positive if the height of the line increases as $x$&#10;increases and is negative if the height decreases as $x$ increases.\\[1mm]&#10;The absolute value of&#10;the slope is large if the slant of the line is severe and small if the slant of the line is&#10;gradual.&#10;\item The constant $b$ is the value of $y$ corresponding to $x=0$; so $(0, b)$ is the point&#10;where the line crosses the $y$-axis, that is, the $y$-intercept of the line.&#10;\end{itemize}&#10;}}&#10;\end{minipage}&#10;\end{document}"/>
  <p:tag name="IGUANATEXSIZE" val="20"/>
  <p:tag name="IGUANATEXCURSOR" val="59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2,6547"/>
  <p:tag name="ORIGINALWIDTH" val="3394,076"/>
  <p:tag name="LATEXADDIN" val="\documentclass{article}\pagestyle{empty}&#10;\usepackage{amsmath}&#10;\usepackage{amsfonts}&#10;\usepackage{amssymb}&#10;\begin{document}&#10;\begin{minipage}{9.6 cm}&#10;{\sffamily{&#10;{\bf{The Slope-Intercept Form of the Equation of a Line:}}\\[1mm]&#10;The equation\\[-6mm]&#10;$$&#10;y \, \, = \, \, mx + b&#10;$$&#10;is the equation of the line whose slope is $m$ and whose $y$-intercept is $(0, b)$.&#10;}}&#10;\end{minipage}&#10;\end{document}"/>
  <p:tag name="IGUANATEXSIZE" val="20"/>
  <p:tag name="IGUANATEXCURSOR" val="2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5,823"/>
  <p:tag name="ORIGINALWIDTH" val="2858,643"/>
  <p:tag name="LATEXADDIN" val="\documentclass{article}\pagestyle{empty}&#10;\usepackage{amsmath}&#10;\usepackage{amsfonts}&#10;\usepackage{amssymb}&#10;\begin{document}&#10;\begin{minipage}{9.6 cm}&#10;{\sffamily{&#10;{\bf{Example: (Using Intercepts to Graph a Line)}}\\[1mm]&#10;The slope-intercept equation of the line $3y + 2x = 6$ is&#10;$$&#10;y \, \, = \, \, -\tfrac{2}{3} x + 2&#10;$$&#10;such that\\[-6mm]&#10;\begin{itemize}&#10;\item the slope is $m =-\tfrac{2}{3}$,\\[-6mm]&#10;\item the $y$-intercept is $(0,2)$, and\\[-6mm]&#10;\item the $x$-intercept is $(3,0)$.&#10;\end{itemize}&#10;}}&#10;\end{minipage}&#10;\end{document}"/>
  <p:tag name="IGUANATEXSIZE" val="20"/>
  <p:tag name="IGUANATEXCURSOR" val="3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2,6547"/>
  <p:tag name="ORIGINALWIDTH" val="3393,326"/>
  <p:tag name="LATEXADDIN" val="\documentclass{article}\pagestyle{empty}&#10;\usepackage{amsmath}&#10;\usepackage{amsfonts}&#10;\usepackage{amssymb}&#10;\begin{document}&#10;\begin{minipage}{9.6 cm}&#10;{\sffamily{&#10;{\bf{The Point-Slope Form of the Equation of a Line:}}\\[1mm]&#10;The equation\\[-6mm]&#10;$$&#10;y - y_0 \, \, = \, \, m (x-x_0)&#10;$$&#10;is the equation of the line with slope $m$ that passes through the point $(x_0, y_0)$.&#10;}}&#10;\end{minipage}&#10;\end{document}"/>
  <p:tag name="IGUANATEXSIZE" val="20"/>
  <p:tag name="IGUANATEXCURSOR" val="3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9,831"/>
  <p:tag name="ORIGINALWIDTH" val="3394,826"/>
  <p:tag name="LATEXADDIN" val="\documentclass{article}\pagestyle{empty}&#10;\usepackage{amsmath}&#10;\usepackage{amsfonts}&#10;\usepackage{amssymb}&#10;\begin{document}&#10;\begin{minipage}{9.6 cm}&#10;{\sffamily{&#10;{\bf{Example: (Finding the Equation of a Line)}}\\[1mm]&#10;Due to the point-slope formula, the equation of the line that has slope $m=\tfrac{1}{2}$ and that passes through the point $(x_0,y_0) = (5,1)$ is&#10;$$&#10;y - y_0 \, \, = \, \, y - 1 \, \, = \, \, \tfrac{1}{2} (x -5) \, \, = \, \, m (x-x_0)&#10;$$&#10;or&#10;$$&#10;y \, \, = \, \, \tfrac{1}{2}x - \tfrac{5}{2} + 1 \, \, = \, \, \tfrac{1}{2}x - \tfrac{3}{2} \, .&#10;$$&#10;Its graph is shown in the figure.&#10;}}&#10;\end{minipage}&#10;\end{document}"/>
  <p:tag name="IGUANATEXSIZE" val="20"/>
  <p:tag name="IGUANATEXCURSOR" val="5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4,1283"/>
  <p:tag name="ORIGINALWIDTH" val="3383,577"/>
  <p:tag name="LATEXADDIN" val="\documentclass{article}\pagestyle{empty}&#10;\usepackage{amsmath}&#10;\usepackage{amsfonts}&#10;\usepackage{amssymb}&#10;\begin{document}&#10;\begin{minipage}{9.6 cm}&#10;{\sffamily{&#10;{\bf{Parallel and Perpendicular Lines:}}\\[1mm]&#10;Let $m_1$ and $m_2$ be the slopes of the nonvertical lines $L_1$ and $L_2$, respectively. Then&#10;\begin{itemize}&#10;\item $L_1$ and $L_2$ are {\bf{parallel}} if and only if $m_1 = m_2$.&#10;\item $L_1$ and $L_2$ are {\bf{perpendicular}} if and only if $m_2 = -\frac{1}{m_1}$.&#10;\end{itemize}&#10;&#10;}}&#10;\end{minipage}&#10;\end{document}"/>
  <p:tag name="IGUANATEXSIZE" val="20"/>
  <p:tag name="IGUANATEXCURSOR" val="4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0,739"/>
  <p:tag name="ORIGINALWIDTH" val="4458,193"/>
  <p:tag name="LATEXADDIN" val="\documentclass{article}\pagestyle{empty}&#10;\usepackage{amsmath}&#10;\usepackage{amsfonts}&#10;\usepackage{amssymb}&#10;\begin{document}&#10;\begin{minipage}{12.6 cm}&#10;{\sffamily{&#10;{\bf{Example: (Finding Parallel and Perpendicular Lines)}}\\[1mm]&#10;Let $L$ be the line $4x + 3y = 3$.&#10;\begin{itemize}&#10;\item[{\bf{a)}}] Find the equation of a line $L_1$ parallel to $L$ through $(-1, 4)$.\\[-6mm]&#10;\item[{\bf{b)}}] Find the equation of a line $L_2$ perpendicular to $L$ through $(2,-3)$.&#10;\end{itemize}&#10;&#10;\vspace{0.3cm}&#10;{\bf{Solution:}}\\[1mm]&#10;By rewriting the equation $4x + 3y = 3$ in the slope-intercept form $y = -\tfrac{4}{3} x + 1$, we&#10;see that $L$ has slope $m_L = -\tfrac{4}{3}$.\\[2mm]&#10;{\bf{a)}} Any line parallel to $L$ must also have slope $m = -\tfrac{4}{3}$. The required line $L_1$&#10;contains $(-1, 4)$, so by using the point-slope formula, we get&#10;$$&#10;y - 4 \, \, = \, \, -\tfrac{4}{3}(x+1) \qquad \Longrightarrow \qquad y \, \, = \, \, -\tfrac{4}{3} x + \tfrac{8}{3} \, .&#10;$$&#10;}}&#10;\end{minipage}&#10;\end{document}"/>
  <p:tag name="IGUANATEXSIZE" val="20"/>
  <p:tag name="IGUANATEXCURSOR" val="9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8,568"/>
  <p:tag name="ORIGINALWIDTH" val="3388,827"/>
  <p:tag name="LATEXADDIN" val="\documentclass{article}\pagestyle{empty}&#10;\usepackage{amsmath}&#10;\usepackage{amsfonts}&#10;\usepackage{amssymb}&#10;\begin{document}&#10;\begin{minipage}{9.6 cm}&#10;{\sffamily{&#10;{\bf{b)}} A line perpendicular to $L$ must have slope $m = -\frac{1}{m_L} = \tfrac{3}{4}$. Since the required line&#10;$L_2$ contains $(2,-3)$, we have&#10;$$&#10;y + 3 \, \, = \, \, \tfrac{3}{4}(x-2)&#10;$$&#10;or&#10;$$&#10;y \, \, = \, \, \tfrac{3}{4} x - \tfrac{9}{2} \, .&#10;$$&#10;&#10;\vspace{0.3cm}&#10;The given line $L$ and the required lines $L_1$ and $L_2$ are shown in the figure.&#10;}}&#10;\end{minipage}&#10;\end{document}"/>
  <p:tag name="IGUANATEXSIZE" val="20"/>
  <p:tag name="IGUANATEXCURSOR" val="5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64,229"/>
  <p:tag name="ORIGINALWIDTH" val="3396,326"/>
  <p:tag name="LATEXADDIN" val="\documentclass{article}\pagestyle{empty}&#10;\usepackage{amsmath}&#10;\usepackage{amsfonts}&#10;\usepackage{amssymb}&#10;\begin{document}&#10;\begin{minipage}{9.6 cm}&#10;{\sffamily{&#10;Practical problems in business, economics, and the physical and life sciences are often&#10;too complicated to be precisely described by simple formulas, and one of our basic&#10;goals is to develop mathematical methods for dealing with such problems.\\[1mm]&#10;Toward this end, we shall use a procedure called {\bf{mathematical modeling}}:&#10;\begin{description}&#10;\item[Stage 1 (Formulation):] Given a real-world situation (e.g., a trade&#10;deficit, the AIDS epidemic, global weather patterns), we make enough simplifying&#10;assumptions to allow a mathematical formulation. This may require gathering&#10;and analyzing data and using knowledge from a variety of different areas to&#10;identify key variables and establish equations relating those variables. This formulation&#10;is called a {\bf{mathematical model}}.&#10;\end{description}&#10;}}&#10;\end{minipage}&#10;\end{document}"/>
  <p:tag name="IGUANATEXSIZE" val="20"/>
  <p:tag name="IGUANATEXCURSOR" val="4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7,244"/>
  <p:tag name="ORIGINALWIDTH" val="3391,076"/>
  <p:tag name="LATEXADDIN" val="\documentclass{article}\pagestyle{empty}&#10;\usepackage{amsmath}&#10;\usepackage{amsfonts}&#10;\usepackage{amssymb}&#10;\begin{document}&#10;\begin{minipage}{9.6 cm}&#10;{\sffamily{&#10;\begin{description}&#10;\item[Stage 2 (Analysis of the Model):] We use mathematical methods to analyze or 'solve'&#10;the mathematical model. Calculus will be the primary tool of analysis in this text,&#10;but in practice, a variety of tools, such as algebra, statistics, numerical analysis,&#10;and computer methods may be brought to bear on a particular model.&#10;\item[Stage 3 (Interpretation):] After the mathematical model has been analyzed, any conclusions&#10;that may be drawn from the analysis are applied to the original realworld&#10;problem, both to gauge the accuracy of the model and to make predictions.\\[1mm]&#10;For instance, analysis of a model of a particular business may predict that profit&#10;will be maximized by producing $200$ units of a certain commodity.&#10;\end{description}&#10;}}&#10;\end{minipage}&#10;\end{document}"/>
  <p:tag name="IGUANATEXSIZE" val="20"/>
  <p:tag name="IGUANATEXCURSOR" val="7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1,991"/>
  <p:tag name="ORIGINALWIDTH" val="3360,33"/>
  <p:tag name="LATEXADDIN" val="\documentclass{article}\pagestyle{empty}&#10;\usepackage{amsmath}&#10;\usepackage{amsfonts}&#10;\usepackage{amssymb}&#10;\begin{document}&#10;\begin{minipage}{9.5 cm}&#10;{\sffamily{&#10;\begin{description}&#10;\item[Stage 4 (Testing and Adjustment):] In this final stage, the model is tested by gathering&#10;new data to check the accuracy of any predictions inferred from the analysis.&#10;If the predictions are not confirmed by the new evidence, the assumptions of&#10;the model are adjusted and the modeling process is repeated.\\[1mm]&#10;Referring to the&#10;business example described in stage 3, it may be found that profit begins to wane&#10;at a production level significantly less than $200$ units, which would indicate that&#10;the model requires modification.&#10;\end{description}&#10;In a good model, the real-world problem is idealized just enough to allow mathematical&#10;analysis but not so much that the essence of the underlying situation is compromised.&#10;}}&#10;\end{minipage}&#10;\end{document}"/>
  <p:tag name="IGUANATEXSIZE" val="20"/>
  <p:tag name="IGUANATEXCURSOR" val="1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4451,444"/>
  <p:tag name="LATEXADDIN" val="\documentclass{article}\pagestyle{empty}&#10;\usepackage{amsmath}&#10;\usepackage{amsfonts}&#10;\usepackage{amssymb}&#10;\begin{document}&#10;\begin{minipage}{12.6 cm}&#10;{\sffamily{&#10;In constructing mathematical models, it is often important to consider proportionality&#10;relationships. Three important kinds of proportionality are defined as follows:}}&#10;\end{minipage}&#10;\end{document}"/>
  <p:tag name="IGUANATEXSIZE" val="20"/>
  <p:tag name="IGUANATEXCURSOR" val="32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3,12"/>
  <p:tag name="ORIGINALWIDTH" val="3859,768"/>
  <p:tag name="LATEXADDIN" val="\documentclass{article}\pagestyle{empty}&#10;\usepackage{amsmath}&#10;\usepackage{amsfonts}&#10;\usepackage{amssymb}&#10;\begin{document}&#10;\begin{minipage}{12.6 cm}&#10;{\sffamily{&#10;{\bf{Proportionality:}}\\[1mm]&#10;The quantity $Q$ is said to be:&#10;\begin{itemize}&#10;\item {\bf{directly proportional}} to $x$ if $Q=kx$ for some constant $k$.&#10;\item {\bf{indirectly proportional}} to $x$ if $Q=\frac{k}{x}$ for some constant $k$.&#10;\item {\bf{jointly proportional}} to $x$ and $y$ if $Q=kxy$ for some constant $k$.&#10;\end{itemize}&#10;}}&#10;\end{minipage}&#10;\end{document}"/>
  <p:tag name="IGUANATEXSIZE" val="20"/>
  <p:tag name="IGUANATEXCURSOR" val="4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7,48"/>
  <p:tag name="ORIGINALWIDTH" val="4458,943"/>
  <p:tag name="LATEXADDIN" val="\documentclass{article}\pagestyle{empty}&#10;\usepackage{amsmath}&#10;\usepackage{amsfonts}&#10;\usepackage{amssymb}&#10;\begin{document}&#10;\begin{minipage}{12.6 cm}&#10;{\sffamily{&#10;{\bf{Example: (Modeling with Proportionality)}}\\[1mm]&#10;When environmental factors impose an upper bound on its size, population grows at&#10;a rate that is jointly proportional to its current size and the difference between its current&#10;size and the upper bound. Express the rate of population growth as a function of&#10;the size of the population.&#10;&#10;{\bf{Solution:}}\\[1mm]&#10;Let $p$ denote the size of the population, $R(p)$ the corresponding rate of population&#10;growth, and $b$ the upper bound placed on the population by the environment. Then&#10;$$&#10;\text{difference between population and bound} \, \, = \, \, b - p&#10;$$&#10;and so&#10;$$&#10;R(p) \, \, = \, \, k p (b-p)&#10;$$&#10;where $k$ is the constant of proportionality.&#10;}}&#10;\end{minipage}&#10;\end{document}"/>
  <p:tag name="IGUANATEXSIZE" val="20"/>
  <p:tag name="IGUANATEXCURSOR" val="8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67,979"/>
  <p:tag name="ORIGINALWIDTH" val="2979,378"/>
  <p:tag name="LATEXADDIN" val="\documentclass{article}\pagestyle{empty}&#10;\usepackage{amsmath}&#10;\usepackage{amsfonts}&#10;\usepackage{amssymb}&#10;\begin{document}&#10;\begin{minipage}{8.4 cm}&#10;{\sffamily{&#10;Recall, the {\bf{demand function}} $D(x)$ for a commodity relates the&#10;number of units $x$ that are produced to the unit price $p=D(x)$ at which all $x$ units&#10;are demanded (sold) in the marketplace.\\[1mm]&#10;Similarly, the {\bf{supply function}} $S(x)$ gives the&#10;corresponding price $p=S(x)$ at which producers are willing to supply $x$ units to the&#10;marketplace.\\[1mm]&#10;Usually, as the price of a commodity increases, more units of the commodity&#10;will be supplied and fewer will be demanded. Likewise, as the production&#10;level $x$ increases, the supply price $p=S(x)$ also increases but the demand price&#10;$p=D(x)$ decreases.\\[1mm] This means that a typical supply curve is rising, while a typical&#10;demand curve is falling.}}&#10;\end{minipage}&#10;\end{document}"/>
  <p:tag name="IGUANATEXSIZE" val="20"/>
  <p:tag name="IGUANATEXCURSOR" val="7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6,464"/>
  <p:tag name="ORIGINALWIDTH" val="2970,379"/>
  <p:tag name="LATEXADDIN" val="\documentclass{article}\pagestyle{empty}&#10;\usepackage{amsmath}&#10;\usepackage{amsfonts}&#10;\usepackage{amssymb}&#10;\begin{document}&#10;\begin{minipage}{8.4 cm}&#10;{\sffamily{&#10;The {\bf{law of supply and demand}} says that in a competitive market environment,&#10;supply tends to equal demand, and when this occurs, the market is said to be in&#10;equilibrium.\\[1mm]&#10;Thus, market equilibrium occurs precisely at the production level $x_e$,&#10;where $S(x_e)=D(x_e)$.\\[1mm]&#10;The corresponding unit price pe is called the equilibrium&#10;price; that is,\\[-4mm]&#10;$$&#10;p_e \, \, = \, \, D(x_e) \, \, = \, \, S(x_e) \, .&#10;$$&#10;When the market is not in equilibrium, it has\\[-6mm]&#10;\begin{itemize}&#10;\item a {\bf{shortage}} when demand exceeds supply, i.e. $D(x) &gt; S(x)$ and\\[-6mm]&#10;\item a {\bf{surplus}} when supply exceeds demand, i.e. $S(x) &gt; D(x)$.&#10;\end{itemize}&#10;}}&#10;\end{minipage}&#10;\end{document}"/>
  <p:tag name="IGUANATEXSIZE" val="20"/>
  <p:tag name="IGUANATEXCURSOR" val="7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8,538"/>
  <p:tag name="ORIGINALWIDTH" val="4455,193"/>
  <p:tag name="LATEXADDIN" val="\documentclass{article}\pagestyle{empty}&#10;\usepackage{amsmath}&#10;\usepackage{amsfonts}&#10;\usepackage{amssymb}&#10;\begin{document}&#10;\begin{minipage}{12.6 cm}&#10;{\sffamily{&#10;{\bf{Example: (Modeling Market Equilibrium)}}\\[1mm]&#10;Market research indicates that manufacturers will supply $x$ units of a particular&#10;commodity to the marketplace when the price is $p = S(x)$ per unit and&#10;that the same number of units will be demanded (bought) by consumers when the&#10;price is $p = D(x)$ per unit, where the supply and demand functions are&#10;given by&#10;$$&#10;S(x) \, \, = \, \, x^2 + 14 \qquad \text{and} \qquad D(x) \, \, = \, \, 174 - 6x&#10;$$&#10;\begin{itemize}&#10;\item[{\bf{a)}}] At what level of production $x$ and unit price $p$ is market equilibrium&#10;achieved?&#10;\item[{\bf{b)}}] Sketch the supply and demand curves, $p=S(x)$ and $p=D(x)$, in the same coordinate system&#10;and interpret the result.&#10;\end{itemize}&#10;}}&#10;\end{minipage}&#10;\end{document}"/>
  <p:tag name="IGUANATEXSIZE" val="20"/>
  <p:tag name="IGUANATEXCURSOR" val="8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4,987"/>
  <p:tag name="ORIGINALWIDTH" val="4460,443"/>
  <p:tag name="LATEXADDIN" val="\documentclass{article}\pagestyle{empty}&#10;\usepackage{amsmath}&#10;\usepackage{amsfonts}&#10;\usepackage{amssymb}&#10;\begin{document}&#10;\begin{minipage}{12.6 cm}&#10;{\sffamily{&#10;{\bf{Solution:}}\\[1mm]&#10;{\bf{a)}} Market equilibrium occurs when supply matches demand, i.e. $S(x) = D(x)$ or\\[-2mm]&#10;$$&#10;x^2 + 14 \, \, = \, \, 174 - 6x \qquad \Longrightarrow \qquad x^2 + 6x - 160 \, \, = \, \, 0 \, .&#10;$$&#10;Next, the quadratic fomula gives\\[-2mm]&#10;$$&#10;x_{1/2} \, \, = \, \, \frac{-6 \pm \sqrt{36 + 640}}{2} \, \, = \, \, \frac{-6 \pm 26}{2} \, \, = \, \left\{ \begin{array}{c}&#10;10 \\[1mm] -16&#10;\end{array} \right.&#10;$$&#10;Since only positive values of the production level $x$ are meaningful, we reject&#10;$x=-16$ and conclude that equilibrium occurs when $x_e=10$.\\[1mm]&#10;The corresponding equilibrium price can be obtained by substituting $x=10$ into either the supply function&#10;or the demand function. Thus,\\[-2mm]&#10;$$&#10;p_e \, \, = \, \, D(10) \, \, = \, \, 174 - 6 \cdot 10 \, \, = \, \, 114 \, .&#10;$$&#10;}}&#10;\end{minipage}&#10;\end{document}"/>
  <p:tag name="IGUANATEXSIZE" val="20"/>
  <p:tag name="IGUANATEXCURSOR" val="91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1,076"/>
  <p:tag name="ORIGINALWIDTH" val="2972,629"/>
  <p:tag name="LATEXADDIN" val="\documentclass{article}\pagestyle{empty}&#10;\usepackage{amsmath}&#10;\usepackage{amsfonts}&#10;\usepackage{amssymb}&#10;\begin{document}&#10;\begin{minipage}{8.4 cm}&#10;{\sffamily{&#10;{\bf{b)}} The supply curve is a parabola and the demand curve is a line, as shown in the&#10;figure.\\[1mm]&#10;Notice that no units are supplied to the market until the price reaches&#10;$14$ per unit and that $29$ units are demanded when the price is $0$.\\[1mm]&#10;For $0 \leq x &lt; 10$, there is a market shortage since the supply curve is below the demand curve. The&#10;supply curve crosses the demand curve at the equilibrium point $(10, 114)$, and&#10;for $10 &lt; x \leq 29$, there is a market surplus.}}&#10;\end{minipage}&#10;\end{document}"/>
  <p:tag name="IGUANATEXSIZE" val="20"/>
  <p:tag name="IGUANATEXCURSOR" val="6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2,471"/>
  <p:tag name="ORIGINALWIDTH" val="3397,076"/>
  <p:tag name="LATEXADDIN" val="\documentclass{article}\pagestyle{empty}&#10;\usepackage{amsmath}&#10;\usepackage{amsfonts}&#10;\usepackage{amssymb}&#10;\begin{document}&#10;\begin{minipage}{9.6 cm}&#10;{\sffamily{&#10;Intersections of graphs arise in business in the context of {\bf{break-even analysis}}.\\[1mm]&#10;Suppose $x$ denotes the number of units manufactured and sold, and let $C(x)$ and $R(x)$ be&#10;the corresponding total cost and total revenue, respectively.\\[1mm]&#10;A pair of cost and revenue curves is&#10;sketched in the figure.\\[1mm]&#10;Because of fixed overhead costs, the total cost curve is initially higher than the&#10;total revenue curve.\\[1mm]&#10;Hence, at low levels of production, the manufacturer suffers a&#10;loss. At higher levels of production, however, the total revenue curve is the higher one&#10;and the manufacturer realizes a profit.\\[1mm]&#10;The point at which the two curves cross is&#10;called the {\bf{break-even point}}, because when total revenue equals total cost, the manufacturer&#10;breaks even, experiencing neither a profit nor a loss.&#10;}}&#10;\end{minipage}&#10;\end{document}"/>
  <p:tag name="IGUANATEXSIZE" val="20"/>
  <p:tag name="IGUANATEXCURSOR" val="41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4,293"/>
  <p:tag name="ORIGINALWIDTH" val="4457,443"/>
  <p:tag name="LATEXADDIN" val="\documentclass{article}\pagestyle{empty}&#10;\usepackage{amsmath}&#10;\usepackage{amsfonts}&#10;\usepackage{amssymb}&#10;\begin{document}&#10;\begin{minipage}{12.6 cm}&#10;{\sffamily{&#10;{\bf{Example: (Break-Even Analysis)}}\\[1mm]&#10;Gepetto's Furniture can sell a luxury reclining chair for $p = 1500 - 3x$ per&#10;unit when $x$ units (chairs) are produced and sold, and the total cost of production consists&#10;of a fixed overhead of $66 500$ plus $20$ per unit. Plant capacity limits production&#10;to no more than $300$ units.&#10;\begin{itemize}&#10;\item[{\bf{a)}}] How many chairs must be sold to break even? At what unit price should the&#10;chairs be sold  to break even?&#10;\item[{\bf{b)}}] What is Gepetto’s profit or loss if $35$ chairs are sold?&#10;\item[{\bf{c)}}] How many chairs must be sold for Gepetto to realize a profit of $120 000$?&#10;\end{itemize}&#10;}}&#10;\end{minipage}&#10;\end{document}"/>
  <p:tag name="IGUANATEXSIZE" val="20"/>
  <p:tag name="IGUANATEXCURSOR" val="79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9,464"/>
  <p:tag name="ORIGINALWIDTH" val="3394,826"/>
  <p:tag name="LATEXADDIN" val="\documentclass{article}\pagestyle{empty}&#10;\usepackage{amsmath}&#10;\usepackage{amsfonts}&#10;\usepackage{amssymb}&#10;\begin{document}&#10;\begin{minipage}{9.6 cm}&#10;{\sffamily{&#10;{\bf{Solution:}}\\[1mm]&#10;{\bf{a)}} The demand function is $p(x) = 1500-3x$, the revenue realized from selling&#10;$x$ chairs is $R(x)=x(1500-3x)$. The total cost is\\[-3mm]&#10;$$&#10;C(x) \, \, = \, \, \underbrace{\, \, 66 500 \, \,}_{\text{overhead}} + \underbrace{\quad 20x \quad}_{\text{variable cost}}&#10;$$&#10;so Gepetto breaks even when\\[-3mm]&#10;$$&#10;x (1500 - 3x) \, \, = \, \, 66500 + 20 x&#10;$$&#10;or, equivalently,\\[-4mm]&#10;$$&#10;-3x^2 + 1480 x - 66500 \, \, = \, \, 0 \, .&#10;$$&#10;Applying the quadratic formula, we find that this equation is satisfied when\\[-3mm]&#10;$$&#10;x_{1/2} \, \, = \, \, \frac{-1480 \pm \sqrt{1480^2+12\cdot66500}}{-6} \, \, \approx \, \left\{ \begin{array}{c}&#10;50 \\&#10;443.33&#10;\end{array} \right.&#10;$$&#10;}}&#10;\end{minipage}&#10;\end{document}"/>
  <p:tag name="IGUANATEXSIZE" val="20"/>
  <p:tag name="IGUANATEXCURSOR" val="8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8,238"/>
  <p:tag name="ORIGINALWIDTH" val="3394,826"/>
  <p:tag name="LATEXADDIN" val="\documentclass{article}\pagestyle{empty}&#10;\usepackage{amsmath}&#10;\usepackage{amsfonts}&#10;\usepackage{amssymb}&#10;\begin{document}&#10;\begin{minipage}{9.6 cm}&#10;{\sffamily{&#10;So Gepetto breaks even when $50$ units are sold and again when about $443$ units are&#10;sold.\\[1mm]&#10;Since plant capacity requires $0 \leq x \leq 300$, the break-even point occurs when&#10;$50$ units are produced and sold (see the figure.)\\[1mm]&#10;The corresponding unit price is\\[-2mm]&#10;$$&#10;p(50) \, \, = \, \, 1500 - 3 \cdot 50 \, \, = \, \, 1350 \, .&#10;$$&#10;&#10;\vspace{0.5cm}&#10;{\bf{b)}} The profit $P(x)$ is revenue minus cost; that is,\\[-2mm]&#10;$$&#10;P(x) \, \, = \, \, R(x) - C(x) \, \, = \, \, -3x^2 + 1480 x - 66500 \, .&#10;$$&#10;The profit when $35$ units are sold is\\[-2mm]&#10;$$&#10;P(35) \, \, = \, \, -3 \cdot 35^2 + 1480 \cdot 35 - 66500 \, \, = \, \, -18375&#10;$$&#10;}}&#10;\end{minipage}&#10;\end{document}"/>
  <p:tag name="IGUANATEXSIZE" val="20"/>
  <p:tag name="IGUANATEXCURSOR" val="51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4,488"/>
  <p:tag name="ORIGINALWIDTH" val="4458,943"/>
  <p:tag name="LATEXADDIN" val="\documentclass{article}\pagestyle{empty}&#10;\usepackage{amsmath}&#10;\usepackage{amsfonts}&#10;\usepackage{amssymb}&#10;\begin{document}&#10;\begin{minipage}{12.6 cm}&#10;{\sffamily{&#10;The minus sign indicates a negative profit, which should be expected since&#10;$x=35$ is less than the break-even level of $50$ units. It follows that if $35$ units&#10;are sold, Gepetto will lose $18375$.&#10;&#10;\vspace{0.3cm}&#10;{\bf{c)}} To determine the number of units that must be sold to generate a profit of&#10;$120000$, we set the formula for the profit $P(x)$ equal to $120000$ and solve for $x$.&#10;We get\\[-2mm]&#10;$$&#10;-3x^2 + 1480x - 66500 \, \, = \, \, 120000&#10;$$&#10;or&#10;$$&#10;-3x^2 + 1480x - 186500 \, \, = \, \, 0&#10;$$&#10;which has no real solution since the discriminant\\[-2mm]&#10;$$&#10;1480^2 - 4 \cdot (-3) \cdot (-186500) \, \, = \, \, -47600&#10;$$&#10;is negative. Thus, it is impossible for Gepetto to achieve a profit of $120000$.&#10;}}&#10;\end{minipage}&#10;\end{document}"/>
  <p:tag name="IGUANATEXSIZE" val="20"/>
  <p:tag name="IGUANATEXCURSOR" val="6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6,986"/>
  <p:tag name="ORIGINALWIDTH" val="4459,693"/>
  <p:tag name="LATEXADDIN" val="\documentclass{article}\pagestyle{empty}&#10;\usepackage{amsmath}&#10;\usepackage{amsfonts}&#10;\usepackage{amssymb}&#10;\begin{document}&#10;\begin{minipage}{12.6 cm}&#10;{\sffamily{&#10;{\bf{Example: (Comparatve Cost Analysis)}}\\[1mm]&#10;At Munich international airport one car rental agency charges $25$ EUR plus $60$ cents per km. A second agency&#10;charges $30$ EUR plus $50$ cents per km. Which agency offers the better deal?&#10;&#10;\vspace{0.2cm}&#10;{\bf{Solution:}}\\[1mm]&#10;The answer depends on the number of kilometers the car is driven. For short trips, the first&#10;agency charges less than the second, but for long trips, the second agency charges&#10;less. Break-even analysis can be used to find the number of miles for which the two&#10;agencies charge the same.\\[1mm]&#10;Suppose a car is to be driven $x$ km. Then the first agency will charge&#10;$C_1(x)=25+0.6x$ EUR and the second will charge $C_2(x)=30+0.5x$ EUR.&#10;If we set these expressions equal to one another and solve, we get\\[-3mm]&#10;$$&#10;25 + 0.6x \, \, = \, \, 30 + 0.5 x \qquad \Longrightarrow \qquad x \, \, = \, \, 50 \, .&#10;$$&#10;}}&#10;\end{minipage}&#10;\end{document}"/>
  <p:tag name="IGUANATEXSIZE" val="20"/>
  <p:tag name="IGUANATEXCURSOR" val="7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6,9254"/>
  <p:tag name="ORIGINALWIDTH" val="4449,194"/>
  <p:tag name="LATEXADDIN" val="\documentclass{article}\pagestyle{empty}&#10;\usepackage{amsmath}&#10;\usepackage{amsfonts}&#10;\usepackage{amssymb}&#10;\begin{document}&#10;\begin{minipage}{12.6 cm}&#10;{\sffamily{&#10;This shows that the two agencies charge the same amount if the car is driven&#10;$50$ km. For shorter distances, the first agency offers the better deal, and for longer&#10;distances, the second agency is better.\\[1mm]&#10;The situation is illustrated in the figure.&#10;}}&#10;\end{minipage}&#10;\end{document}"/>
  <p:tag name="IGUANATEXSIZE" val="20"/>
  <p:tag name="IGUANATEXCURSOR" val="3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8,9276"/>
  <p:tag name="ORIGINALWIDTH" val="2857,893"/>
  <p:tag name="LATEXADDIN" val="\documentclass{article}\pagestyle{empty}&#10;\usepackage{amsmath}&#10;\usepackage{amsfonts}&#10;\usepackage{amssymb}&#10;\begin{document}&#10;\begin{minipage}{12.6 cm}&#10;{\sffamily{&#10;{\bf{Exercise: (Finding the Domain of a Function)}}\\[1mm]&#10;Find the domain of&#10;$$&#10;f(x) \, \, = \, \, \frac{\sqrt{3-2x}}{x^2+4}&#10;$$&#10;}}&#10;\end{minipage}&#10;\end{document}"/>
  <p:tag name="IGUANATEXSIZE" val="20"/>
  <p:tag name="IGUANATEXCURSOR" val="2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8,6502"/>
  <p:tag name="ORIGINALWIDTH" val="4451,444"/>
  <p:tag name="LATEXADDIN" val="\documentclass{article}\pagestyle{empty}&#10;\usepackage{amsmath}&#10;\usepackage{amsfonts}&#10;\usepackage{amssymb}&#10;\begin{document}&#10;\begin{minipage}{12.6 cm}&#10;{\sffamily{&#10;{\bf{Solution:}}\\[1mm]&#10;The denominator $x^2+4$ of $f(x)$ is always positive, so we need not be concerned&#10;with dividing by $0$. However, all numbers $x$ such that $3-2x&lt;0$ must be excluded&#10;from the domain to prevent taking the square root of a negative number.\\[1mm]&#10;Thus, the domain is the set of all numbers $x$ such that $3-2x \geq 0$; that is, $x \leq \tfrac{3}{2}$.&#10;}}&#10;\end{minipage}&#10;\end{document}"/>
  <p:tag name="IGUANATEXSIZE" val="20"/>
  <p:tag name="IGUANATEXCURSOR" val="5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0,8775"/>
  <p:tag name="ORIGINALWIDTH" val="4464,192"/>
  <p:tag name="LATEXADDIN" val="\documentclass{article}\pagestyle{empty}&#10;\usepackage{amsmath}&#10;\usepackage{amsfonts}&#10;\usepackage{amssymb}&#10;\begin{document}&#10;\begin{minipage}{12.6 cm}&#10;{\sffamily{&#10;{\bf{Exercise: (Evaluating a Cost Function)}}\\[1mm]&#10;Suppose the total cost in EUR of manufacturing $m$ treadmills is given by the function&#10;$C(m)=m^3-30m^2+500m+200$.\\[-6mm]&#10;\begin{itemize}&#10;\item[{\bf{a)}}] Find the cost of manufacturing $10$ treadmills. What is the average cost of producing&#10;these treadmills?\\[-6mm]&#10;\item[{\bf{b)}}] Compute the cost of manufacturing the $10$th treadmill (marginal cost).&#10;\end{itemize}&#10;}}&#10;\end{minipage}&#10;\end{document}"/>
  <p:tag name="IGUANATEXSIZE" val="20"/>
  <p:tag name="IGUANATEXCURSOR" val="5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6,6592"/>
  <p:tag name="ORIGINALWIDTH" val="4449,194"/>
  <p:tag name="LATEXADDIN" val="\documentclass{article}\pagestyle{empty}&#10;\usepackage{amsmath}&#10;\usepackage{amsfonts}&#10;\usepackage{amssymb}&#10;\begin{document}&#10;\begin{minipage}{12.6 cm}&#10;{\sffamily{&#10;{\bf{Solution:}}\\[1mm]&#10;{\bf{a)}} The cost of manufacturing $10$ treadmills is the value of the total cost function $C(m)$&#10;when $m=10$; that is,&#10;$$&#10;C(10) \, \, = \, \, 10^3 - 30 \cdot 10^2 + 500 \cdot 10 + 200 \, \, = \, \, 3200 \, .&#10;$$&#10;}}&#10;\end{minipage}&#10;\end{document}"/>
  <p:tag name="IGUANATEXSIZE" val="20"/>
  <p:tag name="IGUANATEXCURSOR" val="3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7,023"/>
  <p:tag name="ORIGINALWIDTH" val="4464,942"/>
  <p:tag name="LATEXADDIN" val="\documentclass{article}\pagestyle{empty}&#10;\usepackage{amsmath}&#10;\usepackage{amsfonts}&#10;\usepackage{amssymb}&#10;\begin{document}&#10;\begin{minipage}{12.6 cm}&#10;{\sffamily{&#10;The average cost of producing the $10$ treadmills is&#10;$$&#10;AC(10) \, \, = \, \, \frac{C(10)}{10} \, \, = \, \, \frac{3200}{10} \, \, = \, \, 320 \, .&#10;$$&#10;So the total cost of producing $10$ treadmills is $3200$ EUR, and the average cost is&#10;$320$ EUR per treadmill.&#10;&#10;\vspace{0.3cm}&#10;{\bf{b)}} The cost of manufacturing the $10$th treadmill is the difference between the cost&#10;of manufacturing $10$ treadmills and the cost of manufacturing $9$ treadmills:&#10;\begin{eqnarray*}&#10;{\text{cost of $10$th treadmill}} &amp; = &amp; C(10) - C(9) \, \, = \, \, 3200 - 2999 \\[1mm]&#10;&amp; = &amp; 201 \quad \text{[EUR]} \, .&#10;\end{eqnarray*}&#10;}}&#10;\end{minipage}&#10;\end{document}"/>
  <p:tag name="IGUANATEXSIZE" val="20"/>
  <p:tag name="IGUANATEXCURSOR" val="7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,9224"/>
  <p:tag name="ORIGINALWIDTH" val="3949,007"/>
  <p:tag name="LATEXADDIN" val="\documentclass{article}\pagestyle{empty}&#10;\usepackage{amsmath}&#10;\usepackage{amsfonts}&#10;\usepackage{amssymb}&#10;\begin{document}&#10;\begin{minipage}{12.6 cm}&#10;{\sffamily{&#10;{\bf{Exercise: (Finding Functions That Form a Given Composition)}}\\[1mm]&#10;Find functions $g(u)$ and $h(x)$ such that $f(x) = g(h(x))$, where\\[-2mm]&#10;$$&#10;f(x) \, \, = \, \, \frac{5}{x-2} + 4(x-2)^3 \, .&#10;$$&#10;}}&#10;\end{minipage}&#10;\end{document}"/>
  <p:tag name="IGUANATEXSIZE" val="20"/>
  <p:tag name="IGUANATEXCURSOR" val="3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829</Words>
  <Application>Microsoft Office PowerPoint</Application>
  <PresentationFormat>Bildschirmpräsentation (16:9)</PresentationFormat>
  <Paragraphs>193</Paragraphs>
  <Slides>67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0" baseType="lpstr">
      <vt:lpstr>Arial</vt:lpstr>
      <vt:lpstr>Calibri</vt:lpstr>
      <vt:lpstr>Larissa-Design</vt:lpstr>
      <vt:lpstr>Calculus I for Management</vt:lpstr>
      <vt:lpstr>Folie 2</vt:lpstr>
      <vt:lpstr>A function is a rule that assigns to each element in the input set exactly one element in the output set (1/ 2)</vt:lpstr>
      <vt:lpstr>A function is a rule that assigns to each element in the input set exactly one element in the output set (2/ 2)</vt:lpstr>
      <vt:lpstr>The natural domain of a function f(x) is the set of all real numbers for which f(x) is defined as a real number</vt:lpstr>
      <vt:lpstr>Examples: Functions in economics</vt:lpstr>
      <vt:lpstr>Examples: Functions in economics</vt:lpstr>
      <vt:lpstr>Example: Studying a production process</vt:lpstr>
      <vt:lpstr>Example: Studying a production process</vt:lpstr>
      <vt:lpstr>Example: Studying a production process</vt:lpstr>
      <vt:lpstr>The composition of functions allows to evaluate functions in a consecutive way, e.g. first g(x) = u and then f(u)</vt:lpstr>
      <vt:lpstr>The sequence in the composition matters, as f(g(x)) and g(f(x)) are typically quite different </vt:lpstr>
      <vt:lpstr>Example: Expressing cost as a composite function</vt:lpstr>
      <vt:lpstr>Example: Expressing cost as a composite function</vt:lpstr>
      <vt:lpstr>Example: Expressing cost as a composite function</vt:lpstr>
      <vt:lpstr>Folie 16</vt:lpstr>
      <vt:lpstr>The graph of a function f(x) is a curve in the Cartesian x-y-plane and consist of all points (x, f(x))</vt:lpstr>
      <vt:lpstr>Example: Graphing by plotting points</vt:lpstr>
      <vt:lpstr>Note, not every curve is a graph</vt:lpstr>
      <vt:lpstr>The vertical line test is a geometric rule for determining whether a curve is the graph of a function</vt:lpstr>
      <vt:lpstr>Example: Trigonometric functions</vt:lpstr>
      <vt:lpstr>Piecewise-defined functions are using more than one formula, where each individual formula describes the function on a subset of the domain</vt:lpstr>
      <vt:lpstr>Geometrically, two graphs intersect at an x-coordinate with f(x) = g(x)</vt:lpstr>
      <vt:lpstr>Example: Finding points of intersection</vt:lpstr>
      <vt:lpstr>The intersections with the x-axis and the y-axis are called x-intercepts and the y-intercept, respectively</vt:lpstr>
      <vt:lpstr>Example: Finding the intercepts of a graph</vt:lpstr>
      <vt:lpstr>Example: Graphs of monomials, polynomials, rational functions</vt:lpstr>
      <vt:lpstr>As you know, quadratic functions are of the general form f(x) = Ax2 + Bx + C</vt:lpstr>
      <vt:lpstr>Example: Sketching the graph of a quadratic function</vt:lpstr>
      <vt:lpstr>Folie 30</vt:lpstr>
      <vt:lpstr>A linear function is one with the general form f(x) =  mx  + b, and the graph of such a function is a line</vt:lpstr>
      <vt:lpstr>Horizontal and vertical lines are degenerate linear functions that either have zero slope or a not defined slope, respectively</vt:lpstr>
      <vt:lpstr>The sign and magnitude of the slope of a line indicate the line's direction and steepness, respectively</vt:lpstr>
      <vt:lpstr>There are two forms that allow the set-up of linear functions: (1) the slope-intercept form …</vt:lpstr>
      <vt:lpstr>… and (2) the point-slope form</vt:lpstr>
      <vt:lpstr>Lines parallel or perpendicular to a given line can easily be constructed with the aid of the given line’s slope</vt:lpstr>
      <vt:lpstr>Example: Finding parallel and perpendicular lines</vt:lpstr>
      <vt:lpstr>Example: Finding parallel and perpendicular lines</vt:lpstr>
      <vt:lpstr>Folie 39</vt:lpstr>
      <vt:lpstr>Mathematical modeling covers the process of solving a real-world situation by means of mathematical methods (1/ 3)</vt:lpstr>
      <vt:lpstr>Mathematical modeling covers the process of solving a real-world situation by means of mathematical methods (2/ 3)</vt:lpstr>
      <vt:lpstr>Mathematical modeling covers the process of solving a real-world situation by means of mathematical methods (3/ 3)</vt:lpstr>
      <vt:lpstr>Two varying quantities are said to be in a relation of proportionality if their product or ratio yields a constant</vt:lpstr>
      <vt:lpstr>Example: Modeling with Proportionality</vt:lpstr>
      <vt:lpstr>Market equilibrium: in a competitive market environment, supply tends to equal demand (1/ 2)</vt:lpstr>
      <vt:lpstr>Market equilibrium: in a competitive market environment, supply tends to equal demand (2/ 2)</vt:lpstr>
      <vt:lpstr>Example: Modeling market equilibrium</vt:lpstr>
      <vt:lpstr>Example: Modeling market equilibrium</vt:lpstr>
      <vt:lpstr>Example: Modeling market equilibrium</vt:lpstr>
      <vt:lpstr>Break-even analysis: revenue (over) compensates costs</vt:lpstr>
      <vt:lpstr>Example: Break-Even analysis</vt:lpstr>
      <vt:lpstr>Example: Break-Even analysis</vt:lpstr>
      <vt:lpstr>Example: Break-Even analysis</vt:lpstr>
      <vt:lpstr>Example: Break-Even analysis</vt:lpstr>
      <vt:lpstr>Example: Comparative cost analysis</vt:lpstr>
      <vt:lpstr>Example: Comparative cost analysis</vt:lpstr>
      <vt:lpstr>Folie 57</vt:lpstr>
      <vt:lpstr>Exercise: Finding the domain of a function</vt:lpstr>
      <vt:lpstr>Exercise: Evaluating a cost function</vt:lpstr>
      <vt:lpstr>Exercise: Evaluating a cost function</vt:lpstr>
      <vt:lpstr>Exercise: Finding functions that form a given composition</vt:lpstr>
      <vt:lpstr>Exercise: Writing a linear cost function</vt:lpstr>
      <vt:lpstr>Exercise: Writing a linear cost function</vt:lpstr>
      <vt:lpstr>Exercise: Modeling with a piecewise-defined function</vt:lpstr>
      <vt:lpstr>Exercise: Modeling with a piecewise-defined function</vt:lpstr>
      <vt:lpstr>Exercise: Modeling with a piecewise-defined function</vt:lpstr>
      <vt:lpstr>Calculus 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221</cp:revision>
  <dcterms:created xsi:type="dcterms:W3CDTF">2020-04-04T18:50:50Z</dcterms:created>
  <dcterms:modified xsi:type="dcterms:W3CDTF">2022-07-16T16:10:50Z</dcterms:modified>
</cp:coreProperties>
</file>