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Default Extension="gif" ContentType="image/gif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311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14" r:id="rId18"/>
  </p:sldIdLst>
  <p:sldSz cx="9144000" cy="5143500" type="screen16x9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2017" autoAdjust="0"/>
    <p:restoredTop sz="97241" autoAdjust="0"/>
  </p:normalViewPr>
  <p:slideViewPr>
    <p:cSldViewPr>
      <p:cViewPr varScale="1">
        <p:scale>
          <a:sx n="85" d="100"/>
          <a:sy n="85" d="100"/>
        </p:scale>
        <p:origin x="-396" y="-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7D260-6268-4F26-AF15-ED356AF90945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494CF-C817-48EC-B3D8-4344773BA92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jpeg"/><Relationship Id="rId5" Type="http://schemas.openxmlformats.org/officeDocument/2006/relationships/tags" Target="../tags/tag14.xml"/><Relationship Id="rId15" Type="http://schemas.openxmlformats.org/officeDocument/2006/relationships/image" Target="../media/image11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1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17" Type="http://schemas.openxmlformats.org/officeDocument/2006/relationships/image" Target="../media/image1.pn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5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Dr. Dr. </a:t>
            </a:r>
            <a:r>
              <a:rPr lang="en-US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h.c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Florian Rupp</a:t>
            </a:r>
            <a:endParaRPr lang="en-US" sz="1400" b="1" kern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40.xml"/><Relationship Id="rId7" Type="http://schemas.openxmlformats.org/officeDocument/2006/relationships/image" Target="../media/image29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image" Target="../media/image34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MGMT – Limits &amp; Continuity</a:t>
            </a:r>
            <a:br>
              <a:rPr lang="en-US" dirty="0" smtClean="0"/>
            </a:br>
            <a:r>
              <a:rPr lang="en-US" dirty="0" smtClean="0"/>
              <a:t>Limits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Mathematics for Management</a:t>
            </a:r>
          </a:p>
          <a:p>
            <a:r>
              <a:rPr lang="en-US" dirty="0" smtClean="0"/>
              <a:t>Supplementary Electronic Materials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51520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604448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7092280" y="3363838"/>
            <a:ext cx="1800200" cy="36004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Limits</a:t>
            </a:r>
            <a:endParaRPr lang="en-US" sz="1000" dirty="0"/>
          </a:p>
        </p:txBody>
      </p:sp>
      <p:sp>
        <p:nvSpPr>
          <p:cNvPr id="16" name="Rechteck 15"/>
          <p:cNvSpPr/>
          <p:nvPr/>
        </p:nvSpPr>
        <p:spPr>
          <a:xfrm>
            <a:off x="7092280" y="4227934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One-Sided Limits</a:t>
            </a:r>
          </a:p>
        </p:txBody>
      </p:sp>
      <p:sp>
        <p:nvSpPr>
          <p:cNvPr id="17" name="Rechteck 16"/>
          <p:cNvSpPr/>
          <p:nvPr/>
        </p:nvSpPr>
        <p:spPr>
          <a:xfrm>
            <a:off x="7092280" y="4659982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Continuity</a:t>
            </a:r>
          </a:p>
        </p:txBody>
      </p:sp>
      <p:sp>
        <p:nvSpPr>
          <p:cNvPr id="19" name="Rechteck 18"/>
          <p:cNvSpPr/>
          <p:nvPr/>
        </p:nvSpPr>
        <p:spPr>
          <a:xfrm>
            <a:off x="7092280" y="2931790"/>
            <a:ext cx="1800200" cy="3600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Limits &amp; Continuity</a:t>
            </a:r>
          </a:p>
        </p:txBody>
      </p:sp>
      <p:sp>
        <p:nvSpPr>
          <p:cNvPr id="10" name="Rechteck 9"/>
          <p:cNvSpPr/>
          <p:nvPr/>
        </p:nvSpPr>
        <p:spPr>
          <a:xfrm>
            <a:off x="7092280" y="3795886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Limits at Infinity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 1"/>
          <p:cNvPicPr>
            <a:picLocks noChangeAspect="1" noChangeArrowheads="1"/>
          </p:cNvPicPr>
          <p:nvPr/>
        </p:nvPicPr>
        <p:blipFill>
          <a:blip r:embed="rId5" cstate="print"/>
          <a:srcRect l="39411" r="49020" b="78209"/>
          <a:stretch>
            <a:fillRect/>
          </a:stretch>
        </p:blipFill>
        <p:spPr bwMode="auto">
          <a:xfrm>
            <a:off x="251520" y="1131590"/>
            <a:ext cx="187220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obey certain algebraic rules (3/ 3)</a:t>
            </a:r>
            <a:endParaRPr lang="en-US" dirty="0"/>
          </a:p>
        </p:txBody>
      </p:sp>
      <p:pic>
        <p:nvPicPr>
          <p:cNvPr id="4098" name="Picture 2 2"/>
          <p:cNvPicPr>
            <a:picLocks noChangeAspect="1" noChangeArrowheads="1"/>
          </p:cNvPicPr>
          <p:nvPr/>
        </p:nvPicPr>
        <p:blipFill>
          <a:blip r:embed="rId5" cstate="print"/>
          <a:srcRect r="49020"/>
          <a:stretch>
            <a:fillRect/>
          </a:stretch>
        </p:blipFill>
        <p:spPr bwMode="auto">
          <a:xfrm>
            <a:off x="251520" y="1131590"/>
            <a:ext cx="185206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 3"/>
          <p:cNvPicPr>
            <a:picLocks noChangeAspect="1" noChangeArrowheads="1"/>
          </p:cNvPicPr>
          <p:nvPr/>
        </p:nvPicPr>
        <p:blipFill>
          <a:blip r:embed="rId5" cstate="print"/>
          <a:srcRect l="52941"/>
          <a:stretch>
            <a:fillRect/>
          </a:stretch>
        </p:blipFill>
        <p:spPr bwMode="auto">
          <a:xfrm>
            <a:off x="395536" y="3075806"/>
            <a:ext cx="1709603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419872" y="1131590"/>
            <a:ext cx="5472608" cy="57606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91877" y="1203592"/>
            <a:ext cx="5299670" cy="423517"/>
          </a:xfrm>
          <a:prstGeom prst="rect">
            <a:avLst/>
          </a:prstGeom>
          <a:noFill/>
          <a:ln/>
          <a:effectLst/>
        </p:spPr>
      </p:pic>
      <p:sp>
        <p:nvSpPr>
          <p:cNvPr id="9" name="Rechteck 8"/>
          <p:cNvSpPr/>
          <p:nvPr/>
        </p:nvSpPr>
        <p:spPr>
          <a:xfrm>
            <a:off x="3419872" y="1779662"/>
            <a:ext cx="5472608" cy="16561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491877" y="1851663"/>
            <a:ext cx="5311639" cy="1533199"/>
          </a:xfrm>
          <a:prstGeom prst="rect">
            <a:avLst/>
          </a:prstGeom>
          <a:noFill/>
          <a:ln/>
          <a:effectLst/>
        </p:spPr>
      </p:pic>
      <p:sp>
        <p:nvSpPr>
          <p:cNvPr id="11" name="Rechteck 10"/>
          <p:cNvSpPr/>
          <p:nvPr/>
        </p:nvSpPr>
        <p:spPr>
          <a:xfrm>
            <a:off x="3419872" y="3507854"/>
            <a:ext cx="5472608" cy="1512168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fik 19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491877" y="3579855"/>
            <a:ext cx="5320326" cy="136525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the limit of a polynomial and a rational function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3"/>
            <a:ext cx="6364410" cy="377457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polynomials and rational functions limits are computed by evaluation (provided the function is defined)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64807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1203585"/>
            <a:ext cx="7030370" cy="453100"/>
          </a:xfrm>
          <a:prstGeom prst="rect">
            <a:avLst/>
          </a:prstGeom>
          <a:noFill/>
          <a:ln/>
          <a:effectLst/>
        </p:spPr>
      </p:pic>
      <p:sp>
        <p:nvSpPr>
          <p:cNvPr id="7" name="Rechteck 6"/>
          <p:cNvSpPr/>
          <p:nvPr/>
        </p:nvSpPr>
        <p:spPr>
          <a:xfrm>
            <a:off x="1691680" y="1851670"/>
            <a:ext cx="7200800" cy="20162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763691" y="1923662"/>
            <a:ext cx="4945623" cy="1845662"/>
          </a:xfrm>
          <a:prstGeom prst="rect">
            <a:avLst/>
          </a:prstGeom>
          <a:noFill/>
          <a:ln/>
          <a:effectLst/>
        </p:spPr>
      </p:pic>
      <p:sp>
        <p:nvSpPr>
          <p:cNvPr id="11" name="Rechteck 10"/>
          <p:cNvSpPr/>
          <p:nvPr/>
        </p:nvSpPr>
        <p:spPr>
          <a:xfrm>
            <a:off x="1691680" y="3939902"/>
            <a:ext cx="7200800" cy="108012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763690" y="4011897"/>
            <a:ext cx="7046082" cy="92986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rational functions there are two special cases: (</a:t>
            </a:r>
            <a:r>
              <a:rPr lang="en-US" dirty="0" err="1" smtClean="0"/>
              <a:t>i</a:t>
            </a:r>
            <a:r>
              <a:rPr lang="en-US" dirty="0" smtClean="0"/>
              <a:t>) infinite limits and (ii) finite limits that can be obtained by factorization and cancelling 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3"/>
            <a:ext cx="7032300" cy="371330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Showing that a limit does not exist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491871" y="1203593"/>
            <a:ext cx="5318278" cy="3527792"/>
          </a:xfrm>
          <a:prstGeom prst="rect">
            <a:avLst/>
          </a:prstGeom>
          <a:noFill/>
          <a:ln/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1131590"/>
            <a:ext cx="288132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a limit using algebra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31590"/>
            <a:ext cx="2880320" cy="2907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69" y="1203593"/>
            <a:ext cx="5315894" cy="342399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a limit using algebra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31590"/>
            <a:ext cx="2880320" cy="2907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3419872" y="1131590"/>
            <a:ext cx="5472608" cy="28803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69" y="1203592"/>
            <a:ext cx="5315775" cy="242843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Intuitively speaking, if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gets closer and closer to a number </a:t>
            </a:r>
            <a:r>
              <a:rPr lang="en-US" i="1" dirty="0" smtClean="0"/>
              <a:t>L</a:t>
            </a:r>
            <a:r>
              <a:rPr lang="en-US" dirty="0" smtClean="0"/>
              <a:t> as </a:t>
            </a:r>
            <a:r>
              <a:rPr lang="en-US" i="1" dirty="0" smtClean="0"/>
              <a:t>x</a:t>
            </a:r>
            <a:r>
              <a:rPr lang="en-US" dirty="0" smtClean="0"/>
              <a:t> gets closer and closer to </a:t>
            </a:r>
            <a:r>
              <a:rPr lang="en-US" i="1" dirty="0" smtClean="0"/>
              <a:t>c</a:t>
            </a:r>
            <a:r>
              <a:rPr lang="en-US" dirty="0" smtClean="0"/>
              <a:t> from both sides, then </a:t>
            </a:r>
            <a:r>
              <a:rPr lang="en-US" i="1" dirty="0" smtClean="0"/>
              <a:t>L</a:t>
            </a:r>
            <a:r>
              <a:rPr lang="en-US" dirty="0" smtClean="0"/>
              <a:t> is the corresponding limit of </a:t>
            </a:r>
            <a:r>
              <a:rPr lang="en-US" i="1" dirty="0" smtClean="0"/>
              <a:t>f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31591"/>
            <a:ext cx="2880320" cy="2608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259228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93"/>
            <a:ext cx="5306921" cy="229937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Geometrically, the limit statement means that the height of the graph</a:t>
            </a:r>
            <a:br>
              <a:rPr lang="en-US" dirty="0" smtClean="0"/>
            </a:br>
            <a:r>
              <a:rPr lang="en-US" i="1" dirty="0" smtClean="0"/>
              <a:t>y</a:t>
            </a:r>
            <a:r>
              <a:rPr lang="en-US" dirty="0" smtClean="0"/>
              <a:t> =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approaches the limit as </a:t>
            </a:r>
            <a:r>
              <a:rPr lang="en-US" i="1" dirty="0" smtClean="0"/>
              <a:t>x</a:t>
            </a:r>
            <a:r>
              <a:rPr lang="en-US" dirty="0" smtClean="0"/>
              <a:t> approaches the given </a:t>
            </a:r>
            <a:r>
              <a:rPr lang="en-US" i="1" dirty="0" smtClean="0"/>
              <a:t>x</a:t>
            </a:r>
            <a:r>
              <a:rPr lang="en-US" dirty="0" smtClean="0"/>
              <a:t>-axis coordinate</a:t>
            </a:r>
            <a:endParaRPr lang="en-US" dirty="0"/>
          </a:p>
        </p:txBody>
      </p:sp>
      <p:pic>
        <p:nvPicPr>
          <p:cNvPr id="3" name="Picture 2" descr="Limits and Continuity - Portal Mathematic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131590"/>
            <a:ext cx="6684999" cy="3888432"/>
          </a:xfrm>
          <a:prstGeom prst="rect">
            <a:avLst/>
          </a:prstGeom>
          <a:noFill/>
        </p:spPr>
      </p:pic>
      <p:sp>
        <p:nvSpPr>
          <p:cNvPr id="7" name="Raute 6"/>
          <p:cNvSpPr/>
          <p:nvPr/>
        </p:nvSpPr>
        <p:spPr>
          <a:xfrm>
            <a:off x="12700" y="12700"/>
            <a:ext cx="12700" cy="127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hteck 3"/>
          <p:cNvSpPr/>
          <p:nvPr/>
        </p:nvSpPr>
        <p:spPr>
          <a:xfrm>
            <a:off x="5292080" y="3325939"/>
            <a:ext cx="3576397" cy="169408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339136" y="3372994"/>
            <a:ext cx="3468196" cy="1503531"/>
          </a:xfrm>
          <a:prstGeom prst="rect">
            <a:avLst/>
          </a:prstGeom>
          <a:noFill/>
          <a:ln/>
          <a:effectLst/>
        </p:spPr>
      </p:pic>
      <p:sp>
        <p:nvSpPr>
          <p:cNvPr id="8" name="Textfeld 7"/>
          <p:cNvSpPr txBox="1"/>
          <p:nvPr/>
        </p:nvSpPr>
        <p:spPr>
          <a:xfrm>
            <a:off x="4979077" y="843558"/>
            <a:ext cx="41649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dirty="0" smtClean="0"/>
              <a:t>https://cnm.pg.edu.pl/mathematics/limits-and-continuity?p_l_id=65013635&amp;p_v_l_s_g_id=0&amp;</a:t>
            </a:r>
            <a:endParaRPr lang="en-US" sz="800" dirty="0"/>
          </a:p>
        </p:txBody>
      </p:sp>
      <p:sp>
        <p:nvSpPr>
          <p:cNvPr id="10" name="Rechteck 9"/>
          <p:cNvSpPr/>
          <p:nvPr/>
        </p:nvSpPr>
        <p:spPr>
          <a:xfrm>
            <a:off x="251520" y="1131590"/>
            <a:ext cx="720080" cy="2880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animation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Estimating &amp; computing a limit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7"/>
            <a:ext cx="7044675" cy="363869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Estimating &amp; computing a limit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131590"/>
            <a:ext cx="2879910" cy="187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fik 1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93"/>
            <a:ext cx="5322894" cy="342887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Note, limits describe the behavior of a function </a:t>
            </a:r>
            <a:r>
              <a:rPr lang="en-US" u="sng" dirty="0" smtClean="0"/>
              <a:t>near</a:t>
            </a:r>
            <a:r>
              <a:rPr lang="en-US" dirty="0" smtClean="0"/>
              <a:t> a particular point, not necessarily </a:t>
            </a:r>
            <a:r>
              <a:rPr lang="en-US" u="sng" dirty="0" smtClean="0"/>
              <a:t>at</a:t>
            </a:r>
            <a:r>
              <a:rPr lang="en-US" dirty="0" smtClean="0"/>
              <a:t> the point itself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3363838"/>
            <a:ext cx="7200800" cy="165618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3435835"/>
            <a:ext cx="7039937" cy="1503616"/>
          </a:xfrm>
          <a:prstGeom prst="rect">
            <a:avLst/>
          </a:prstGeom>
          <a:noFill/>
          <a:ln/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1131590"/>
            <a:ext cx="6336705" cy="210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 1"/>
          <p:cNvPicPr>
            <a:picLocks noChangeAspect="1" noChangeArrowheads="1"/>
          </p:cNvPicPr>
          <p:nvPr/>
        </p:nvPicPr>
        <p:blipFill>
          <a:blip r:embed="rId3" cstate="print"/>
          <a:srcRect l="32741" r="59740" b="81831"/>
          <a:stretch>
            <a:fillRect/>
          </a:stretch>
        </p:blipFill>
        <p:spPr bwMode="auto">
          <a:xfrm>
            <a:off x="251520" y="1131590"/>
            <a:ext cx="273630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that limits do not exist are, for instance, that the function has a sudden jump or an infinite limit</a:t>
            </a:r>
            <a:endParaRPr lang="en-US" dirty="0"/>
          </a:p>
        </p:txBody>
      </p:sp>
      <p:pic>
        <p:nvPicPr>
          <p:cNvPr id="3074" name="Picture 2 2"/>
          <p:cNvPicPr>
            <a:picLocks noChangeAspect="1" noChangeArrowheads="1"/>
          </p:cNvPicPr>
          <p:nvPr/>
        </p:nvPicPr>
        <p:blipFill>
          <a:blip r:embed="rId3" cstate="print"/>
          <a:srcRect r="59740"/>
          <a:stretch>
            <a:fillRect/>
          </a:stretch>
        </p:blipFill>
        <p:spPr bwMode="auto">
          <a:xfrm>
            <a:off x="271993" y="1131591"/>
            <a:ext cx="2114761" cy="193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 3"/>
          <p:cNvPicPr>
            <a:picLocks noChangeAspect="1" noChangeArrowheads="1"/>
          </p:cNvPicPr>
          <p:nvPr/>
        </p:nvPicPr>
        <p:blipFill>
          <a:blip r:embed="rId3" cstate="print"/>
          <a:srcRect l="50649"/>
          <a:stretch>
            <a:fillRect/>
          </a:stretch>
        </p:blipFill>
        <p:spPr bwMode="auto">
          <a:xfrm>
            <a:off x="251520" y="3075806"/>
            <a:ext cx="2592288" cy="193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91"/>
            <a:ext cx="5309173" cy="265330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obey certain algebraic rules (1/ 3)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86409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1" y="1203586"/>
            <a:ext cx="7042833" cy="713137"/>
          </a:xfrm>
          <a:prstGeom prst="rect">
            <a:avLst/>
          </a:prstGeom>
          <a:noFill/>
          <a:ln/>
          <a:effectLst/>
        </p:spPr>
      </p:pic>
      <p:sp>
        <p:nvSpPr>
          <p:cNvPr id="8" name="Rechteck 7"/>
          <p:cNvSpPr/>
          <p:nvPr/>
        </p:nvSpPr>
        <p:spPr>
          <a:xfrm>
            <a:off x="1691680" y="2139702"/>
            <a:ext cx="7200800" cy="28803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1" y="2211696"/>
            <a:ext cx="7033087" cy="262765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obey certain algebraic rules (2/ 3)</a:t>
            </a:r>
            <a:endParaRPr lang="en-US" dirty="0"/>
          </a:p>
        </p:txBody>
      </p:sp>
      <p:sp>
        <p:nvSpPr>
          <p:cNvPr id="8" name="Rechteck 7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3"/>
            <a:ext cx="7042326" cy="376287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24,822"/>
  <p:tag name="ORIGINALWIDTH" val="3394,076"/>
  <p:tag name="LATEXADDIN" val="\documentclass{article}\pagestyle{empty}&#10;\usepackage{amsmath}&#10;\usepackage{amsfonts}&#10;\usepackage{amssymb}&#10;\begin{document}&#10;\begin{minipage}{9.6 cm}&#10;{\sffamily{&#10;{\bf{The Limit of a Function:}}\\[1mm]&#10;If $f(x)$ gets closer and closer to a number $L$ as $x$ gets closer and closer to $c$ {\underline{from both sides}},&#10;then $L$ is the {\bf{limit}} of $f(x)$ as $x$ approaches $c$.\\[1mm]&#10;The behavior is expressed by writing\\[-2mm]&#10;$$&#10;\lim_{x \to c} \, f(x) \, \, = \, \, L \, .&#10;$$&#10;Geometrically, this limit statement means that the height of the&#10;graph $y=f(x)$ approaches $L$ as $x$ approaches $c$.&#10;}}&#10;\end{minipage}&#10;\end{document}"/>
  <p:tag name="IGUANATEXSIZE" val="20"/>
  <p:tag name="IGUANATEXCURSOR" val="38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24,822"/>
  <p:tag name="ORIGINALWIDTH" val="3394,076"/>
  <p:tag name="LATEXADDIN" val="\documentclass{article}\pagestyle{empty}&#10;\usepackage{amsmath}&#10;\usepackage{amsfonts}&#10;\usepackage{amssymb}&#10;\begin{document}&#10;\begin{minipage}{9.6 cm}&#10;{\sffamily{&#10;{\bf{The Limit of a Function:}}\\[1mm]&#10;If $f(x)$ gets closer and closer to a number $g$ as $x$ gets closer and closer to $a$ {\underline{from both sides}},&#10;then $g$ is the {\bf{limit}} of $f(x)$ as $x$ approaches $a$.\\[1mm]&#10;The behavior is expressed by writing\\[-2mm]&#10;$$&#10;\lim_{x \to a} \, f(x) \, \, = \, \,g \, .&#10;$$&#10;Geometrically, this limit statement means that the height of the&#10;graph $y=f(x)$ approaches $g$ as $x$ approaches $a$.&#10;}}&#10;\end{minipage}&#10;\end{document}"/>
  <p:tag name="IGUANATEXSIZE" val="20"/>
  <p:tag name="IGUANATEXCURSOR" val="59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08,737"/>
  <p:tag name="ORIGINALWIDTH" val="4459,693"/>
  <p:tag name="LATEXADDIN" val="\documentclass{article}\pagestyle{empty}&#10;\usepackage{amsmath}&#10;\usepackage{amsfonts}&#10;\usepackage{amssymb}&#10;\begin{document}&#10;\begin{minipage}{12.6 cm}&#10;{\sffamily{&#10;{\bf{Example:}}&#10;Determine (if possible)\\[-3mm]&#10;$$&#10;\lim_{x \to 1} \, \frac{\sqrt{x}-1}{x-1}&#10;$$&#10;&#10;{\bf{Solution:}}\\[1mm]&#10;To get an idea of the value of the limit, we compute $f(x)$ for a succession of values of $x$ approaching $1$ from the left and from&#10;the right, where\\[-2mm]&#10;$$&#10;f(x) \, \, = \, \, \frac{\sqrt{x}-1}{x-1} \, .&#10;$$&#10;We have&#10;{\small{&#10;\begin{center}&#10;\begin{tabular}{c || c | c | c | c | c | c | c} &#10;$x$ &amp; $0.99$ &amp; $0.999$ &amp; $0.9999$ &amp; $x \rightarrow 1 \leftarrow x$ &amp; $1.00001$ &amp; $1.0001$ &amp; $1.001$\\&#10;\hline&#10;$f(x)$ &amp; $0.50126$ &amp; $0.50013$ &amp; $0.50001$ &amp; &amp; $0.499999$ &amp; $0.49999$ &amp; $0.49988$&#10;\end{tabular}&#10;\end{center}&#10;}}&#10;&#10;The numbers on the bottom line of the table suggest that $f(x) \to 0.5$ as $x \to 1$.&#10;}}&#10;\end{minipage}&#10;\end{document}"/>
  <p:tag name="IGUANATEXSIZE" val="20"/>
  <p:tag name="IGUANATEXCURSOR" val="71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14,736"/>
  <p:tag name="ORIGINALWIDTH" val="3403,075"/>
  <p:tag name="LATEXADDIN" val="\documentclass{article}\pagestyle{empty}&#10;\usepackage{amsmath}&#10;\usepackage{amsfonts}&#10;\usepackage{amssymb}&#10;\begin{document}&#10;\begin{minipage}{9.6 cm}&#10;{\sffamily{&#10;To determine the value of the limit algebraically, we use the Third Binomial Formula:&#10;$$&#10;\frac{\sqrt{x}-1}{x-1} \, \, = \, \, \frac{\sqrt{x}-1}{(\sqrt{x}-1)(\sqrt{x}+1)} \, \, = \, \,&#10;\frac{1}{\sqrt{x}+1} \, \, \stackrel{x \to 1}{\longrightarrow} \, \, \underbrace{\frac{1}{\sqrt{1}+1}}_{= \, 0.5}&#10;$$&#10;Hence,&#10;$$&#10;\lim_{x \to 1} \frac{\sqrt{x}-1}{x-1} \, \, = \, \, 0.5 \, .&#10;$$&#10;&#10;\vspace{0.2cm}&#10;The graph of $f(x)$ is shown in the figure. The limit computation says that the height&#10;of the graph of $y=f(x)$ approaches $L=0.5$ as $x$ approaches $1$. This corresponds to&#10;the 'hole' in the graph of $f(x)$ at $(1, 0.5)$.}}&#10;\end{minipage}&#10;\end{document}"/>
  <p:tag name="IGUANATEXSIZE" val="20"/>
  <p:tag name="IGUANATEXCURSOR" val="45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1,3911"/>
  <p:tag name="ORIGINALWIDTH" val="4456,693"/>
  <p:tag name="LATEXADDIN" val="\documentclass{article}\pagestyle{empty}&#10;\usepackage{amsmath}&#10;\usepackage{amsfonts}&#10;\usepackage{amssymb}&#10;\begin{document}&#10;\begin{minipage}{12.6 cm}&#10;{\sffamily{&#10;It is important to remember that limits describe the behavior of a function {\underline{near}}&#10;a particular point, not necessarily {\underline{at}} the point itself.\\[1mm] &#10;This is illustrated in the figure. For all three functions graphed, the limit of $f(x)$ as $x$ approaches $3$ is equal to $4$. Yet&#10;the functions behave quite differently at $x=3$ itself. In (a) $f(3)$ is equal to the limit $4$; in (b) $f(3)$ is different from $4$,&#10;and in (c) $f(3)$ is not defined at all.}}&#10;\end{minipage}&#10;\end{document}"/>
  <p:tag name="IGUANATEXSIZE" val="20"/>
  <p:tag name="IGUANATEXCURSOR" val="62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34,046"/>
  <p:tag name="ORIGINALWIDTH" val="3394,076"/>
  <p:tag name="LATEXADDIN" val="\documentclass{article}\pagestyle{empty}&#10;\usepackage{amsmath}&#10;\usepackage{amsfonts}&#10;\usepackage{amssymb}&#10;\begin{document}&#10;\begin{minipage}{9.6 cm}&#10;{\sffamily{&#10;The figure shows the graphs of two functions that do not have a limit as&#10;$x$ approaches $2$.&#10;\begin{itemize}&#10;\item In the upper graph, the limit does not exist because $f(x)$ tends toward&#10;$5$ as $x$ approaches $2$ from the right and tends toward a different value, $3$, as&#10;$x$ approaches $2$ from the left. Such a situation is called a {\bf{jump discontinuity}}.&#10;\item In the bottom graph, the function has no finite limit as $x$ approaches $2$&#10;because the values of $f(x)$ increase without bound as $x$ tends toward $2$ and&#10;hence tend to no finite number $L$. Such {\bf{infinite limits}} will be discussed&#10;later.&#10;\end{itemize}&#10;}}&#10;\end{minipage}&#10;\end{document}"/>
  <p:tag name="IGUANATEXSIZE" val="20"/>
  <p:tag name="IGUANATEXCURSOR" val="52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1,6986"/>
  <p:tag name="ORIGINALWIDTH" val="4455,943"/>
  <p:tag name="LATEXADDIN" val="\documentclass{article}\pagestyle{empty}&#10;\usepackage{amsmath}&#10;\usepackage{amsfonts}&#10;\usepackage{amssymb}&#10;\begin{document}&#10;\begin{minipage}{12.6 cm}&#10;{\sffamily{&#10;Limits obey certain algebraic rules that can be used to simplify computations. These&#10;rules, which should seem plausible on the basis of our informal definition of limit,&#10;are easily proven formally with a little bit more time that we have here.}}&#10;\end{minipage}&#10;\end{document}"/>
  <p:tag name="IGUANATEXSIZE" val="20"/>
  <p:tag name="IGUANATEXCURSOR" val="34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14,811"/>
  <p:tag name="ORIGINALWIDTH" val="4449,194"/>
  <p:tag name="LATEXADDIN" val="\documentclass{article}\pagestyle{empty}&#10;\usepackage{amsmath}&#10;\usepackage{amsfonts}&#10;\usepackage{amssymb}&#10;\begin{document}&#10;\begin{minipage}{12.6 cm}&#10;{\sffamily{&#10;{\bf{Algebraic Properties of Limits:}}\\[1mm]&#10;If $\lim_{x \to c} f(x)$ and $\lim_{x \to c} g(x)$ exist, then&#10;\begin{itemize}&#10;\item the limit of a sum/ difference exists and is the sum/ difference of the individual limits:&#10;$$&#10;\lim_{x \to c} \left( f(x) \pm g(x) \right) \, \, = \, \, \lim_{x \to c} f(x) \pm \lim_{x \to c} g(x)&#10;$$&#10;\item the limit of a multiple exists and is the multiple of the individual limit:&#10;$$&#10;\lim_{x \to c} \left( k \cdot f(x) \right) \, \, = \, \, k \cdot \left( \lim_{x \to c} f(x) \right) \qquad \text{for any constant $k$}&#10;$$&#10;\end{itemize}&#10;}}&#10;\end{minipage}&#10;\end{document}"/>
  <p:tag name="IGUANATEXSIZE" val="20"/>
  <p:tag name="IGUANATEXCURSOR" val="466"/>
  <p:tag name="TRANSPARENCY" val="Wahr"/>
  <p:tag name="FILENAME" val=""/>
  <p:tag name="LATEXENGINEID" val="0"/>
  <p:tag name="TEMPFOLDER" val="C:\Users\Public\temp\"/>
  <p:tag name="LATEXFORMHEIGHT" val="482,25"/>
  <p:tag name="LATEXFORMWIDTH" val="1030,5"/>
  <p:tag name="LATEXFORMWRAP" val="Wahr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67,229"/>
  <p:tag name="ORIGINALWIDTH" val="4449,944"/>
  <p:tag name="LATEXADDIN" val="\documentclass{article}\pagestyle{empty}&#10;\usepackage{amsmath}&#10;\usepackage{amsfonts}&#10;\usepackage{amssymb}&#10;\begin{document}&#10;\begin{minipage}{12.6 cm}&#10;{\sffamily{&#10;[\dots]\\[-6mm]&#10;\begin{itemize}&#10;\item the limit of a product exists and is the product of the individual limits:\\[-1mm]&#10;$$&#10;\lim_{x \to c} \left( f(x) \cdot g(x) \right) \, \, = \, \, \left( \lim_{x \to c} f(x) \right) \cdot \left( \lim_{x \to c} g(x) \right)&#10;$$&#10;\item the limit of a quotient exists and is the quotient of the individual limits (as long as all expressions involved are defined):\\[-1mm]&#10;$$&#10;\lim_{x \to c} \frac{f(x)}{g(x)} \, \, = \, \, \frac{\lim_{x \to c} f(x)}{\lim_{x \to c} g(x)} \, , \qquad \text{if $\lim_{x \to c} g(x) \neq 0$}&#10;$$&#10;\item the limit of a power exists and is the power of the individual limits (as long as all expressions involved are defined):\\[-1mm]&#10;$$&#10;\lim_{x \to c} \left( f(x) \right)^p \, \, = \, \, \left( \lim_{x \to c} f(x) \right)^p&#10;$$&#10;&#10;\end{itemize}&#10;}}&#10;\end{minipage}&#10;\end{document}"/>
  <p:tag name="IGUANATEXSIZE" val="20"/>
  <p:tag name="IGUANATEXCURSOR" val="66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,9674"/>
  <p:tag name="ORIGINALWIDTH" val="3388,077"/>
  <p:tag name="LATEXADDIN" val="\documentclass{article}\pagestyle{empty}&#10;\usepackage{amsmath}&#10;\usepackage{amsfonts}&#10;\usepackage{amssymb}&#10;\begin{document}&#10;\begin{minipage}{9.6 cm}&#10;{\sffamily{&#10;Here are two elementary limits that we will use along with the limit rules to compute&#10;limits involving more complex expressions.}}&#10;\end{minipage}&#10;\end{document}"/>
  <p:tag name="IGUANATEXSIZE" val="20"/>
  <p:tag name="IGUANATEXCURSOR" val="28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1,1324"/>
  <p:tag name="ORIGINALWIDTH" val="3394,826"/>
  <p:tag name="LATEXADDIN" val="\documentclass{article}\pagestyle{empty}&#10;\usepackage{amsmath}&#10;\usepackage{amsfonts}&#10;\usepackage{amssymb}&#10;\begin{document}&#10;\begin{minipage}{9.6 cm}&#10;{\sffamily{&#10;{\bf{Limits of Two Linear Functions:}}\\[1mm]&#10;For any real constant $k$,\\[-2mm]&#10;$$&#10;\lim_{x \to c} k \, \, = \, \, k \quad \text{and} \quad \lim_{x \to c} x \, \, = \, \, c&#10;$$&#10;That is, the limit of a constant is the constant itself, and the limit of $f(x)=x$ as&#10;$x$ approaches $c$ is $c$.&#10;}}&#10;\end{minipage}&#10;\end{document}"/>
  <p:tag name="IGUANATEXSIZE" val="20"/>
  <p:tag name="IGUANATEXCURSOR" val="21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4,6458"/>
  <p:tag name="ORIGINALWIDTH" val="3397,825"/>
  <p:tag name="LATEXADDIN" val="\documentclass{article}\pagestyle{empty}&#10;\usepackage{amsmath}&#10;\usepackage{amsfonts}&#10;\usepackage{amssymb}&#10;\begin{document}&#10;\begin{minipage}{9.6 cm}&#10;{\sffamily{&#10;These statements are illustrated in the figure. Note that in geometric terms, the&#10;limit statement\\[-3mm]&#10;$$&#10;\lim_{x \to c} x \, \, = \, \, c&#10;$$\\[-4mm]&#10;says that the height of the linear function $f(x)=x$ approaches&#10;$c$ as $x$ approaches $c$.&#10;}}&#10;\end{minipage}&#10;\end{document}"/>
  <p:tag name="IGUANATEXSIZE" val="20"/>
  <p:tag name="IGUANATEXCURSOR" val="30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70,229"/>
  <p:tag name="ORIGINALWIDTH" val="4022,498"/>
  <p:tag name="LATEXADDIN" val="\documentclass{article}\pagestyle{empty}&#10;\usepackage{amsmath}&#10;\usepackage{amsfonts}&#10;\usepackage{amssymb}&#10;\begin{document}&#10;\begin{minipage}{12.6 cm}&#10;{\sffamily{&#10;{\bf{Example:}}&#10;Find\\[-4mm]&#10;$$&#10;{\bf{a)}} \quad \lim_{x \to -1} \left( 3x^3 - 4x + 8 \right) \qquad \text{and} \qquad&#10;{\bf{b)}} \quad \lim_{x \to 1} \frac{3x^3-8}{x-2}&#10;$$&#10;{\bf{Solution:}}\\[1mm]&#10;{\bf{a)}} We apply the algebraic properties of limits to obtain\\[-6mm]&#10;\begin{eqnarray*}&#10;\lim_{x \to -1} \left( 3x^3 - 4x + 8 \right) &amp; = &amp;&#10;3 \cdot \left( \lim_{x \to -1} x \right)^3 - 4 \cdot \left( \lim_{x \to -1} x \right) + \lim_{x \to -1} 8 \\&#10;&amp; = &amp; 3 \cdot (-1)^3 - 4 \cdot (-1) + 8 \, \, = \, \, 9&#10;\end{eqnarray*}&#10;{\bf{b)}} Since $\lim_{x \to 1} (x-2) \neq 0$, we can use the quotient rule for limits to get\\[-6mm]&#10;\begin{eqnarray*}&#10;\lim_{x \to 1} \frac{3x^3-8}{x-2} &amp; = &amp; \frac{\lim_{x \to 1} (3x^3-8)}{\lim_{x \to 1}(x-2)} \, \, = \, \,&#10;\frac{3 \cdot \left( \lim_{x \to 1} x \right)^3 - \lim_{x \to 1} 8}{\lim_{x \to 1} x - \lim_{x \to 1} 2}\\&#10;&amp; = &amp;&#10;\tfrac{3-8}{1-2} \, \, = \, \, 5&#10;\end{eqnarray*}&#10;}}&#10;\end{minipage}&#10;\end{document}"/>
  <p:tag name="IGUANATEXSIZE" val="20"/>
  <p:tag name="IGUANATEXCURSOR" val="940"/>
  <p:tag name="TRANSPARENCY" val="Wahr"/>
  <p:tag name="FILENAME" val=""/>
  <p:tag name="LATEXENGINEID" val="0"/>
  <p:tag name="TEMPFOLDER" val="C:\Users\Public\temp\"/>
  <p:tag name="LATEXFORMHEIGHT" val="482,25"/>
  <p:tag name="LATEXFORMWIDTH" val="1030,5"/>
  <p:tag name="LATEXFORMWRAP" val="Wahr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2,4673"/>
  <p:tag name="ORIGINALWIDTH" val="4449,944"/>
  <p:tag name="LATEXADDIN" val="\documentclass{article}\pagestyle{empty}&#10;\usepackage{amsmath}&#10;\usepackage{amsfonts}&#10;\usepackage{amssymb}&#10;\begin{document}&#10;\begin{minipage}{12.6 cm}&#10;{\sffamily{&#10;In general, you can use the properties of limits to obtain the following formulas,&#10;which can then be used to evaluate many limits that occur in practical problems.}}&#10;\end{minipage}&#10;\end{document}"/>
  <p:tag name="IGUANATEXSIZE" val="20"/>
  <p:tag name="IGUANATEXCURSOR" val="32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7,117"/>
  <p:tag name="ORIGINALWIDTH" val="3129,359"/>
  <p:tag name="LATEXADDIN" val="\documentclass{article}\pagestyle{empty}&#10;\usepackage{amsmath}&#10;\usepackage{amsfonts}&#10;\usepackage{amssymb}&#10;\begin{document}&#10;\begin{minipage}{12.6 cm}&#10;{\sffamily{&#10;{\bf{Limits of Polynomials and Rational Functions:}}\\[1mm]&#10;If $p(x)$ and $q(x)$ are polynomials, then\\[-2mm]&#10;$$&#10;\lim_{x \to c} p(x) \, \, = \, \, p(c)&#10;$$&#10;and&#10;$$&#10;\lim_{x \to c} \frac{p(x)}{q(x)} \, \, = \, \, \frac{p(c)}{q(c)} \qquad \text{if $q(c) \neq 0$} \, .&#10;$$&#10;}}&#10;\end{minipage}&#10;\end{document}"/>
  <p:tag name="IGUANATEXSIZE" val="20"/>
  <p:tag name="IGUANATEXCURSOR" val="21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37,6829"/>
  <p:tag name="ORIGINALWIDTH" val="4458,943"/>
  <p:tag name="LATEXADDIN" val="\documentclass{article}\pagestyle{empty}&#10;\usepackage{amsmath}&#10;\usepackage{amsfonts}&#10;\usepackage{amssymb}&#10;\begin{document}&#10;\begin{minipage}{12.6 cm}&#10;{\sffamily{&#10;These formulas are very significant because they give us a simple way to compute&#10;limits for all polynomials and most rational functions: just evaluate the function for&#10;the value that the variable is approaching. If the result is a real number, that number&#10;is the limit.}}&#10;\end{minipage}&#10;\end{document}"/>
  <p:tag name="IGUANATEXSIZE" val="20"/>
  <p:tag name="IGUANATEXCURSOR" val="42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43,982"/>
  <p:tag name="ORIGINALWIDTH" val="4448,444"/>
  <p:tag name="LATEXADDIN" val="\documentclass{article}\pagestyle{empty}&#10;\usepackage{amsmath}&#10;\usepackage{amsfonts}&#10;\usepackage{amssymb}&#10;\begin{document}&#10;\begin{minipage}{12.6 cm}&#10;{\sffamily{&#10;For rational functions, two special cases can occur:&#10;\begin{itemize}&#10;\item The denominator of the given rational function approaches zero,&#10;while the numerator does not. The absolute value of such a quotient increases without&#10;bound and hence does not approach any finite number. When this happens, we&#10;can conclude that the limit does not exist ({\bf{infinite limits}}).&#10;\item The numerator and denominator of the given rational&#10;function both approach zero. When this happens, we try to simplify the&#10;function algebraically (factorization and cancelling of identical terms in numerator and&#10;denominator) and then use the fact that if $f(x) = g(x)$ for $x \neq c$, then\\[-2mm]&#10;$$&#10;\lim_{x \to c} f(x) \, \, = \, \, \lim_{x \to c} g(x) \, .&#10;$$&#10;This is another way of saying that the limit as $x$ approaches $c$&#10;is about what happens close to $c$ but not at $c$.&#10;\end{itemize}&#10;}}&#10;\end{minipage}&#10;\end{document}"/>
  <p:tag name="IGUANATEXSIZE" val="20"/>
  <p:tag name="IGUANATEXCURSOR" val="82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56,73"/>
  <p:tag name="ORIGINALWIDTH" val="3396,326"/>
  <p:tag name="LATEXADDIN" val="\documentclass{article}\pagestyle{empty}&#10;\usepackage{amsmath}&#10;\usepackage{amsfonts}&#10;\usepackage{amssymb}&#10;\begin{document}&#10;\begin{minipage}{9.6 cm}&#10;{\sffamily{&#10;{\bf{Example:}} Find (if it exists) \\[-2mm]&#10;$$&#10;\lim_{x \to 2} \frac{x+1}{x-2} \, .&#10;$$&#10;&#10;\vspace{0.2cm}&#10;{\bf{Solution:}}\\[1mm]&#10;The limit of the numerator is $\lim_{x \to 2}(x+1) = 3$. Though, the quotient rule for limits does not apply in this case&#10;since the limit of the denominator is $\lim_{x \to 2}(x-2) = 0$.\\[1mm]&#10;Hence, we conclude that the limit of the quotient does not exist.&#10;&#10;\vspace{0.5cm}&#10;The graph of the function $f(x) = \frac{x+1}{x-2}$ in the figure gives a better idea&#10;of what is actually happening in this example. Note that $f(x)$ increases without bound&#10;as $x$ approaches $2$ from the right and decreases without bound as $x$ approaches $2$ from&#10;the left.&#10;}}&#10;\end{minipage}&#10;\end{document}"/>
  <p:tag name="IGUANATEXSIZE" val="20"/>
  <p:tag name="IGUANATEXCURSOR" val="55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92,239"/>
  <p:tag name="ORIGINALWIDTH" val="3394,076"/>
  <p:tag name="LATEXADDIN" val="\documentclass{article}\pagestyle{empty}&#10;\usepackage{amsmath}&#10;\usepackage{amsfonts}&#10;\usepackage{amssymb}&#10;\begin{document}&#10;\begin{minipage}{9.6 cm}&#10;{\sffamily{&#10;{\bf{Example:}} Find (if it exists)\\[-2mm]&#10;$$&#10;\lim_{x \to 1} \frac{x^2 - 1}{x^2 - 3x + 2} \, .&#10;$$&#10;&#10;\vspace{0.1cm}&#10;{\bf{Solution:}}\\[1mm]&#10;As $x$ approaches $1$, both the numerator and the denominator approach zero, and we&#10;can draw no conclusion about the size of the quotient.\\[1mm]&#10;To proceed, observe that the given function is not defined when $x=1$ but that for all&#10;other values of $x$, we can divide out the common factor $x-1$ to obtain&#10;$$&#10;\frac{x^2 - 1}{x^2 - 3x + 2} \, \, = \, \, \frac{(x-1)(x+1)}{(x-1)(x-2)} \, \, = \, \, \frac{x+1}{x-2} \, , \quad \text{$x \neq 1$}&#10;$$&#10;}}&#10;\end{minipage}&#10;\end{document}"/>
  <p:tag name="IGUANATEXSIZE" val="20"/>
  <p:tag name="IGUANATEXCURSOR" val="71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84,065"/>
  <p:tag name="ORIGINALWIDTH" val="3394,076"/>
  <p:tag name="LATEXADDIN" val="\documentclass{article}\pagestyle{empty}&#10;\usepackage{amsmath}&#10;\usepackage{amsfonts}&#10;\usepackage{amssymb}&#10;\begin{document}&#10;\begin{minipage}{9.6 cm}&#10;{\sffamily{&#10;(Since $x \neq 1$, we are not dividing by zero.) Now we take the limit as $x$ approaches (but&#10;is not equal to) $1$ to get&#10;$$&#10;\lim_{x \to 1} \frac{x^2 - 1}{x^2 - 3x + 2} \, \, = \, \,&#10;\frac{\lim_{x \to 1} (x+1)}{\lim_{x \to 1} (x-2)} \, \, = \, \, \frac{2}{-1} \, \, = \, \, -2&#10;$$&#10;&#10;\vspace{0.5cm}&#10;The graph of the function $f(x) = \frac{x^2 - 1}{x^2 - 3x + 2}$ is shown in the figure. Note that it&#10;is like the graph in of our previous example with a hole at the point $(1,-2)$.&#10;}}&#10;\end{minipage}&#10;\end{document}"/>
  <p:tag name="IGUANATEXSIZE" val="20"/>
  <p:tag name="IGUANATEXCURSOR" val="63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208</Words>
  <Application>Microsoft Office PowerPoint</Application>
  <PresentationFormat>Bildschirmpräsentation (16:9)</PresentationFormat>
  <Paragraphs>27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0" baseType="lpstr">
      <vt:lpstr>Arial</vt:lpstr>
      <vt:lpstr>Calibri</vt:lpstr>
      <vt:lpstr>Larissa-Design</vt:lpstr>
      <vt:lpstr>Calculus I for MGMT – Limits &amp; Continuity Limits</vt:lpstr>
      <vt:lpstr>Intuitively speaking, if f(x) gets closer and closer to a number L as x gets closer and closer to c from both sides, then L is the corresponding limit of f </vt:lpstr>
      <vt:lpstr>Geometrically, the limit statement means that the height of the graph y = f(x) approaches the limit as x approaches the given x-axis coordinate</vt:lpstr>
      <vt:lpstr>Example: Estimating &amp; computing a limit</vt:lpstr>
      <vt:lpstr>Example: Estimating &amp; computing a limit</vt:lpstr>
      <vt:lpstr>Note, limits describe the behavior of a function near a particular point, not necessarily at the point itself</vt:lpstr>
      <vt:lpstr>Reasons that limits do not exist are, for instance, that the function has a sudden jump or an infinite limit</vt:lpstr>
      <vt:lpstr>Limits obey certain algebraic rules (1/ 3)</vt:lpstr>
      <vt:lpstr>Limits obey certain algebraic rules (2/ 3)</vt:lpstr>
      <vt:lpstr>Limits obey certain algebraic rules (3/ 3)</vt:lpstr>
      <vt:lpstr>Example: Finding the limit of a polynomial and a rational function</vt:lpstr>
      <vt:lpstr>For polynomials and rational functions limits are computed by evaluation (provided the function is defined)</vt:lpstr>
      <vt:lpstr>For rational functions there are two special cases: (i) infinite limits and (ii) finite limits that can be obtained by factorization and cancelling </vt:lpstr>
      <vt:lpstr>Example: Showing that a limit does not exist</vt:lpstr>
      <vt:lpstr>Example: Finding a limit using algebra</vt:lpstr>
      <vt:lpstr>Example: Finding a limit using algebra</vt:lpstr>
      <vt:lpstr>Calculus 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Prof. Dr. Dr. h.c. Florian Rupp</cp:lastModifiedBy>
  <cp:revision>208</cp:revision>
  <dcterms:created xsi:type="dcterms:W3CDTF">2020-04-04T18:50:50Z</dcterms:created>
  <dcterms:modified xsi:type="dcterms:W3CDTF">2022-10-03T16:13:33Z</dcterms:modified>
</cp:coreProperties>
</file>