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Default Extension="gif" ContentType="image/gif"/>
  <Override PartName="/ppt/tags/tag4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311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14" r:id="rId15"/>
  </p:sldIdLst>
  <p:sldSz cx="9144000" cy="5143500" type="screen16x9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7241" autoAdjust="0"/>
  </p:normalViewPr>
  <p:slideViewPr>
    <p:cSldViewPr>
      <p:cViewPr varScale="1">
        <p:scale>
          <a:sx n="146" d="100"/>
          <a:sy n="146" d="100"/>
        </p:scale>
        <p:origin x="-54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7/16/2022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Dr. Dr. </a:t>
            </a:r>
            <a:r>
              <a:rPr lang="en-US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h.c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Florian Rupp</a:t>
            </a:r>
            <a:endParaRPr lang="en-US" sz="1400" b="1" kern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31.xml"/><Relationship Id="rId7" Type="http://schemas.openxmlformats.org/officeDocument/2006/relationships/image" Target="../media/image14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7.png"/><Relationship Id="rId4" Type="http://schemas.openxmlformats.org/officeDocument/2006/relationships/tags" Target="../tags/tag32.xml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Limits &amp; Continuity</a:t>
            </a:r>
            <a:br>
              <a:rPr lang="en-US" dirty="0" smtClean="0"/>
            </a:br>
            <a:r>
              <a:rPr lang="en-US" dirty="0" smtClean="0"/>
              <a:t>One-Sided Limits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Limits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One-Sided Limits</a:t>
            </a:r>
          </a:p>
        </p:txBody>
      </p:sp>
      <p:sp>
        <p:nvSpPr>
          <p:cNvPr id="17" name="Rechteck 16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Continuity</a:t>
            </a:r>
          </a:p>
        </p:txBody>
      </p:sp>
      <p:sp>
        <p:nvSpPr>
          <p:cNvPr id="19" name="Rechteck 18"/>
          <p:cNvSpPr/>
          <p:nvPr/>
        </p:nvSpPr>
        <p:spPr>
          <a:xfrm>
            <a:off x="7092280" y="2931790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Limits &amp; Continuity</a:t>
            </a:r>
          </a:p>
        </p:txBody>
      </p:sp>
      <p:sp>
        <p:nvSpPr>
          <p:cNvPr id="10" name="Rechteck 9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Limits at Infinity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Evaluating infinite one-sided limits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5"/>
            <a:ext cx="7041026" cy="281956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Evaluating infinite one-sided limits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016741"/>
            <a:ext cx="5256584" cy="299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251520" y="1131590"/>
            <a:ext cx="5472608" cy="18002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23524" y="1203593"/>
            <a:ext cx="5303048" cy="106178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Using an infinite limit to study average profit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7"/>
            <a:ext cx="7044138" cy="371304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Using an infinite limit to study average profit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22322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6"/>
            <a:ext cx="7047908" cy="206132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 1"/>
          <p:cNvPicPr>
            <a:picLocks noChangeAspect="1" noChangeArrowheads="1"/>
          </p:cNvPicPr>
          <p:nvPr/>
        </p:nvPicPr>
        <p:blipFill>
          <a:blip r:embed="rId6" cstate="print"/>
          <a:srcRect r="89199" b="82559"/>
          <a:stretch>
            <a:fillRect/>
          </a:stretch>
        </p:blipFill>
        <p:spPr bwMode="auto">
          <a:xfrm>
            <a:off x="251520" y="1131590"/>
            <a:ext cx="288032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Informally, a continuous function is one whose graph can be drawn without the pen leaving the paper</a:t>
            </a:r>
            <a:endParaRPr lang="en-US" dirty="0"/>
          </a:p>
        </p:txBody>
      </p:sp>
      <p:pic>
        <p:nvPicPr>
          <p:cNvPr id="1026" name="Picture 2 2"/>
          <p:cNvPicPr>
            <a:picLocks noChangeAspect="1" noChangeArrowheads="1"/>
          </p:cNvPicPr>
          <p:nvPr/>
        </p:nvPicPr>
        <p:blipFill>
          <a:blip r:embed="rId6" cstate="print"/>
          <a:srcRect r="51365"/>
          <a:stretch>
            <a:fillRect/>
          </a:stretch>
        </p:blipFill>
        <p:spPr bwMode="auto">
          <a:xfrm>
            <a:off x="251521" y="1131591"/>
            <a:ext cx="2880319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Grafik 2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491877" y="1203593"/>
            <a:ext cx="5315006" cy="2989223"/>
          </a:xfrm>
          <a:prstGeom prst="rect">
            <a:avLst/>
          </a:prstGeom>
          <a:noFill/>
          <a:ln/>
          <a:effectLst/>
        </p:spPr>
      </p:pic>
      <p:pic>
        <p:nvPicPr>
          <p:cNvPr id="10" name="Picture 2 3"/>
          <p:cNvPicPr>
            <a:picLocks noChangeAspect="1" noChangeArrowheads="1"/>
          </p:cNvPicPr>
          <p:nvPr/>
        </p:nvPicPr>
        <p:blipFill>
          <a:blip r:embed="rId6" cstate="print"/>
          <a:srcRect l="51703"/>
          <a:stretch>
            <a:fillRect/>
          </a:stretch>
        </p:blipFill>
        <p:spPr bwMode="auto">
          <a:xfrm>
            <a:off x="251520" y="3003798"/>
            <a:ext cx="2860268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Gerade Verbindung 14"/>
          <p:cNvCxnSpPr/>
          <p:nvPr/>
        </p:nvCxnSpPr>
        <p:spPr>
          <a:xfrm>
            <a:off x="3995936" y="4731990"/>
            <a:ext cx="4320480" cy="0"/>
          </a:xfrm>
          <a:prstGeom prst="line">
            <a:avLst/>
          </a:prstGeom>
          <a:noFill/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6156176" y="4659982"/>
            <a:ext cx="0" cy="216024"/>
          </a:xfrm>
          <a:prstGeom prst="line">
            <a:avLst/>
          </a:prstGeom>
          <a:noFill/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0" name="Grafik 19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36096" y="4515966"/>
            <a:ext cx="602164" cy="114923"/>
          </a:xfrm>
          <a:prstGeom prst="rect">
            <a:avLst/>
          </a:prstGeom>
          <a:noFill/>
          <a:ln/>
          <a:effectLst/>
        </p:spPr>
      </p:pic>
      <p:pic>
        <p:nvPicPr>
          <p:cNvPr id="26" name="Grafik 25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70638" y="4468197"/>
            <a:ext cx="614170" cy="165780"/>
          </a:xfrm>
          <a:prstGeom prst="rect">
            <a:avLst/>
          </a:prstGeom>
          <a:noFill/>
          <a:ln/>
          <a:effectLst/>
        </p:spPr>
      </p:pic>
      <p:pic>
        <p:nvPicPr>
          <p:cNvPr id="24" name="Grafik 23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22579" y="4821557"/>
            <a:ext cx="77613" cy="9233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one-sided limits the limit is evaluated by considering only either a left or right hand approach of </a:t>
            </a:r>
            <a:r>
              <a:rPr lang="en-US" i="1" dirty="0" smtClean="0"/>
              <a:t>x</a:t>
            </a:r>
            <a:endParaRPr lang="en-US" i="1" dirty="0"/>
          </a:p>
        </p:txBody>
      </p:sp>
      <p:pic>
        <p:nvPicPr>
          <p:cNvPr id="2050" name="Picture 2 1"/>
          <p:cNvPicPr>
            <a:picLocks noChangeAspect="1" noChangeArrowheads="1"/>
          </p:cNvPicPr>
          <p:nvPr/>
        </p:nvPicPr>
        <p:blipFill>
          <a:blip r:embed="rId4" cstate="print"/>
          <a:srcRect l="5119"/>
          <a:stretch>
            <a:fillRect/>
          </a:stretch>
        </p:blipFill>
        <p:spPr bwMode="auto">
          <a:xfrm>
            <a:off x="251520" y="1131590"/>
            <a:ext cx="28826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 2"/>
          <p:cNvPicPr>
            <a:picLocks noChangeAspect="1" noChangeArrowheads="1"/>
          </p:cNvPicPr>
          <p:nvPr/>
        </p:nvPicPr>
        <p:blipFill>
          <a:blip r:embed="rId4" cstate="print"/>
          <a:srcRect l="87796" r="9834" b="85616"/>
          <a:stretch>
            <a:fillRect/>
          </a:stretch>
        </p:blipFill>
        <p:spPr bwMode="auto">
          <a:xfrm>
            <a:off x="251520" y="2499742"/>
            <a:ext cx="72008" cy="27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2643758"/>
            <a:ext cx="5472608" cy="23762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7" y="2715761"/>
            <a:ext cx="5316924" cy="2259010"/>
          </a:xfrm>
          <a:prstGeom prst="rect">
            <a:avLst/>
          </a:prstGeom>
          <a:noFill/>
          <a:ln/>
          <a:effectLst/>
        </p:spPr>
      </p:pic>
      <p:sp>
        <p:nvSpPr>
          <p:cNvPr id="10" name="Rechteck 9"/>
          <p:cNvSpPr/>
          <p:nvPr/>
        </p:nvSpPr>
        <p:spPr>
          <a:xfrm>
            <a:off x="3419872" y="1131590"/>
            <a:ext cx="5472608" cy="14401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7" y="1203592"/>
            <a:ext cx="5321078" cy="1285300"/>
          </a:xfrm>
          <a:prstGeom prst="rect">
            <a:avLst/>
          </a:prstGeom>
          <a:noFill/>
          <a:ln/>
          <a:effectLst/>
        </p:spPr>
      </p:pic>
      <p:sp>
        <p:nvSpPr>
          <p:cNvPr id="14" name="Textfeld 13"/>
          <p:cNvSpPr txBox="1"/>
          <p:nvPr/>
        </p:nvSpPr>
        <p:spPr>
          <a:xfrm>
            <a:off x="251520" y="3147814"/>
            <a:ext cx="2232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one-sided limits in a just-in-time inventory example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Evaluating One-Sided Limits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90"/>
            <a:ext cx="2160239" cy="252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3"/>
            <a:ext cx="5320563" cy="3678050"/>
          </a:xfrm>
          <a:prstGeom prst="rect">
            <a:avLst/>
          </a:prstGeom>
          <a:noFill/>
          <a:ln/>
          <a:effectLst/>
        </p:spPr>
      </p:pic>
      <p:pic>
        <p:nvPicPr>
          <p:cNvPr id="6" name="Picture 2 2"/>
          <p:cNvPicPr>
            <a:picLocks noChangeAspect="1" noChangeArrowheads="1"/>
          </p:cNvPicPr>
          <p:nvPr/>
        </p:nvPicPr>
        <p:blipFill>
          <a:blip r:embed="rId5" cstate="print"/>
          <a:srcRect l="87796" r="9834" b="85616"/>
          <a:stretch>
            <a:fillRect/>
          </a:stretch>
        </p:blipFill>
        <p:spPr bwMode="auto">
          <a:xfrm>
            <a:off x="251520" y="2715766"/>
            <a:ext cx="72008" cy="27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(two-sided) limit exists if and only if the two one-sided limits exist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22413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1203580"/>
            <a:ext cx="7049905" cy="1040519"/>
          </a:xfrm>
          <a:prstGeom prst="rect">
            <a:avLst/>
          </a:prstGeom>
          <a:noFill/>
          <a:ln/>
          <a:effectLst/>
        </p:spPr>
      </p:pic>
      <p:sp>
        <p:nvSpPr>
          <p:cNvPr id="5" name="Rechteck 4"/>
          <p:cNvSpPr/>
          <p:nvPr/>
        </p:nvSpPr>
        <p:spPr>
          <a:xfrm>
            <a:off x="1691680" y="2499742"/>
            <a:ext cx="7200800" cy="15841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571731"/>
            <a:ext cx="7050774" cy="136624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Using one-sided limits to find a two-sided limit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89"/>
            <a:ext cx="2880320" cy="191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3"/>
            <a:ext cx="5114144" cy="372266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Using one-sided limits to find a two-sided limit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89"/>
            <a:ext cx="2880320" cy="191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19442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3"/>
            <a:ext cx="5320226" cy="143145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limits are a special case of limits that do not exist and that induce a vertical asymptote for the corresponding graph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86409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0"/>
            <a:ext cx="7040329" cy="730645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1691680" y="2067694"/>
            <a:ext cx="7200800" cy="2952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139681"/>
            <a:ext cx="7064223" cy="284518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Geometrically, one-sided infinite limits lead to vertical asymptotes of the corresponding graph</a:t>
            </a:r>
            <a:endParaRPr lang="en-US" dirty="0"/>
          </a:p>
        </p:txBody>
      </p:sp>
      <p:pic>
        <p:nvPicPr>
          <p:cNvPr id="32770" name="Picture 2" descr="https://cnm.pg.edu.pl/documents/2332190/36557042/Infinite%20limit%20at%20a%20point?t=14473532051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31590"/>
            <a:ext cx="5899946" cy="3888432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4979077" y="843558"/>
            <a:ext cx="41649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 smtClean="0"/>
              <a:t>https://cnm.pg.edu.pl/mathematics/limits-and-continuity?p_l_id=65013635&amp;p_v_l_s_g_id=0&amp;</a:t>
            </a:r>
            <a:endParaRPr lang="en-US" sz="800" dirty="0"/>
          </a:p>
        </p:txBody>
      </p:sp>
      <p:sp>
        <p:nvSpPr>
          <p:cNvPr id="5" name="Rechteck 4"/>
          <p:cNvSpPr/>
          <p:nvPr/>
        </p:nvSpPr>
        <p:spPr>
          <a:xfrm>
            <a:off x="251520" y="1131590"/>
            <a:ext cx="720080" cy="2880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animation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372200" y="1131590"/>
            <a:ext cx="252028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>
                <a:solidFill>
                  <a:schemeClr val="tx1"/>
                </a:solidFill>
              </a:rPr>
              <a:t>Increase and decrease of </a:t>
            </a:r>
            <a:r>
              <a:rPr lang="en-US" sz="1400" i="1" dirty="0" smtClean="0">
                <a:solidFill>
                  <a:schemeClr val="tx1"/>
                </a:solidFill>
              </a:rPr>
              <a:t>f</a:t>
            </a:r>
            <a:r>
              <a:rPr lang="en-US" sz="1400" dirty="0" smtClean="0">
                <a:solidFill>
                  <a:schemeClr val="tx1"/>
                </a:solidFill>
              </a:rPr>
              <a:t>(</a:t>
            </a:r>
            <a:r>
              <a:rPr lang="en-US" sz="1400" i="1" dirty="0" smtClean="0">
                <a:solidFill>
                  <a:schemeClr val="tx1"/>
                </a:solidFill>
              </a:rPr>
              <a:t>x</a:t>
            </a:r>
            <a:r>
              <a:rPr lang="en-US" sz="1400" dirty="0" smtClean="0">
                <a:solidFill>
                  <a:schemeClr val="tx1"/>
                </a:solidFill>
              </a:rPr>
              <a:t>) for </a:t>
            </a:r>
            <a:r>
              <a:rPr lang="en-US" sz="1400" i="1" dirty="0" smtClean="0">
                <a:solidFill>
                  <a:schemeClr val="tx1"/>
                </a:solidFill>
              </a:rPr>
              <a:t>x</a:t>
            </a:r>
            <a:r>
              <a:rPr lang="en-US" sz="1400" dirty="0" smtClean="0">
                <a:solidFill>
                  <a:schemeClr val="tx1"/>
                </a:solidFill>
              </a:rPr>
              <a:t> without bounds at a certain number, geometrically means that the graph of </a:t>
            </a:r>
            <a:r>
              <a:rPr lang="en-US" sz="1400" i="1" dirty="0" smtClean="0">
                <a:solidFill>
                  <a:schemeClr val="tx1"/>
                </a:solidFill>
              </a:rPr>
              <a:t>f</a:t>
            </a:r>
            <a:r>
              <a:rPr lang="en-US" sz="1400" dirty="0" smtClean="0">
                <a:solidFill>
                  <a:schemeClr val="tx1"/>
                </a:solidFill>
              </a:rPr>
              <a:t>(</a:t>
            </a:r>
            <a:r>
              <a:rPr lang="en-US" sz="1400" i="1" dirty="0" smtClean="0">
                <a:solidFill>
                  <a:schemeClr val="tx1"/>
                </a:solidFill>
              </a:rPr>
              <a:t>x</a:t>
            </a:r>
            <a:r>
              <a:rPr lang="en-US" sz="1400" dirty="0" smtClean="0">
                <a:solidFill>
                  <a:schemeClr val="tx1"/>
                </a:solidFill>
              </a:rPr>
              <a:t>) has a vertical asymptote.</a:t>
            </a: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I.e., a two-sided infinite limit or a one-sided infinite limit lead to a vertical asymptote of the corresponding graph.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33,521"/>
  <p:tag name="ORIGINALWIDTH" val="3395,576"/>
  <p:tag name="LATEXADDIN" val="\documentclass{article}\pagestyle{empty}&#10;\usepackage{amsmath}&#10;\usepackage{amsfonts}&#10;\usepackage{amssymb}&#10;\begin{document}&#10;\begin{minipage}{9.6 cm}&#10;{\sffamily{&#10;The dictionary defines continuity as an 'unbroken or uninterrupted succession'. Informally, a {\bf{continuous function}}&#10;is one whose graph can be drawn without the pen leaving the paper.\\[1mm]&#10;Not all functions have this property, but those that&#10;do play a special role in calculus. A function is not continuous where its graph has a hole or gap, but what do we&#10;really mean by holes and gaps in a graph?\\[1mm]&#10;To describe such features mathematically, we require the concept of a {\bf{one-sided limit}} of a function;&#10;that is, a limit in which the approach is either from the left ($x \to c^-$) or from the right ($x \to c^+$), rather than&#10;from both sides as required for the two-sided limit ($x \to c$) introduced previously.&#10;}}&#10;\end{minipage}&#10;\end{document}"/>
  <p:tag name="IGUANATEXSIZE" val="20"/>
  <p:tag name="IGUANATEXCURSOR" val="77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0,49118"/>
  <p:tag name="ORIGINALWIDTH" val="384,702"/>
  <p:tag name="LATEXADDIN" val="\documentclass{article}\pagestyle{empty}&#10;\usepackage{amsmath}&#10;\usepackage{amsfonts}&#10;\usepackage{amssymb}&#10;\begin{document}&#10;\begin{minipage}{9.6 cm}&#10;{\sffamily{&#10;$x \to c^-$&#10;}}&#10;\end{minipage}&#10;\end{document}"/>
  <p:tag name="IGUANATEXSIZE" val="20"/>
  <p:tag name="IGUANATEXCURSOR" val="17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,4875"/>
  <p:tag name="ORIGINALWIDTH" val="391,4511"/>
  <p:tag name="LATEXADDIN" val="\documentclass{article}\pagestyle{empty}&#10;\usepackage{amsmath}&#10;\usepackage{amsfonts}&#10;\usepackage{amssymb}&#10;\begin{document}&#10;\begin{minipage}{9.6 cm}&#10;{\sffamily{&#10;$c^+ \leftarrow x$&#10;}}&#10;\end{minipage}&#10;\end{document}"/>
  <p:tag name="IGUANATEXSIZE" val="20"/>
  <p:tag name="IGUANATEXCURSOR" val="16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49,49378"/>
  <p:tag name="LATEXADDIN" val="\documentclass{article}\pagestyle{empty}&#10;\usepackage{amsmath}&#10;\usepackage{amsfonts}&#10;\usepackage{amssymb}&#10;\begin{document}&#10;\begin{minipage}{9.6 cm}&#10;{\sffamily{&#10;$c$&#10;}}&#10;\end{minipage}&#10;\end{document}"/>
  <p:tag name="IGUANATEXSIZE" val="20"/>
  <p:tag name="IGUANATEXCURSOR" val="16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3,577"/>
  <p:tag name="ORIGINALWIDTH" val="3394,826"/>
  <p:tag name="LATEXADDIN" val="\documentclass{article}\pagestyle{empty}&#10;\usepackage{amsmath}&#10;\usepackage{amsfonts}&#10;\usepackage{amssymb}&#10;\begin{document}&#10;\begin{minipage}{9.6 cm}&#10;{\sffamily{&#10;For instance, the figure shows the graph of inventory $I(t)$ as a function of time $t$&#10;for a company that immediately restocks to level $L_1$ whenever the inventory falls to&#10;a certain minimum level $L_2$ (this is called {\bf{just-in-time inventory}}).\\[1mm]&#10;Suppose the first restocking time occurs at $t=t_1$. Then as $t$ tends toward $t_1$ from the left, the limiting&#10;value of $I(t)$ is $L_2$, while if the approach is from the right, the limiting value is $L_1$, i.e.\\[-2mm]&#10;$$&#10;\lim_{t \to t_1^-} I(t) \, \, = \, \, L_2 \qquad \text{and} \qquad \lim_{t \to t_1^+} I(t) \, \, = \, \, L_1 \, .&#10;$$&#10;}}&#10;\end{minipage}&#10;\end{document}"/>
  <p:tag name="IGUANATEXSIZE" val="20"/>
  <p:tag name="IGUANATEXCURSOR" val="21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6,6517"/>
  <p:tag name="ORIGINALWIDTH" val="3396,326"/>
  <p:tag name="LATEXADDIN" val="\documentclass{article}\pagestyle{empty}&#10;\usepackage{amsmath}&#10;\usepackage{amsfonts}&#10;\usepackage{amssymb}&#10;\begin{document}&#10;\begin{minipage}{9.6 cm}&#10;{\sffamily{&#10;{\bf{One-Sided Limits:}}\\[1mm]&#10;If $f(x)$ approaches $L$ as $x$ tends toward $c$ from the left ($x &lt; c$), we write $\lim_{x \to c^-} f(x) = L$.\\[1mm]&#10;Likewise, if $f(x)$ approaches $M$ as $x$ tends toward $c$ from the right ($c &lt; x$), then $\lim_{x \to c^+} f(x) = M$.&#10;}}&#10;\end{minipage}&#10;\end{document}"/>
  <p:tag name="IGUANATEXSIZE" val="20"/>
  <p:tag name="IGUANATEXCURSOR" val="30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7,469"/>
  <p:tag name="ORIGINALWIDTH" val="3394,826"/>
  <p:tag name="LATEXADDIN" val="\documentclass{article}\pagestyle{empty}&#10;\usepackage{amsmath}&#10;\usepackage{amsfonts}&#10;\usepackage{amssymb}&#10;\begin{document}&#10;\begin{minipage}{9.6 cm}&#10;{\sffamily{&#10;{\bf{Example: (Evaluating One-Sided Limits)}}\\[1mm]&#10;For the function&#10;$$&#10;f(x) \, \, = \, \left\{ \begin{array}{l c l}&#10;1-x^2 \, , &amp; &amp; \text{if $0 \leq x &lt; 2$}\\&#10;2x+1 \, ,  &amp; &amp; \text{if $x \geq 2$}&#10;\end{array} \right.&#10;$$&#10;such that&#10;$$&#10;\lim_{x \to 2^-} f(x) \, \, = \, \, \lim_{x \to 2^-} (1-x^2) \, \, = \, \, -3&#10;$$&#10;as $1-x^2$ is that part of the piecewise-defined function for $x &lt; 2$, and&#10;$$&#10;\lim_{x \to 2^+} f(x) \, \, = \, \, \lim_{x \to 2^+} (2x+1) \, \, = \, \, 5&#10;$$&#10;as $2x+1$ is that part of the piecewise-defined function for $x &gt; 2$. Especially,&#10;we thus have that the two-sided limit $\lim_{x \to 2} f(x)$ does not exist.&#10;}}&#10;\end{minipage}&#10;\end{document}"/>
  <p:tag name="IGUANATEXSIZE" val="20"/>
  <p:tag name="IGUANATEXCURSOR" val="74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6,9254"/>
  <p:tag name="ORIGINALWIDTH" val="4457,443"/>
  <p:tag name="LATEXADDIN" val="\documentclass{article}\pagestyle{empty}&#10;\usepackage{amsmath}&#10;\usepackage{amsfonts}&#10;\usepackage{amssymb}&#10;\begin{document}&#10;\begin{minipage}{12.6 cm}&#10;{\sffamily{&#10;As noted, the two-sided limit does not exist for the function in the previous example since the functional values $f(x)$ do not approach a single value $L$ as $x$ tends toward $2$ from each side.\\[1mm]&#10;In general, we have the following useful criterion for the existence of a limit.&#10;}}&#10;\end{minipage}&#10;\end{document}"/>
  <p:tag name="IGUANATEXSIZE" val="20"/>
  <p:tag name="IGUANATEXCURSOR" val="42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3,6521"/>
  <p:tag name="ORIGINALWIDTH" val="4457,443"/>
  <p:tag name="LATEXADDIN" val="\documentclass{article}\pagestyle{empty}&#10;\usepackage{amsmath}&#10;\usepackage{amsfonts}&#10;\usepackage{amssymb}&#10;\begin{document}&#10;\begin{minipage}{12.6 cm}&#10;{\sffamily{&#10;{\bf{Existence of a Limit:}}\\[1mm]&#10;The (two-sided) limit $\lim_{x \to c} f(x)$ exists if and only if the two one-sided limits $\lim_{x \to c^-} f(x)$&#10;and $\lim_{x \to c^+} f(x)$ both exist and are equal, and then&#10;$$&#10;\lim_{x \to c} f(x) \, \, = \, \, \lim_{x \to c^-} f(x) \, \, = \, \, \lim_{x \to c^+} f(x) \, .&#10;$$&#10;}}&#10;\end{minipage}&#10;\end{document}"/>
  <p:tag name="IGUANATEXSIZE" val="20"/>
  <p:tag name="IGUANATEXCURSOR" val="21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72,216"/>
  <p:tag name="ORIGINALWIDTH" val="3259,843"/>
  <p:tag name="LATEXADDIN" val="\documentclass{article}\pagestyle{empty}&#10;\usepackage{amsmath}&#10;\usepackage{amsfonts}&#10;\usepackage{amssymb}&#10;\begin{document}&#10;\begin{minipage}{9.6 cm}&#10;{\sffamily{&#10;{\bf{Example:}}\\[1mm]&#10;Determine whether $\lim_{x \to 1} f(x)$ exists, where&#10;$$&#10;f(x) \, \, = \, \left\{ \begin{array}{l c l}&#10;x+1 \, , &amp; &amp; \text{if $x &lt; 1$}\\&#10;-x^2 + 4x - 1 \, ,  &amp; &amp; \text{if $x \geq 1$}&#10;\end{array} \right.&#10;$$&#10;&#10;{\bf{Solution:}}\\[1mm]&#10;Computing the one-sided limits at $x=1$, we find\\[-1mm]&#10;$$&#10;\lim_{x \to 1^-} f(x) \, \, = \, \, \lim_{x \to 1^-} (x+1) \, \, = \, \, 1 + 1 \, \, = \, \, 2 \, ,&#10;$$&#10;since $f(x) = x+1$ when $x &lt; 1$, and\\[-1mm]&#10;$$&#10;\lim_{x \to 1^+} f(x) \, \, = \, \, \lim_{x \to 1^+} (-x^2 + 4x - 1) \, \, = \, \, -1^2 + 4 - 1 \, \, = \, \, 2 \, ,&#10;$$&#10;since $f(x) = -x^2 + 4x - 1$ when $x \geq 1$.&#10;&#10;}}&#10;\end{minipage}&#10;\end{document}"/>
  <p:tag name="IGUANATEXSIZE" val="20"/>
  <p:tag name="IGUANATEXCURSOR" val="61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3,6409"/>
  <p:tag name="ORIGINALWIDTH" val="3390,326"/>
  <p:tag name="LATEXADDIN" val="\documentclass{article}\pagestyle{empty}&#10;\usepackage{amsmath}&#10;\usepackage{amsfonts}&#10;\usepackage{amssymb}&#10;\begin{document}&#10;\begin{minipage}{9.6 cm}&#10;{\sffamily{&#10;Since the two one-sided limits are equal, it follows that the two-sided limit of $f(x)$ at&#10;$x=1$ exists, and we have&#10;$$&#10;\lim_{x \to 1} f(x) \, \, = \, \, \lim_{x \to 1^-} f(x) \, \, = \, \, \lim_{x \to 1^+} f(x) \, \, = \, \, 2 \, .&#10;$$&#10;The graph of $f(x)$ is shown in the figure.&#10;}}&#10;\end{minipage}&#10;\end{document}"/>
  <p:tag name="IGUANATEXSIZE" val="20"/>
  <p:tag name="IGUANATEXCURSOR" val="39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8,4477"/>
  <p:tag name="ORIGINALWIDTH" val="4451,444"/>
  <p:tag name="LATEXADDIN" val="\documentclass{article}\pagestyle{empty}&#10;\usepackage{amsmath}&#10;\usepackage{amsfonts}&#10;\usepackage{amssymb}&#10;\begin{document}&#10;\begin{minipage}{12.6 cm}&#10;{\sffamily{&#10;If the functional values $f(x)$ increase or decrease without bound as $x$ approaches $c$,&#10;then technically $\lim_{x \to c} f(x)$ does not exist. However, the behavior of the function in&#10;such a case may be more precisely described by using the following notation.&#10;}}&#10;\end{minipage}&#10;\end{document}"/>
  <p:tag name="IGUANATEXSIZE" val="20"/>
  <p:tag name="IGUANATEXCURSOR" val="42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2,797"/>
  <p:tag name="ORIGINALWIDTH" val="4460,443"/>
  <p:tag name="LATEXADDIN" val="\documentclass{article}\pagestyle{empty}&#10;\usepackage{amsmath}&#10;\usepackage{amsfonts}&#10;\usepackage{amssymb}&#10;\begin{document}&#10;\begin{minipage}{12.6 cm}&#10;{\sffamily{&#10;{\bf{Infinite Limits:}}\\[1mm]&#10;We say that $\lim_{x \to c} f(x)$ is a {\bf{(two-sided) infinite limit}} if $f(x)$ increases or decreases without bound as $x \to c$.&#10;We write\\[-2mm]&#10;$$&#10;\lim_{x \to c} f(x) \, \, = \, \, \infty \, ,&#10;$$&#10;if $f(x)$ increases without bound as $x \to c$, or\\[-2mm]&#10;$$&#10;\lim_{x \to c} f(x) \, \, = \, \, -\infty \, ,&#10;$$&#10;if $f(x)$ decreases without bound as $x \to c$.\\[1mm]&#10;Analogous realtions hold for {\bf{one-sided infinite limits}}.&#10;}}&#10;\end{minipage}&#10;\end{document}"/>
  <p:tag name="IGUANATEXSIZE" val="20"/>
  <p:tag name="IGUANATEXCURSOR" val="34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9,547"/>
  <p:tag name="ORIGINALWIDTH" val="4455,943"/>
  <p:tag name="LATEXADDIN" val="\documentclass{article}\pagestyle{empty}&#10;\usepackage{amsmath}&#10;\usepackage{amsfonts}&#10;\usepackage{amssymb}&#10;\begin{document}&#10;\begin{minipage}{12.6 cm}&#10;{\sffamily{&#10;{\bf{Example: (Evaluating Infinite One-Sided Limits)}}\\[1mm]&#10;Find the limit of $f(x)$ as $x$ approaches $4$ from the left and from the right for\\[-2mm]&#10;$$&#10;f(x) \, \, = \, \, \frac{x-2}{x-4} \, .&#10;$$&#10;&#10;\vspace{0.2cm}&#10;{\bf{Solution:}}\\[1mm]&#10;First, note that $f(x)$ is negative for $2 &lt; x &lt; 4$, so as $x$ approaches $4$ from the left, the denominator approaches zero, and&#10;$f(x)$ {\bf{decreases without bound}}, i.e.&#10;$$&#10;\lim_{x \to 4^-} \frac{x-2}{x-4} \, \, = \, \, -\infty&#10;$$&#10;}}&#10;\end{minipage}&#10;\end{document}"/>
  <p:tag name="IGUANATEXSIZE" val="20"/>
  <p:tag name="IGUANATEXCURSOR" val="63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48,669"/>
  <p:tag name="ORIGINALWIDTH" val="3382,827"/>
  <p:tag name="LATEXADDIN" val="\documentclass{article}\pagestyle{empty}&#10;\usepackage{amsmath}&#10;\usepackage{amsfonts}&#10;\usepackage{amssymb}&#10;\begin{document}&#10;\begin{minipage}{9.6 cm}&#10;{\sffamily{&#10;Likewise, as $x$ approaches $4$ from the right (with $x&gt;4$), $f(x)$ {\bf{increases without bound}}, i.e.&#10;$$&#10;\lim_{x \to 4^+} \frac{x-2}{x-4} \, \, = \, \, \infty \, .&#10;$$&#10;}}&#10;\end{minipage}&#10;\end{document}"/>
  <p:tag name="IGUANATEXSIZE" val="20"/>
  <p:tag name="IGUANATEXCURSOR" val="32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47,732"/>
  <p:tag name="ORIGINALWIDTH" val="4458,193"/>
  <p:tag name="LATEXADDIN" val="\documentclass{article}\pagestyle{empty}&#10;\usepackage{amsmath}&#10;\usepackage{amsfonts}&#10;\usepackage{amssymb}&#10;\begin{document}&#10;\begin{minipage}{12.6 cm}&#10;{\sffamily{&#10;{\bf{Example: (Using an Infinite Limit to Study Average Profit)}}\\[1mm]&#10;A manufacturer determines that when $x$ hundred units of a particular product are produced&#10;and sold, the profit will be $P(x) = 4x - \sqrt{x}$ thousand GEL. What happens&#10;to the average profit when the production level is very small?&#10;&#10;\vspace{0.3cm}&#10;{\bf{Solution:}}\\[1mm]&#10;The average profit is&#10;$$&#10;AP(x) \, \, = \, \, \frac{4x-\sqrt{x}}{x} \, \, = \, \, 4 - \frac{1}{\sqrt{x}}&#10;$$&#10;thousand GEL per hundred units. To find what happens at a very low level of production,&#10;we examine the limit of $AP(x)$ as $x \to 0^+$:&#10;$$&#10;\lim_{x \to 0^+} AP(x) \, \, = \, \, \lim_{x \to 0^+} \frac{4x-\sqrt{x}}{x} \, \, = \, \, \lim_{x \to 0^+} \left( 4 - \frac{1}{\sqrt{x}} \right)&#10;\, \, = \, \, -\infty&#10;$$&#10;&#10;}}&#10;\end{minipage}&#10;\end{document}"/>
  <p:tag name="IGUANATEXSIZE" val="20"/>
  <p:tag name="IGUANATEXCURSOR" val="85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0,851"/>
  <p:tag name="ORIGINALWIDTH" val="4458,943"/>
  <p:tag name="LATEXADDIN" val="\documentclass{article}\pagestyle{empty}&#10;\usepackage{amsmath}&#10;\usepackage{amsfonts}&#10;\usepackage{amssymb}&#10;\begin{document}&#10;\begin{minipage}{12.6 cm}&#10;{\sffamily{&#10;$$&#10;\lim_{x \to 0^+} AP(x) \, \, = \, \, \lim_{x \to 0^+} \frac{4x-\sqrt{x}}{x} \, \, = \, \, \lim_{x \to 0^+} \left( 4 - \frac{1}{\sqrt{x}} \right)&#10;\, \, = \, \, -\infty&#10;$$&#10;I.e. $4 - x^{-1/2}$ becomes negative and grows large in absolute value.\\[1mm]&#10;We interpret this limit as saying that as fewer and fewer units are produced, the&#10;average profit derived from producing each unit is actually a huge loss.\\[1mm]&#10;This makes sense because when only a few units are produced, fixed start-up costs dominate any&#10;revenue that may be derived from sales.&#10;}}&#10;\end{minipage}&#10;\end{document}"/>
  <p:tag name="IGUANATEXSIZE" val="20"/>
  <p:tag name="IGUANATEXCURSOR" val="26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190</Words>
  <Application>Microsoft Office PowerPoint</Application>
  <PresentationFormat>Bildschirmpräsentation (16:9)</PresentationFormat>
  <Paragraphs>28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Arial</vt:lpstr>
      <vt:lpstr>Calibri</vt:lpstr>
      <vt:lpstr>Larissa-Design</vt:lpstr>
      <vt:lpstr>Calculus I for MGMT – Limits &amp; Continuity One-Sided Limits</vt:lpstr>
      <vt:lpstr>Informally, a continuous function is one whose graph can be drawn without the pen leaving the paper</vt:lpstr>
      <vt:lpstr>At one-sided limits the limit is evaluated by considering only either a left or right hand approach of x</vt:lpstr>
      <vt:lpstr>Example: Evaluating One-Sided Limits</vt:lpstr>
      <vt:lpstr>The (two-sided) limit exists if and only if the two one-sided limits exist</vt:lpstr>
      <vt:lpstr>Example: Using one-sided limits to find a two-sided limit</vt:lpstr>
      <vt:lpstr>Example: Using one-sided limits to find a two-sided limit</vt:lpstr>
      <vt:lpstr>Infinite limits are a special case of limits that do not exist and that induce a vertical asymptote for the corresponding graph</vt:lpstr>
      <vt:lpstr>Geometrically, one-sided infinite limits lead to vertical asymptotes of the corresponding graph</vt:lpstr>
      <vt:lpstr>Example: Evaluating infinite one-sided limits</vt:lpstr>
      <vt:lpstr>Example: Evaluating infinite one-sided limits</vt:lpstr>
      <vt:lpstr>Example: Using an infinite limit to study average profit</vt:lpstr>
      <vt:lpstr>Example: Using an infinite limit to study average profit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208</cp:revision>
  <dcterms:created xsi:type="dcterms:W3CDTF">2020-04-04T18:50:50Z</dcterms:created>
  <dcterms:modified xsi:type="dcterms:W3CDTF">2022-07-16T16:04:09Z</dcterms:modified>
</cp:coreProperties>
</file>