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4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Limits &amp; Continuity</a:t>
            </a:r>
            <a:br>
              <a:rPr lang="en-US" dirty="0" smtClean="0"/>
            </a:br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</a:t>
            </a:r>
            <a:r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Infinity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One-Sided Limits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Continuity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Limits &amp; Continuity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Moreover, a continuous function of a continuous function is a continuous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147805"/>
            <a:ext cx="7076684" cy="177444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1131590"/>
            <a:ext cx="7200800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8"/>
            <a:ext cx="7028908" cy="17081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continuous on an open (closed) interval if it is continuous at all its points (and the one-sided limits exist at the boundary points)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80"/>
            <a:ext cx="7037687" cy="41790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20882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923656"/>
            <a:ext cx="7062020" cy="1893820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691680" y="4083918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4155907"/>
            <a:ext cx="7055001" cy="7202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Deciding where a function is continuous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19" cy="26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328464" cy="33494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Altogether, we have three types of discontinuities: (</a:t>
            </a:r>
            <a:r>
              <a:rPr lang="en-US" dirty="0" err="1" smtClean="0"/>
              <a:t>i</a:t>
            </a:r>
            <a:r>
              <a:rPr lang="en-US" dirty="0" smtClean="0"/>
              <a:t>) removable discontinuities, (ii) infinite discontinuities, and (iii) jump discontinuities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240" y="3268970"/>
            <a:ext cx="424640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240" y="1241698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411760" y="1131590"/>
            <a:ext cx="2088232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644008" y="1131590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644008" y="3147814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51520" y="1131590"/>
            <a:ext cx="2016224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removable discontinuity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6876256" y="1131590"/>
            <a:ext cx="2016224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infinite discontinuity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6876256" y="3147814"/>
            <a:ext cx="2016224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jump discontinuity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1491630"/>
            <a:ext cx="2016224" cy="35283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 these removable discontinuities, we can remove the discontinuity at </a:t>
            </a:r>
            <a:r>
              <a:rPr lang="en-US" sz="1400" i="1" dirty="0" smtClean="0">
                <a:solidFill>
                  <a:schemeClr val="tx1"/>
                </a:solidFill>
              </a:rPr>
              <a:t>x = 2</a:t>
            </a:r>
            <a:r>
              <a:rPr lang="en-US" sz="1400" dirty="0" smtClean="0">
                <a:solidFill>
                  <a:schemeClr val="tx1"/>
                </a:solidFill>
              </a:rPr>
              <a:t> by redefining </a:t>
            </a:r>
            <a:r>
              <a:rPr lang="en-US" sz="1400" i="1" dirty="0" smtClean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 at just the single number 2.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“new” function (continuous extension)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g(x) = x + 1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 continuous at </a:t>
            </a:r>
            <a:r>
              <a:rPr lang="en-US" sz="1400" i="1" dirty="0" smtClean="0">
                <a:solidFill>
                  <a:schemeClr val="tx1"/>
                </a:solidFill>
              </a:rPr>
              <a:t>x = 2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76256" y="1491630"/>
            <a:ext cx="2016224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 an infinite discontinuity we have an infinite limit.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76256" y="3507854"/>
            <a:ext cx="2016224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 a jump discontinuity the function “jumps” from one value to another.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intermediate value property (IVP) states that a continuous function attains all values between any two of its values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1"/>
            <a:ext cx="2880320" cy="194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4"/>
            <a:ext cx="5313561" cy="3673895"/>
          </a:xfrm>
          <a:prstGeom prst="rect">
            <a:avLst/>
          </a:prstGeom>
          <a:noFill/>
          <a:ln/>
          <a:effectLst/>
        </p:spPr>
      </p:pic>
      <p:sp>
        <p:nvSpPr>
          <p:cNvPr id="9" name="Textfeld 8"/>
          <p:cNvSpPr txBox="1"/>
          <p:nvPr/>
        </p:nvSpPr>
        <p:spPr>
          <a:xfrm>
            <a:off x="251520" y="3147814"/>
            <a:ext cx="220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intermediate value property</a:t>
            </a:r>
            <a:endParaRPr lang="en-US" sz="1200" dirty="0"/>
          </a:p>
        </p:txBody>
      </p:sp>
      <p:sp>
        <p:nvSpPr>
          <p:cNvPr id="11" name="Rechteck 10"/>
          <p:cNvSpPr/>
          <p:nvPr/>
        </p:nvSpPr>
        <p:spPr>
          <a:xfrm>
            <a:off x="3563888" y="3435846"/>
            <a:ext cx="5184576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 using an intermediate value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58087" cy="32979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 using an intermediate value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2"/>
            <a:ext cx="7059286" cy="3797674"/>
          </a:xfrm>
          <a:prstGeom prst="rect">
            <a:avLst/>
          </a:prstGeom>
          <a:noFill/>
          <a:ln/>
          <a:effectLst/>
        </p:spPr>
      </p:pic>
      <p:cxnSp>
        <p:nvCxnSpPr>
          <p:cNvPr id="16" name="Gerade Verbindung 15"/>
          <p:cNvCxnSpPr/>
          <p:nvPr/>
        </p:nvCxnSpPr>
        <p:spPr>
          <a:xfrm>
            <a:off x="251520" y="4011910"/>
            <a:ext cx="122413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23528" y="3939902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259632" y="3939902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79512" y="4443958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P(0) &lt; 0</a:t>
            </a:r>
            <a:endParaRPr lang="en-US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971600" y="3347289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P(5) &gt; 0</a:t>
            </a:r>
            <a:endParaRPr lang="en-US" sz="1000" dirty="0"/>
          </a:p>
        </p:txBody>
      </p:sp>
      <p:sp>
        <p:nvSpPr>
          <p:cNvPr id="22" name="Ellipse 21"/>
          <p:cNvSpPr/>
          <p:nvPr/>
        </p:nvSpPr>
        <p:spPr>
          <a:xfrm>
            <a:off x="251520" y="429994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1187624" y="357986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ihandform 24"/>
          <p:cNvSpPr/>
          <p:nvPr/>
        </p:nvSpPr>
        <p:spPr>
          <a:xfrm>
            <a:off x="313899" y="3664424"/>
            <a:ext cx="921223" cy="757450"/>
          </a:xfrm>
          <a:custGeom>
            <a:avLst/>
            <a:gdLst>
              <a:gd name="connsiteX0" fmla="*/ 0 w 921223"/>
              <a:gd name="connsiteY0" fmla="*/ 709683 h 757450"/>
              <a:gd name="connsiteX1" fmla="*/ 395785 w 921223"/>
              <a:gd name="connsiteY1" fmla="*/ 668740 h 757450"/>
              <a:gd name="connsiteX2" fmla="*/ 689211 w 921223"/>
              <a:gd name="connsiteY2" fmla="*/ 177421 h 757450"/>
              <a:gd name="connsiteX3" fmla="*/ 921223 w 921223"/>
              <a:gd name="connsiteY3" fmla="*/ 0 h 7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223" h="757450">
                <a:moveTo>
                  <a:pt x="0" y="709683"/>
                </a:moveTo>
                <a:cubicBezTo>
                  <a:pt x="140458" y="733566"/>
                  <a:pt x="280917" y="757450"/>
                  <a:pt x="395785" y="668740"/>
                </a:cubicBezTo>
                <a:cubicBezTo>
                  <a:pt x="510653" y="580030"/>
                  <a:pt x="601638" y="288878"/>
                  <a:pt x="689211" y="177421"/>
                </a:cubicBezTo>
                <a:cubicBezTo>
                  <a:pt x="776784" y="65964"/>
                  <a:pt x="849003" y="32982"/>
                  <a:pt x="921223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26"/>
          <p:cNvCxnSpPr/>
          <p:nvPr/>
        </p:nvCxnSpPr>
        <p:spPr>
          <a:xfrm flipH="1" flipV="1">
            <a:off x="395536" y="3507854"/>
            <a:ext cx="432048" cy="432048"/>
          </a:xfrm>
          <a:prstGeom prst="line">
            <a:avLst/>
          </a:pr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79512" y="3219822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break even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non-continuous:</a:t>
            </a:r>
            <a:br>
              <a:rPr lang="en-US" dirty="0" smtClean="0"/>
            </a:br>
            <a:r>
              <a:rPr lang="en-US" dirty="0" smtClean="0"/>
              <a:t>Three ways the graph of a function can have a hole at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1"/>
            <a:ext cx="6480719" cy="21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4011910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4083899"/>
            <a:ext cx="7049334" cy="7825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non-continuous:</a:t>
            </a:r>
            <a:br>
              <a:rPr lang="en-US" dirty="0" smtClean="0"/>
            </a:br>
            <a:r>
              <a:rPr lang="en-US" dirty="0" smtClean="0"/>
              <a:t> Three ways for the graph of a function to have a gap at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6480720" cy="267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4011910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4083899"/>
            <a:ext cx="7050431" cy="7942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continuous at a point if it is defined there and the (two-sided) limit at the point equals the functional value there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1"/>
            <a:ext cx="7043313" cy="1065493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32"/>
            <a:ext cx="6968877" cy="22761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 and rational functions are continuous wherever they are defined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1044" cy="3185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functions that you already know from school-days are continuous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0"/>
            <a:ext cx="7023775" cy="37286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Deciding if a function is continuous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7192" cy="36974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Deciding if a function is continuous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574147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95536" y="127560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127560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55976" y="127560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91680" y="3435846"/>
            <a:ext cx="7200800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507842"/>
            <a:ext cx="7068085" cy="1058785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516216" y="1203598"/>
            <a:ext cx="2321654" cy="648576"/>
          </a:xfrm>
          <a:prstGeom prst="rect">
            <a:avLst/>
          </a:prstGeom>
          <a:noFill/>
          <a:ln/>
          <a:effectLst/>
        </p:spPr>
      </p:pic>
      <p:cxnSp>
        <p:nvCxnSpPr>
          <p:cNvPr id="15" name="Gerade Verbindung 14"/>
          <p:cNvCxnSpPr/>
          <p:nvPr/>
        </p:nvCxnSpPr>
        <p:spPr>
          <a:xfrm flipH="1">
            <a:off x="5436096" y="1491630"/>
            <a:ext cx="936104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Making a piecewise-defined function continuous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8414" cy="3514256"/>
          </a:xfrm>
          <a:prstGeom prst="rect">
            <a:avLst/>
          </a:prstGeom>
          <a:noFill/>
          <a:ln/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4585648" y="4227934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7,6941"/>
  <p:tag name="ORIGINALWIDTH" val="4456,693"/>
  <p:tag name="LATEXADDIN" val="\documentclass{article}\pagestyle{empty}&#10;\usepackage{amsmath}&#10;\usepackage{amsfonts}&#10;\usepackage{amssymb}&#10;\begin{document}&#10;\begin{minipage}{12.6 cm}&#10;{\sffamily{&#10;At the beginning of this section, we observed that a continuous function is one whose&#10;graph has no holes or gaps.\\[1mm]&#10;A hole at $x=c$ can arise in several ways, three of which&#10;are shown in the figure.}}&#10;\end{minipage}&#10;\end{document}"/>
  <p:tag name="IGUANATEXSIZE" val="20"/>
  <p:tag name="IGUANATEXCURSOR" val="3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3,6933"/>
  <p:tag name="ORIGINALWIDTH" val="4456,693"/>
  <p:tag name="LATEXADDIN" val="\documentclass{article}\pagestyle{empty}&#10;\usepackage{amsmath}&#10;\usepackage{amsfonts}&#10;\usepackage{amssymb}&#10;\begin{document}&#10;\begin{minipage}{12.6 cm}&#10;{\sffamily{&#10;The graph of $f(x)$ will have a gap at $x=c$ if the one-sided limits and&#10;lim are not equal.\\[1mm]&#10;Three ways this can happen are shown in the figure.}}&#10;\end{minipage}&#10;\end{document}"/>
  <p:tag name="IGUANATEXSIZE" val="20"/>
  <p:tag name="IGUANATEXCURSOR" val="3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,924"/>
  <p:tag name="ORIGINALWIDTH" val="4452,194"/>
  <p:tag name="LATEXADDIN" val="\documentclass{article}\pagestyle{empty}&#10;\usepackage{amsmath}&#10;\usepackage{amsfonts}&#10;\usepackage{amssymb}&#10;\begin{document}&#10;\begin{minipage}{12.6 cm}&#10;{\sffamily{&#10;So what properties will guarantee that $f(x)$ does not have a hole or gap at&#10;$x=c$? The answer is surprisingly simple.\\[1mm]&#10;The function must be defined at $x=c$, it must have a finite, two-sided limit&#10;at $x=c$; and $\lim_{x \to c} f(x)$ must equal $f(c)$. To summarize:}}&#10;\end{minipage}&#10;\end{document}"/>
  <p:tag name="IGUANATEXSIZE" val="20"/>
  <p:tag name="IGUANATEXCURSOR" val="4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8,838"/>
  <p:tag name="ORIGINALWIDTH" val="4404,95"/>
  <p:tag name="LATEXADDIN" val="\documentclass{article}\pagestyle{empty}&#10;\usepackage{amsmath}&#10;\usepackage{amsfonts}&#10;\usepackage{amssymb}&#10;\begin{document}&#10;\begin{minipage}{12.6 cm}&#10;{\sffamily{&#10;{\bf{Continuity:}}\\[1mm]&#10;A function $f(x)$ is {\bf{continuous}} at $x=c$ if all three of these conditions are satisfied:&#10;\begin{itemize}&#10;\item[{\bf{a)}}] $f(c)$ is defined&#10;\item[{\bf{b)}}] $\lim_{x \to c} f(x)$ exists&#10;\item[{\bf{c)}}] $\lim_{x \to c} f(x) = f(c)$&#10;\end{itemize}&#10;If $f(x)$ is not continuous at $x=c$, it is said to have a {\bf{discontinuity}} there.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7,023"/>
  <p:tag name="ORIGINALWIDTH" val="4455,943"/>
  <p:tag name="LATEXADDIN" val="\documentclass{article}\pagestyle{empty}&#10;\usepackage{amsmath}&#10;\usepackage{amsfonts}&#10;\usepackage{amssymb}&#10;\begin{document}&#10;\begin{minipage}{12.6 cm}&#10;{\sffamily{&#10;Recall that if $p(x)$ and $q(x)$ are polynomials, then&#10;$$&#10;\lim_{x \to c} p(x) \, \, = \, \, p(c)&#10;$$&#10;and&#10;$$&#10;\lim_{x \to c} \frac{p(x)}{q(x)} \, \, = \, \, \frac{p(c)}{q(c)} \qquad \text{if $q(c) \neq 0$}&#10;$$&#10;These limit formulas can be interpreted as saying that {\bf{a polynomial or a rational&#10;function is continuous wherever it is defined}}.\\[1mm]&#10;I.e., once we know the domain of a polynomial (which is the whole of $\mathbb{R}$ anyway) or a rational function,&#10;we immediatelly also know where the polynomial or rational function, respectively, is continuous. &#10;&#10;}}&#10;\end{minipage}&#10;\end{document}"/>
  <p:tag name="IGUANATEXSIZE" val="20"/>
  <p:tag name="IGUANATEXCURSOR" val="7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0,48"/>
  <p:tag name="ORIGINALWIDTH" val="4422,947"/>
  <p:tag name="LATEXADDIN" val="\documentclass{article}\pagestyle{empty}&#10;\usepackage{amsmath}&#10;\usepackage{amsfonts}&#10;\usepackage{amssymb}&#10;\begin{document}&#10;\begin{minipage}{12.5 cm}&#10;{\sffamily{&#10;{\bf{Typical Continuous Functions:}} &#10;The following types of functions are examples for functions that are continuous at every number in their domain and you can use this for solving problems:&#10;\begin{itemize}&#10;\item polynomials.&#10;\item root functions.&#10;\item rational functions.&#10;\item trigonometric functions ($\sin$, $\cos$, $\tan$, \dots).&#10;\item inverse trigonometric functions ($\arcsin$, $\arccos$, $\arctan$, \dots).&#10;\item exponential functions (${\rm{e}}^x$, $b^x$).&#10;\item logarithmic functions ($\ln(x)$, $\log_b x$).&#10;\end{itemize}&#10;}}&#10;\end{minipage}&#10;\end{document}"/>
  <p:tag name="IGUANATEXSIZE" val="20"/>
  <p:tag name="IGUANATEXCURSOR" val="3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9,734"/>
  <p:tag name="ORIGINALWIDTH" val="4461,193"/>
  <p:tag name="LATEXADDIN" val="\documentclass{article}\pagestyle{empty}&#10;\usepackage{amsmath}&#10;\usepackage{amsfonts}&#10;\usepackage{amssymb}&#10;\begin{document}&#10;\begin{minipage}{12.6 cm}&#10;{\sffamily{&#10;{\bf{Example: (Deciding if a Function is Continuous)}}\\[1mm]&#10;Discuss the continuity of each of the following functions:\\[-2mm]&#10;$$&#10;{\bf{a)}} \quad f(x) \, = \, \frac{1}{x} \, , \quad &#10;{\bf{b)}} \quad g(x) \, = \, \frac{x^2-1}{x+1} \, , \quad \text{and} \quad&#10;{\bf{c)}} \quad h(x) \, = \, \left\{ \begin{array}{l l}&#10;x+1 \, , &amp; \text{if $x&lt;1$} \\[1mm] 2-x \, , &amp; \text{if $x \geq 1$}&#10;\end{array} \right.&#10;$$&#10;&#10;{\bf{Solution:}}\\[1mm]&#10;The functions in parts {\bf{a)}} and {\bf{b)}} are rational and are therefore continuous wherever&#10;they are defined (that is, wherever their denominators are not zero).\\[1mm]&#10;{\bf{a)}} $f(x) = x^{-1}$ is defined everywhere except $x = 0$, so it is continuous for all $x \neq 0$.\\[1mm]&#10;{\bf{b)}} Since $x=-1$ is the only value of $x$ for which $g(x)$ is undefined, $g(x)$ is continuous&#10;except at $x=-1$.\\[1mm]&#10;{\bf{c)}} The function $h(x)$ is defined in two pieces that are represented by polynomials. First we check for continuity at $x=1$, the&#10;value of $x$ that separates the two pieces.&#10;}}&#10;\end{minipage}&#10;\end{document}"/>
  <p:tag name="IGUANATEXSIZE" val="20"/>
  <p:tag name="IGUANATEXCURSOR" val="10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,924"/>
  <p:tag name="ORIGINALWIDTH" val="4467,192"/>
  <p:tag name="LATEXADDIN" val="\documentclass{article}\pagestyle{empty}&#10;\usepackage{amsmath}&#10;\usepackage{amsfonts}&#10;\usepackage{amssymb}&#10;\begin{document}&#10;\begin{minipage}{12.6 cm}&#10;{\sffamily{&#10;We have that $\lim_{x \to 1} h(x)$ does not exist, since $h(x)$ approaches $2$ from the left and $1$ from the right. Thus, $h(x)$ is not continuous&#10;at $1$.\\[1mm]&#10;However, since the polynomials $x + 1$ and $2 - x$ are each continuous for every value of $x$, it follows that $h(x)$ is continuous at every&#10;number $x$ other than $1$.}}&#10;\end{minipage}&#10;\end{document}"/>
  <p:tag name="IGUANATEXSIZE" val="20"/>
  <p:tag name="IGUANATEXCURSOR" val="3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467,567"/>
  <p:tag name="LATEXADDIN" val="\documentclass{article}\pagestyle{empty}&#10;\usepackage{amsmath}&#10;\usepackage{amsfonts}&#10;\usepackage{amssymb}&#10;\begin{document}&#10;\begin{minipage}{12.6 cm}&#10;{\sffamily{&#10;$$&#10;h(x) \, = \, \left\{ \begin{array}{l l}&#10;x+1 \, , &amp; \text{if $x&lt;1$} \\[1mm] 2-x \, , &amp; \text{if $x \geq 1$}&#10;\end{array} \right.&#10;$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2,497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Making a Piecewise-Defined Function Continuous)}}\\[1mm]&#10;For what value of the constant $A$ is the following function continuous for all real $x$?\\[-2mm]&#10;$$&#10;f(x) \, = \, \left\{ \begin{array}{l l}&#10;Ax+5 \, , &amp; \text{if $x&lt;1$} \\[1mm] x^2-3x+4 \, , &amp; \text{if $x \geq 1$}&#10;\end{array} \right.&#10;$$&#10;&#10;{\bf{Solution:}}\\[1mm]&#10;Since $Ax+5$ and $x^2-3x+4$ are both polynomials, it follows that $f(x)$ will be continuous&#10;everywhere except possibly at $x=1$. Thus, for continuity at $x=1$ it needs to hold&#10;$$&#10;\lim_{x \to 1^-} f(x) \, = \, \lim_{x \to 1^-} (Ax + 5) \, = \, A + 5 \, \stackrel{!}{=} \,&#10;2 \, = \, \lim_{x \to 1^+} (x^2-3x+4) \, = \,\lim_{x \to 1^+} f(x)&#10;$$&#10;and hence $f$ is continuous for all $x$ only when $A=-3$.&#10;}}&#10;\end{minipage}&#10;\end{document}"/>
  <p:tag name="IGUANATEXSIZE" val="20"/>
  <p:tag name="IGUANATEXCURSOR" val="8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4,372"/>
  <p:tag name="ORIGINALWIDTH" val="4456,693"/>
  <p:tag name="LATEXADDIN" val="\documentclass{article}\pagestyle{empty}&#10;\usepackage{amsmath}&#10;\usepackage{amsfonts}&#10;\usepackage{amssymb}&#10;\begin{document}&#10;\begin{minipage}{12.6 cm}&#10;{\sffamily{&#10;{\bf{Composition of Continuous Functions:}}\\[1mm]&#10;A continuous function of a continuous function is a continuous function:\\[1mm]&#10;Let $g$ be a continuous function at $c$ and $f$ a continuous function at $g(c)$. Then, the composite function\\[-3mm]&#10;$$&#10;f \circ g \qquad \text{given by} \qquad \left( f \circ g \right) (x) \, \, = \, \, f \left( g(x) \right)&#10;$$&#10;is continuous at $c$. 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4,627"/>
  <p:tag name="ORIGINALWIDTH" val="4425,197"/>
  <p:tag name="LATEXADDIN" val="\documentclass{article}\pagestyle{empty}&#10;\usepackage{amsmath}&#10;\usepackage{amsfonts}&#10;\usepackage{amssymb}&#10;\begin{document}&#10;\begin{minipage}{12.5 cm}&#10;{\sffamily{&#10;{\bf{Reversing Evaluations:}}\\[1mm]&#10;The order of a limit evaluation and a function evaluation can be reversed, if the limit exists and the function is continuous:\\[1mm]&#10;If $f$ is continuous at $c$ and $\lim_{x \to c} g(x) = L$, then $\lim_{x \to c} f\left( g(x) \right) = f(L)$. In other words:&#10;$$&#10;\lim_{x \to c} f\left( g(x) \right) \, \, = \, \, f\left( \lim_{x \to c} g(x) \right) \, .&#10;$$&#10;}}&#10;\end{minipage}&#10;\end{document}"/>
  <p:tag name="IGUANATEXSIZE" val="20"/>
  <p:tag name="IGUANATEXCURSOR" val="4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4448,444"/>
  <p:tag name="LATEXADDIN" val="\documentclass{article}\pagestyle{empty}&#10;\usepackage{amsmath}&#10;\usepackage{amsfonts}&#10;\usepackage{amssymb}&#10;\begin{document}&#10;\begin{minipage}{12.6 cm}&#10;{\sffamily{&#10;For many applications of calculus, it is useful to have definitions of continuity on&#10;open and closed intervals.}}&#10;\end{minipage}&#10;\end{document}"/>
  <p:tag name="IGUANATEXSIZE" val="20"/>
  <p:tag name="IGUANATEXCURSOR" val="2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1,616"/>
  <p:tag name="ORIGINALWIDTH" val="4458,193"/>
  <p:tag name="LATEXADDIN" val="\documentclass{article}\pagestyle{empty}&#10;\usepackage{amsmath}&#10;\usepackage{amsfonts}&#10;\usepackage{amssymb}&#10;\begin{document}&#10;\begin{minipage}{12.6 cm}&#10;{\sffamily{&#10;{\bf{Continuity on an Interval:}}\\[1mm]&#10;A function $f(x)$ is said to be {\bf{continuous on an open interval}} $a &lt; x &lt; b$ if it is continuous at each point $x = c$ in that interval.\\[1mm]&#10;Moreover, $f$ is {\bf{continuous on the closed interval}} $a \leq x \leq b$ if it is continuous on the open interval $a &lt; x &lt; b$ and \\[-2mm]&#10;$$&#10;\lim_{x \to a^+} f(x) \, \, = \, \, f(a) \qquad \text{and} \qquad \lim_{x \to b^-} f(x) \, \, = \, \, f(b) \, .&#10;$$&#10;}}&#10;\end{minipage}&#10;\end{document}"/>
  <p:tag name="IGUANATEXSIZE" val="20"/>
  <p:tag name="IGUANATEXCURSOR" val="4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1987"/>
  <p:tag name="ORIGINALWIDTH" val="4458,943"/>
  <p:tag name="LATEXADDIN" val="\documentclass{article}\pagestyle{empty}&#10;\usepackage{amsmath}&#10;\usepackage{amsfonts}&#10;\usepackage{amssymb}&#10;\begin{document}&#10;\begin{minipage}{12.6 cm}&#10;{\sffamily{&#10;In other words, continuity on an interval means that the graph of $f$ is 'one piece'&#10;throughout the interval. The next example illustrates how to determine the continuity of&#10;a function on an open interval.}}&#10;\end{minipage}&#10;\end{document}"/>
  <p:tag name="IGUANATEXSIZE" val="20"/>
  <p:tag name="IGUANATEXCURSOR" val="3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4,245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}}\\[1mm]&#10;Discuss the continuity of the function\\[-2mm]&#10;$$&#10;f(x) \, \, = \, \, \frac{x+2}{x-3}&#10;$$&#10;on the open interval $-2 &lt; x &lt; 3$ and on the closed interval $-2 \leq x \leq 3$.&#10;&#10;\vspace{0.3cm}&#10;{\bf{Solution:}}\\[1mm]&#10;The rational function $f(x)$ is continuous for all $x$ except $x=3$. Therefore, it is continuous&#10;on the open interval $-2 &lt; x &lt; 3$ but not on the closed interval $-2 \leq x \leq 3$, since it is&#10;discontinuous at the endpoint $3$ (where its denominator is zero).\\[1mm]&#10;The graph of $f$ is shown in the figure.&#10;}}&#10;\end{minipage}&#10;\end{document}"/>
  <p:tag name="IGUANATEXSIZE" val="20"/>
  <p:tag name="IGUANATEXCURSOR" val="6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3394,826"/>
  <p:tag name="LATEXADDIN" val="\documentclass{article}\pagestyle{empty}&#10;\usepackage{amsmath}&#10;\usepackage{amsfonts}&#10;\usepackage{amssymb}&#10;\begin{document}&#10;\begin{minipage}{9.6 cm}&#10;{\sffamily{&#10;An important feature of continuous functions is the {\bf{intermediate value property}}, which&#10;says that&#10;\begin{itemize}&#10;\item if $f(x)$ is continuous on the interval $a \leq x \leq b$ and $L$ is a number between&#10;$f(a)$ and $f(b)$,&#10;\item then $f(c)=L$ for some number $c$ between $a$ and $b$ (see the figure).&#10;\end{itemize}&#10;In other words,&#10;\begin{center}&#10;{\bf{a continuous function attains all values between\\ any two of its values}}.&#10;\end{center}&#10;The intermediate value property has a variety of applications. In the next example&#10;we show how it may be used to estimate a break-even point in a production process.&#10;}}&#10;\end{minipage}&#10;\end{document}"/>
  <p:tag name="IGUANATEXSIZE" val="20"/>
  <p:tag name="IGUANATEXCURSOR" val="5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6,262"/>
  <p:tag name="ORIGINALWIDTH" val="4464,942"/>
  <p:tag name="LATEXADDIN" val="\documentclass{article}\pagestyle{empty}&#10;\usepackage{amsmath}&#10;\usepackage{amsfonts}&#10;\usepackage{amssymb}&#10;\begin{document}&#10;\begin{minipage}{12.6 cm}&#10;{\sffamily{&#10;{\bf{Example: (Using an Infinite Limit to Study Average Profit)}}\\[1mm]&#10;Martina can sell $x$ hundred units of a suction pool-sweep device for $p = 400 - 3x^2$&#10;USD per unit and finds that total cost of production consists of a fixed overhead of&#10;$120 000$ USD plus $7$ USD per unit.\\[1mm]&#10;Show that Martina breaks even for some level of production less than $500$ units.&#10;&#10;\vspace{0.5cm}&#10;{\bf{Solution:}}\\[1mm]&#10;The revenue obtained from producing $x$ hundred units is\\[-2mm]&#10;$$&#10;R(x) \, \, = \, \, 100 x p(x) \, \, = \, \, 100 x (400 - 3 x^2)&#10;$$&#10;and the total cost is&#10;$$&#10;C(x) \, \, = \, \, 120000 + 7 \cdot 100 x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8,977"/>
  <p:tag name="ORIGINALWIDTH" val="4458,943"/>
  <p:tag name="LATEXADDIN" val="\documentclass{article}\pagestyle{empty}&#10;\usepackage{amsmath}&#10;\usepackage{amsfonts}&#10;\usepackage{amssymb}&#10;\begin{document}&#10;\begin{minipage}{12.6 cm}&#10;{\sffamily{&#10;For the manufacturing process to break even, we want revenue to equal cost, i.e.\\[-3mm]&#10;$$&#10;\underbrace{100 x (400 - 3 x^2)}_{= \, R(x)} \, \, = \, \, \underbrace{120000 + 700x}_{= \, C(x)}&#10;$$&#10;or, equivalently, in terms of the profit function $P(x) = R(x) - C(x)$,\\[-6mm]&#10;\begin{eqnarray*}&#10;P(x) &amp; = &amp; 100 x (400 - 3 x^2) - (120000 + 700 x) \\&#10;&amp; = &amp; 100(-3x^3 + 393 x - 1200) \, \, \stackrel{!}{=} \, \, 0 \, .&#10;\end{eqnarray*}&#10;Note that $P(x)$ is a polynomial and hence is continuous. When $x=0$ units are produced,&#10;we have $P(0)= -120000 &lt; 0$, and when $x=5$, the profit is $P(5)=39000 &gt; 0$. Since&#10;$P(x)$ changes sign from negative to positive as $x$ varies between $x=0$ and $x=5$, it&#10;follows from the intermediate value property that $P(x)=0$ for some $x$ in the interval&#10;$0 &lt; x &lt; 5$. This is equivalent to saying that Martina's business breaks even for some&#10;positive level of production less than $500$ units ($x=5$).&#10;}}&#10;\end{minipage}&#10;\end{document}"/>
  <p:tag name="IGUANATEXSIZE" val="20"/>
  <p:tag name="IGUANATEXCURSOR" val="2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Bildschirmpräsentation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Larissa-Design</vt:lpstr>
      <vt:lpstr>Calculus I for MGMT – Limits &amp; Continuity Continuity</vt:lpstr>
      <vt:lpstr>Continuous vs. non-continuous: Three ways the graph of a function can have a hole at x = c</vt:lpstr>
      <vt:lpstr>Continuous vs. non-continuous:  Three ways for the graph of a function to have a gap at x = c</vt:lpstr>
      <vt:lpstr>A function is continuous at a point if it is defined there and the (two-sided) limit at the point equals the functional value there</vt:lpstr>
      <vt:lpstr>Polynomials and rational functions are continuous wherever they are defined</vt:lpstr>
      <vt:lpstr>Typical functions that you already know from school-days are continuous</vt:lpstr>
      <vt:lpstr>Example: Deciding if a function is continuous</vt:lpstr>
      <vt:lpstr>Example: Deciding if a function is continuous</vt:lpstr>
      <vt:lpstr>Example: Making a piecewise-defined function continuous</vt:lpstr>
      <vt:lpstr>Moreover, a continuous function of a continuous function is a continuous function</vt:lpstr>
      <vt:lpstr>A function is continuous on an open (closed) interval if it is continuous at all its points (and the one-sided limits exist at the boundary points)</vt:lpstr>
      <vt:lpstr>Example: Deciding where a function is continuous</vt:lpstr>
      <vt:lpstr>Altogether, we have three types of discontinuities: (i) removable discontinuities, (ii) infinite discontinuities, and (iii) jump discontinuities</vt:lpstr>
      <vt:lpstr>The intermediate value property (IVP) states that a continuous function attains all values between any two of its values</vt:lpstr>
      <vt:lpstr>Example: Break-even analysis using an intermediate value</vt:lpstr>
      <vt:lpstr>Example: Break-even analysis using an intermediate value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208</cp:revision>
  <dcterms:created xsi:type="dcterms:W3CDTF">2020-04-04T18:50:50Z</dcterms:created>
  <dcterms:modified xsi:type="dcterms:W3CDTF">2022-07-16T16:03:40Z</dcterms:modified>
</cp:coreProperties>
</file>