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Default Extension="fntdata" ContentType="application/x-fontdata"/>
  <Override PartName="/ppt/tags/tag56.xml" ContentType="application/vnd.openxmlformats-officedocument.presentationml.tags+xml"/>
  <Override PartName="/ppt/tags/tag6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311" r:id="rId2"/>
    <p:sldId id="315" r:id="rId3"/>
    <p:sldId id="345" r:id="rId4"/>
    <p:sldId id="355" r:id="rId5"/>
    <p:sldId id="353" r:id="rId6"/>
    <p:sldId id="346" r:id="rId7"/>
    <p:sldId id="347" r:id="rId8"/>
    <p:sldId id="348" r:id="rId9"/>
    <p:sldId id="354" r:id="rId10"/>
    <p:sldId id="356" r:id="rId11"/>
    <p:sldId id="349" r:id="rId12"/>
    <p:sldId id="357" r:id="rId13"/>
    <p:sldId id="358" r:id="rId14"/>
    <p:sldId id="359" r:id="rId15"/>
    <p:sldId id="360" r:id="rId16"/>
    <p:sldId id="350" r:id="rId17"/>
    <p:sldId id="361" r:id="rId18"/>
    <p:sldId id="414" r:id="rId19"/>
    <p:sldId id="362" r:id="rId20"/>
    <p:sldId id="351" r:id="rId21"/>
    <p:sldId id="363" r:id="rId22"/>
    <p:sldId id="365" r:id="rId23"/>
    <p:sldId id="366" r:id="rId24"/>
    <p:sldId id="352" r:id="rId25"/>
    <p:sldId id="367" r:id="rId26"/>
    <p:sldId id="368" r:id="rId27"/>
    <p:sldId id="316" r:id="rId28"/>
    <p:sldId id="373" r:id="rId29"/>
    <p:sldId id="374" r:id="rId30"/>
    <p:sldId id="375" r:id="rId31"/>
    <p:sldId id="387" r:id="rId32"/>
    <p:sldId id="377" r:id="rId33"/>
    <p:sldId id="388" r:id="rId34"/>
    <p:sldId id="386" r:id="rId35"/>
    <p:sldId id="364" r:id="rId36"/>
    <p:sldId id="383" r:id="rId37"/>
    <p:sldId id="376" r:id="rId38"/>
    <p:sldId id="384" r:id="rId39"/>
    <p:sldId id="385" r:id="rId40"/>
    <p:sldId id="344" r:id="rId41"/>
    <p:sldId id="378" r:id="rId42"/>
    <p:sldId id="379" r:id="rId43"/>
    <p:sldId id="389" r:id="rId44"/>
    <p:sldId id="390" r:id="rId45"/>
    <p:sldId id="411" r:id="rId46"/>
    <p:sldId id="393" r:id="rId47"/>
    <p:sldId id="380" r:id="rId48"/>
    <p:sldId id="394" r:id="rId49"/>
    <p:sldId id="412" r:id="rId50"/>
    <p:sldId id="395" r:id="rId51"/>
    <p:sldId id="381" r:id="rId52"/>
    <p:sldId id="413" r:id="rId53"/>
    <p:sldId id="382" r:id="rId54"/>
    <p:sldId id="392" r:id="rId55"/>
    <p:sldId id="410" r:id="rId56"/>
    <p:sldId id="343" r:id="rId57"/>
    <p:sldId id="396" r:id="rId58"/>
    <p:sldId id="397" r:id="rId59"/>
    <p:sldId id="398" r:id="rId60"/>
    <p:sldId id="400" r:id="rId61"/>
    <p:sldId id="402" r:id="rId62"/>
    <p:sldId id="403" r:id="rId63"/>
    <p:sldId id="404" r:id="rId64"/>
    <p:sldId id="401" r:id="rId65"/>
    <p:sldId id="408" r:id="rId66"/>
    <p:sldId id="409" r:id="rId67"/>
    <p:sldId id="406" r:id="rId68"/>
    <p:sldId id="407" r:id="rId69"/>
    <p:sldId id="314" r:id="rId70"/>
  </p:sldIdLst>
  <p:sldSz cx="9144000" cy="5143500" type="screen16x9"/>
  <p:notesSz cx="6858000" cy="9144000"/>
  <p:embeddedFontLst>
    <p:embeddedFont>
      <p:font typeface="Calibri" pitchFamily="34" charset="0"/>
      <p:regular r:id="rId72"/>
      <p:bold r:id="rId73"/>
      <p:italic r:id="rId74"/>
      <p:boldItalic r:id="rId7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>
        <p:scale>
          <a:sx n="140" d="100"/>
          <a:sy n="140" d="100"/>
        </p:scale>
        <p:origin x="-720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Dr. Dr. </a:t>
            </a:r>
            <a:r>
              <a:rPr lang="en-US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h.c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Florian Rupp</a:t>
            </a:r>
            <a:endParaRPr lang="en-US" sz="1400" b="1" kern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0.xml"/><Relationship Id="rId7" Type="http://schemas.openxmlformats.org/officeDocument/2006/relationships/image" Target="../media/image2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62.xml"/><Relationship Id="rId7" Type="http://schemas.openxmlformats.org/officeDocument/2006/relationships/image" Target="../media/image5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tags" Target="../tags/tag63.xml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95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00.xml"/><Relationship Id="rId7" Type="http://schemas.openxmlformats.org/officeDocument/2006/relationships/image" Target="../media/image10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0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0.png"/><Relationship Id="rId4" Type="http://schemas.openxmlformats.org/officeDocument/2006/relationships/tags" Target="../tags/tag101.xml"/><Relationship Id="rId9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0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11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18.png"/><Relationship Id="rId5" Type="http://schemas.openxmlformats.org/officeDocument/2006/relationships/tags" Target="../tags/tag112.xml"/><Relationship Id="rId15" Type="http://schemas.openxmlformats.org/officeDocument/2006/relationships/image" Target="../media/image122.png"/><Relationship Id="rId10" Type="http://schemas.openxmlformats.org/officeDocument/2006/relationships/image" Target="../media/image116.png"/><Relationship Id="rId4" Type="http://schemas.openxmlformats.org/officeDocument/2006/relationships/tags" Target="../tags/tag111.xml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124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23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Limits &amp; Continuity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mtClean="0"/>
              <a:t>week 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600"/>
              </a:spcAft>
            </a:pPr>
            <a:r>
              <a:rPr lang="en-US" sz="1200" dirty="0" smtClean="0">
                <a:solidFill>
                  <a:schemeClr val="tx1"/>
                </a:solidFill>
              </a:rPr>
              <a:t>Intuitive discussion of: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Limits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Limits at infinity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One-sided limits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Continuity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obey certain algebraic rules (2/ 3)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42326" cy="37628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5" cstate="print"/>
          <a:srcRect l="39411" r="49020" b="78209"/>
          <a:stretch>
            <a:fillRect/>
          </a:stretch>
        </p:blipFill>
        <p:spPr bwMode="auto">
          <a:xfrm>
            <a:off x="251520" y="1131590"/>
            <a:ext cx="18722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obey certain algebraic rules (3/ 3)</a:t>
            </a:r>
            <a:endParaRPr lang="en-US" dirty="0"/>
          </a:p>
        </p:txBody>
      </p:sp>
      <p:pic>
        <p:nvPicPr>
          <p:cNvPr id="4098" name="Picture 2 2"/>
          <p:cNvPicPr>
            <a:picLocks noChangeAspect="1" noChangeArrowheads="1"/>
          </p:cNvPicPr>
          <p:nvPr/>
        </p:nvPicPr>
        <p:blipFill>
          <a:blip r:embed="rId5" cstate="print"/>
          <a:srcRect r="49020"/>
          <a:stretch>
            <a:fillRect/>
          </a:stretch>
        </p:blipFill>
        <p:spPr bwMode="auto">
          <a:xfrm>
            <a:off x="251520" y="1131590"/>
            <a:ext cx="185206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5" cstate="print"/>
          <a:srcRect l="52941"/>
          <a:stretch>
            <a:fillRect/>
          </a:stretch>
        </p:blipFill>
        <p:spPr bwMode="auto">
          <a:xfrm>
            <a:off x="395536" y="3075806"/>
            <a:ext cx="170960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2"/>
            <a:ext cx="5299670" cy="42351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1779662"/>
            <a:ext cx="5472608" cy="1656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1851663"/>
            <a:ext cx="5311639" cy="1533199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3419872" y="3507854"/>
            <a:ext cx="5472608" cy="151216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91877" y="3579855"/>
            <a:ext cx="5320326" cy="13652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limit of a polynomial and a rational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6364410" cy="377457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polynomials and rational functions limits are computed by evaluation (provided the function is defined)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5"/>
            <a:ext cx="7030370" cy="453100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1851670"/>
            <a:ext cx="7200800" cy="20162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1923662"/>
            <a:ext cx="4945623" cy="1845662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3939902"/>
            <a:ext cx="720080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4011897"/>
            <a:ext cx="7046082" cy="9298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rational functions there are two special cases: (</a:t>
            </a:r>
            <a:r>
              <a:rPr lang="en-US" dirty="0" err="1" smtClean="0"/>
              <a:t>i</a:t>
            </a:r>
            <a:r>
              <a:rPr lang="en-US" dirty="0" smtClean="0"/>
              <a:t>) infinite limits and (ii) finite limits that can be obtained by factorization and cancelling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32300" cy="371330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Showing that a limit does not exist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1" y="1203593"/>
            <a:ext cx="5318278" cy="3527792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0"/>
            <a:ext cx="28813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limit using algebra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69" y="1203593"/>
            <a:ext cx="5315894" cy="34239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limit using algebra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28803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69" y="1203592"/>
            <a:ext cx="5315775" cy="24284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71343" b="71611"/>
          <a:stretch>
            <a:fillRect/>
          </a:stretch>
        </p:blipFill>
        <p:spPr bwMode="auto">
          <a:xfrm>
            <a:off x="5292080" y="2787774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bgerundetes Rechteck 1"/>
          <p:cNvSpPr/>
          <p:nvPr/>
        </p:nvSpPr>
        <p:spPr>
          <a:xfrm>
            <a:off x="971600" y="211923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2317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Limits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Limits at Infinity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One-Sided 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Continuity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787774"/>
            <a:ext cx="2232248" cy="22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292080" y="3147814"/>
            <a:ext cx="109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What happens</a:t>
            </a:r>
          </a:p>
          <a:p>
            <a:pPr algn="ctr"/>
            <a:r>
              <a:rPr lang="en-US" sz="1200" dirty="0" smtClean="0"/>
              <a:t>for x </a:t>
            </a:r>
            <a:r>
              <a:rPr lang="en-US" sz="1200" dirty="0" smtClean="0">
                <a:sym typeface="Symbol"/>
              </a:rPr>
              <a:t> - ?</a:t>
            </a:r>
            <a:endParaRPr lang="en-US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7812360" y="4371950"/>
            <a:ext cx="109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What happens</a:t>
            </a:r>
          </a:p>
          <a:p>
            <a:pPr algn="ctr"/>
            <a:r>
              <a:rPr lang="en-US" sz="1200" dirty="0" smtClean="0"/>
              <a:t>x </a:t>
            </a:r>
            <a:r>
              <a:rPr lang="en-US" sz="1200" dirty="0" smtClean="0">
                <a:sym typeface="Symbol"/>
              </a:rPr>
              <a:t>  </a:t>
            </a:r>
            <a:r>
              <a:rPr lang="en-US" sz="1200" dirty="0" smtClean="0"/>
              <a:t>?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at infinity are limits (i.e. the function takes a number) for </a:t>
            </a:r>
            <a:r>
              <a:rPr lang="en-US" i="1" dirty="0" smtClean="0"/>
              <a:t>x</a:t>
            </a:r>
            <a:r>
              <a:rPr lang="en-US" dirty="0" smtClean="0"/>
              <a:t> tending towards positive or negative infinity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1"/>
            <a:ext cx="7035940" cy="93335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15"/>
            <a:ext cx="7053062" cy="25054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2317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Limits at Infinity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One-Sided 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limits at infinity lead to horizontal asymptotes of the corresponding graph (1/ 2)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5760640" cy="194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291813"/>
            <a:ext cx="7046523" cy="156800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limits at infinity lead to horizontal asymptotes of the corresponding graph (2/ 2)</a:t>
            </a:r>
            <a:endParaRPr lang="en-US" dirty="0"/>
          </a:p>
        </p:txBody>
      </p:sp>
      <p:pic>
        <p:nvPicPr>
          <p:cNvPr id="1026" name="Picture 2" descr="https://cnm.pg.edu.pl/documents/2332190/36557042/limit%20at%20infinity?t=144735320511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8640960" cy="3758716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979077" y="843558"/>
            <a:ext cx="4164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https://cnm.pg.edu.pl/mathematics/limits-and-continuity?p_l_id=65013635&amp;p_v_l_s_g_id=0&amp;</a:t>
            </a:r>
            <a:endParaRPr lang="en-US" sz="800" dirty="0"/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720080" cy="2880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5076056" y="3607944"/>
            <a:ext cx="3816424" cy="1412077"/>
            <a:chOff x="1691680" y="2355726"/>
            <a:chExt cx="7200800" cy="2664296"/>
          </a:xfrm>
        </p:grpSpPr>
        <p:sp>
          <p:nvSpPr>
            <p:cNvPr id="7" name="Rechteck 6"/>
            <p:cNvSpPr/>
            <p:nvPr/>
          </p:nvSpPr>
          <p:spPr>
            <a:xfrm>
              <a:off x="1691680" y="2355726"/>
              <a:ext cx="7200800" cy="26642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fik 7" descr="IguanaTex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763690" y="2427715"/>
              <a:ext cx="7053062" cy="2505435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limit at (positive and negative) infinity of a reciprocal monomial is zero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0"/>
            <a:ext cx="7035852" cy="99580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427734"/>
            <a:ext cx="7200800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499723"/>
            <a:ext cx="6375593" cy="11828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limit at infinity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28091" cy="367622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limit at infinity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0"/>
            <a:ext cx="47659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2787760"/>
            <a:ext cx="7045737" cy="216576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evaluate a limit at infinity of a rational function we first divide by the highest occurring power and then continue to compute the limit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1"/>
            <a:ext cx="7036159" cy="45693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923678"/>
            <a:ext cx="7200800" cy="3096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995665"/>
            <a:ext cx="7053274" cy="29749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limit at infinity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42613" cy="23840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7482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26055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Limits at Infinity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One-Sided 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Continuity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 1"/>
          <p:cNvPicPr>
            <a:picLocks noChangeAspect="1" noChangeArrowheads="1"/>
          </p:cNvPicPr>
          <p:nvPr/>
        </p:nvPicPr>
        <p:blipFill>
          <a:blip r:embed="rId6" cstate="print"/>
          <a:srcRect r="89199" b="82559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Informally, a continuous function is one whose graph can be drawn without the pen leaving the paper</a:t>
            </a:r>
            <a:endParaRPr lang="en-US" dirty="0"/>
          </a:p>
        </p:txBody>
      </p:sp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6" cstate="print"/>
          <a:srcRect r="51365"/>
          <a:stretch>
            <a:fillRect/>
          </a:stretch>
        </p:blipFill>
        <p:spPr bwMode="auto">
          <a:xfrm>
            <a:off x="251521" y="1131591"/>
            <a:ext cx="2880319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fik 2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1203593"/>
            <a:ext cx="5315006" cy="2989223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 3"/>
          <p:cNvPicPr>
            <a:picLocks noChangeAspect="1" noChangeArrowheads="1"/>
          </p:cNvPicPr>
          <p:nvPr/>
        </p:nvPicPr>
        <p:blipFill>
          <a:blip r:embed="rId6" cstate="print"/>
          <a:srcRect l="51703"/>
          <a:stretch>
            <a:fillRect/>
          </a:stretch>
        </p:blipFill>
        <p:spPr bwMode="auto">
          <a:xfrm>
            <a:off x="251520" y="3003798"/>
            <a:ext cx="2860268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Gerade Verbindung 14"/>
          <p:cNvCxnSpPr/>
          <p:nvPr/>
        </p:nvCxnSpPr>
        <p:spPr>
          <a:xfrm>
            <a:off x="3995936" y="4731990"/>
            <a:ext cx="4320480" cy="0"/>
          </a:xfrm>
          <a:prstGeom prst="line">
            <a:avLst/>
          </a:prstGeom>
          <a:noFill/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156176" y="4659982"/>
            <a:ext cx="0" cy="216024"/>
          </a:xfrm>
          <a:prstGeom prst="line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96" y="4515966"/>
            <a:ext cx="602164" cy="114923"/>
          </a:xfrm>
          <a:prstGeom prst="rect">
            <a:avLst/>
          </a:prstGeom>
          <a:noFill/>
          <a:ln/>
          <a:effectLst/>
        </p:spPr>
      </p:pic>
      <p:pic>
        <p:nvPicPr>
          <p:cNvPr id="26" name="Grafik 25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70638" y="4468197"/>
            <a:ext cx="614170" cy="165780"/>
          </a:xfrm>
          <a:prstGeom prst="rect">
            <a:avLst/>
          </a:prstGeom>
          <a:noFill/>
          <a:ln/>
          <a:effectLst/>
        </p:spPr>
      </p:pic>
      <p:pic>
        <p:nvPicPr>
          <p:cNvPr id="24" name="Grafik 23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2579" y="4821557"/>
            <a:ext cx="77613" cy="923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one-sided limits the limit is evaluated by considering only either a left or right hand approach of </a:t>
            </a:r>
            <a:r>
              <a:rPr lang="en-US" i="1" dirty="0" smtClean="0"/>
              <a:t>x</a:t>
            </a:r>
            <a:endParaRPr lang="en-US" i="1" dirty="0"/>
          </a:p>
        </p:txBody>
      </p:sp>
      <p:pic>
        <p:nvPicPr>
          <p:cNvPr id="2050" name="Picture 2 1"/>
          <p:cNvPicPr>
            <a:picLocks noChangeAspect="1" noChangeArrowheads="1"/>
          </p:cNvPicPr>
          <p:nvPr/>
        </p:nvPicPr>
        <p:blipFill>
          <a:blip r:embed="rId4" cstate="print"/>
          <a:srcRect l="5119"/>
          <a:stretch>
            <a:fillRect/>
          </a:stretch>
        </p:blipFill>
        <p:spPr bwMode="auto">
          <a:xfrm>
            <a:off x="251520" y="1131590"/>
            <a:ext cx="28826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4" cstate="print"/>
          <a:srcRect l="87796" r="9834" b="85616"/>
          <a:stretch>
            <a:fillRect/>
          </a:stretch>
        </p:blipFill>
        <p:spPr bwMode="auto">
          <a:xfrm>
            <a:off x="251520" y="2499742"/>
            <a:ext cx="72008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2643758"/>
            <a:ext cx="5472608" cy="23762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2715761"/>
            <a:ext cx="5316924" cy="2259010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1131590"/>
            <a:ext cx="5472608" cy="14401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2"/>
            <a:ext cx="5321078" cy="1285300"/>
          </a:xfrm>
          <a:prstGeom prst="rect">
            <a:avLst/>
          </a:prstGeom>
          <a:noFill/>
          <a:ln/>
          <a:effectLst/>
        </p:spPr>
      </p:pic>
      <p:sp>
        <p:nvSpPr>
          <p:cNvPr id="14" name="Textfeld 13"/>
          <p:cNvSpPr txBox="1"/>
          <p:nvPr/>
        </p:nvSpPr>
        <p:spPr>
          <a:xfrm>
            <a:off x="251520" y="3147814"/>
            <a:ext cx="223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one-sided limits in a just-in-time inventory example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Intuitively speaking, if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gets closer and closer to a number </a:t>
            </a:r>
            <a:r>
              <a:rPr lang="en-US" i="1" dirty="0" smtClean="0"/>
              <a:t>L</a:t>
            </a:r>
            <a:r>
              <a:rPr lang="en-US" dirty="0" smtClean="0"/>
              <a:t> as </a:t>
            </a:r>
            <a:r>
              <a:rPr lang="en-US" i="1" dirty="0" smtClean="0"/>
              <a:t>x</a:t>
            </a:r>
            <a:r>
              <a:rPr lang="en-US" dirty="0" smtClean="0"/>
              <a:t> gets closer and closer to </a:t>
            </a:r>
            <a:r>
              <a:rPr lang="en-US" i="1" dirty="0" smtClean="0"/>
              <a:t>c</a:t>
            </a:r>
            <a:r>
              <a:rPr lang="en-US" dirty="0" smtClean="0"/>
              <a:t> from both sides, then </a:t>
            </a:r>
            <a:r>
              <a:rPr lang="en-US" i="1" dirty="0" smtClean="0"/>
              <a:t>L</a:t>
            </a:r>
            <a:r>
              <a:rPr lang="en-US" dirty="0" smtClean="0"/>
              <a:t> is the corresponding limit of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880320" cy="26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5922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306921" cy="22993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One-Sided Limits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60239" cy="25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320563" cy="3678050"/>
          </a:xfrm>
          <a:prstGeom prst="rect">
            <a:avLst/>
          </a:prstGeom>
          <a:noFill/>
          <a:ln/>
          <a:effectLst/>
        </p:spPr>
      </p:pic>
      <p:pic>
        <p:nvPicPr>
          <p:cNvPr id="6" name="Picture 2 2"/>
          <p:cNvPicPr>
            <a:picLocks noChangeAspect="1" noChangeArrowheads="1"/>
          </p:cNvPicPr>
          <p:nvPr/>
        </p:nvPicPr>
        <p:blipFill>
          <a:blip r:embed="rId5" cstate="print"/>
          <a:srcRect l="87796" r="9834" b="85616"/>
          <a:stretch>
            <a:fillRect/>
          </a:stretch>
        </p:blipFill>
        <p:spPr bwMode="auto">
          <a:xfrm>
            <a:off x="251520" y="2715766"/>
            <a:ext cx="72008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(two-sided) limit exists if and only if the two one-sided limits exist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0"/>
            <a:ext cx="7049905" cy="1040519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2499742"/>
            <a:ext cx="7200800" cy="15841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571731"/>
            <a:ext cx="7050774" cy="13662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one-sided limits to find a two-sided limit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880320" cy="19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114144" cy="37226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one-sided limits to find a two-sided limit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880320" cy="19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320226" cy="143145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Infinite limits are a special case of limits that do not exist and that induce a vertical asymptote for the corresponding graph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0"/>
            <a:ext cx="7040329" cy="730645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139681"/>
            <a:ext cx="7064223" cy="28451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one-sided infinite limits lead to vertical asymptotes of the corresponding graph</a:t>
            </a:r>
            <a:endParaRPr lang="en-US" dirty="0"/>
          </a:p>
        </p:txBody>
      </p:sp>
      <p:pic>
        <p:nvPicPr>
          <p:cNvPr id="32770" name="Picture 2" descr="https://cnm.pg.edu.pl/documents/2332190/36557042/Infinite%20limit%20at%20a%20point?t=144735320511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5899946" cy="388843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979077" y="843558"/>
            <a:ext cx="4164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https://cnm.pg.edu.pl/mathematics/limits-and-continuity?p_l_id=65013635&amp;p_v_l_s_g_id=0&amp;</a:t>
            </a:r>
            <a:endParaRPr lang="en-US" sz="800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720080" cy="2880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72200" y="1131590"/>
            <a:ext cx="252028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Increase and decrease of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</a:rPr>
              <a:t>x</a:t>
            </a:r>
            <a:r>
              <a:rPr lang="en-US" sz="1400" dirty="0" smtClean="0">
                <a:solidFill>
                  <a:schemeClr val="tx1"/>
                </a:solidFill>
              </a:rPr>
              <a:t>) for </a:t>
            </a:r>
            <a:r>
              <a:rPr lang="en-US" sz="1400" i="1" dirty="0" smtClean="0">
                <a:solidFill>
                  <a:schemeClr val="tx1"/>
                </a:solidFill>
              </a:rPr>
              <a:t>x</a:t>
            </a:r>
            <a:r>
              <a:rPr lang="en-US" sz="1400" dirty="0" smtClean="0">
                <a:solidFill>
                  <a:schemeClr val="tx1"/>
                </a:solidFill>
              </a:rPr>
              <a:t> without bounds at a certain number, geometrically means that the graph of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</a:rPr>
              <a:t>x</a:t>
            </a:r>
            <a:r>
              <a:rPr lang="en-US" sz="1400" dirty="0" smtClean="0">
                <a:solidFill>
                  <a:schemeClr val="tx1"/>
                </a:solidFill>
              </a:rPr>
              <a:t>) has a vertical asymptote.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I.e., a two-sided infinite limit or a one-sided infinite limit lead to a vertical asymptote of the corresponding graph.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infinite one-sided limits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5"/>
            <a:ext cx="7041026" cy="28195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infinite one-sided limits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016741"/>
            <a:ext cx="5256584" cy="299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51520" y="1131590"/>
            <a:ext cx="5472608" cy="18002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3524" y="1203593"/>
            <a:ext cx="5303048" cy="106178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an infinite limit to study average profit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7"/>
            <a:ext cx="7044138" cy="371304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an infinite limit to study average profit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2322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47908" cy="206132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the limit statement means that the height of the graph</a:t>
            </a:r>
            <a:br>
              <a:rPr lang="en-US" dirty="0" smtClean="0"/>
            </a:br>
            <a:r>
              <a:rPr lang="en-US" i="1" dirty="0" smtClean="0"/>
              <a:t>y</a:t>
            </a:r>
            <a:r>
              <a:rPr lang="en-US" dirty="0" smtClean="0"/>
              <a:t> =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approaches the limit as </a:t>
            </a:r>
            <a:r>
              <a:rPr lang="en-US" i="1" dirty="0" smtClean="0"/>
              <a:t>x</a:t>
            </a:r>
            <a:r>
              <a:rPr lang="en-US" dirty="0" smtClean="0"/>
              <a:t> approaches the given </a:t>
            </a:r>
            <a:r>
              <a:rPr lang="en-US" i="1" dirty="0" smtClean="0"/>
              <a:t>x</a:t>
            </a:r>
            <a:r>
              <a:rPr lang="en-US" dirty="0" smtClean="0"/>
              <a:t>-axis coordinate</a:t>
            </a:r>
            <a:endParaRPr lang="en-US" dirty="0"/>
          </a:p>
        </p:txBody>
      </p:sp>
      <p:pic>
        <p:nvPicPr>
          <p:cNvPr id="3" name="Picture 2" descr="Limits and Continuity - Portal Mathematic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0"/>
            <a:ext cx="6684999" cy="3888432"/>
          </a:xfrm>
          <a:prstGeom prst="rect">
            <a:avLst/>
          </a:prstGeom>
          <a:noFill/>
        </p:spPr>
      </p:pic>
      <p:sp>
        <p:nvSpPr>
          <p:cNvPr id="7" name="Raute 6"/>
          <p:cNvSpPr/>
          <p:nvPr/>
        </p:nvSpPr>
        <p:spPr>
          <a:xfrm>
            <a:off x="12700" y="12700"/>
            <a:ext cx="12700" cy="127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5292080" y="3325939"/>
            <a:ext cx="3576397" cy="16940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339136" y="3372994"/>
            <a:ext cx="3468196" cy="1503531"/>
          </a:xfrm>
          <a:prstGeom prst="rect">
            <a:avLst/>
          </a:prstGeom>
          <a:noFill/>
          <a:ln/>
          <a:effectLst/>
        </p:spPr>
      </p:pic>
      <p:sp>
        <p:nvSpPr>
          <p:cNvPr id="8" name="Textfeld 7"/>
          <p:cNvSpPr txBox="1"/>
          <p:nvPr/>
        </p:nvSpPr>
        <p:spPr>
          <a:xfrm>
            <a:off x="4979077" y="843558"/>
            <a:ext cx="4164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https://cnm.pg.edu.pl/mathematics/limits-and-continuity?p_l_id=65013635&amp;p_v_l_s_g_id=0&amp;</a:t>
            </a:r>
            <a:endParaRPr lang="en-US" sz="800" dirty="0"/>
          </a:p>
        </p:txBody>
      </p:sp>
      <p:sp>
        <p:nvSpPr>
          <p:cNvPr id="10" name="Rechteck 9"/>
          <p:cNvSpPr/>
          <p:nvPr/>
        </p:nvSpPr>
        <p:spPr>
          <a:xfrm>
            <a:off x="251520" y="1131590"/>
            <a:ext cx="720080" cy="2880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3723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22317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Limits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Limits at Infinity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One-Sided Limits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Continuity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vs. non-continuous:</a:t>
            </a:r>
            <a:br>
              <a:rPr lang="en-US" dirty="0" smtClean="0"/>
            </a:br>
            <a:r>
              <a:rPr lang="en-US" dirty="0" smtClean="0"/>
              <a:t>Three ways the graph of a function can have a hole at </a:t>
            </a:r>
            <a:r>
              <a:rPr lang="en-US" i="1" dirty="0" smtClean="0"/>
              <a:t>x</a:t>
            </a:r>
            <a:r>
              <a:rPr lang="en-US" dirty="0" smtClean="0"/>
              <a:t> = </a:t>
            </a:r>
            <a:r>
              <a:rPr lang="en-US" i="1" dirty="0" smtClean="0"/>
              <a:t>c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6480719" cy="210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4011910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4083899"/>
            <a:ext cx="7049334" cy="7825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vs. non-continuous:</a:t>
            </a:r>
            <a:br>
              <a:rPr lang="en-US" dirty="0" smtClean="0"/>
            </a:br>
            <a:r>
              <a:rPr lang="en-US" dirty="0" smtClean="0"/>
              <a:t> Three ways for the graph of a function to have a gap at </a:t>
            </a:r>
            <a:r>
              <a:rPr lang="en-US" i="1" dirty="0" smtClean="0"/>
              <a:t>x</a:t>
            </a:r>
            <a:r>
              <a:rPr lang="en-US" dirty="0" smtClean="0"/>
              <a:t> = </a:t>
            </a:r>
            <a:r>
              <a:rPr lang="en-US" i="1" dirty="0" smtClean="0"/>
              <a:t>c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6480720" cy="267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4011910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4083899"/>
            <a:ext cx="7050431" cy="79426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function is continuous at a point if it is defined there and the (two-sided) limit at the point equals the functional value there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1"/>
            <a:ext cx="7043313" cy="1065493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571732"/>
            <a:ext cx="6968877" cy="22761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Polynomials and rational functions are continuous wherever they are defined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51044" cy="3185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functions that you already know from school-days are continuous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7023775" cy="37286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Deciding if a function is continuous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57192" cy="369743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Deciding if a function is continuous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5741472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95536" y="1275606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a)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55776" y="1275606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b)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355976" y="1275606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c)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691680" y="3435846"/>
            <a:ext cx="7200800" cy="15841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507842"/>
            <a:ext cx="7068085" cy="1058785"/>
          </a:xfrm>
          <a:prstGeom prst="rect">
            <a:avLst/>
          </a:prstGeom>
          <a:noFill/>
          <a:ln/>
          <a:effectLst/>
        </p:spPr>
      </p:pic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516216" y="1203598"/>
            <a:ext cx="2321654" cy="648576"/>
          </a:xfrm>
          <a:prstGeom prst="rect">
            <a:avLst/>
          </a:prstGeom>
          <a:noFill/>
          <a:ln/>
          <a:effectLst/>
        </p:spPr>
      </p:pic>
      <p:cxnSp>
        <p:nvCxnSpPr>
          <p:cNvPr id="15" name="Gerade Verbindung 14"/>
          <p:cNvCxnSpPr/>
          <p:nvPr/>
        </p:nvCxnSpPr>
        <p:spPr>
          <a:xfrm flipH="1">
            <a:off x="5436096" y="1491630"/>
            <a:ext cx="936104" cy="360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Making a piecewise-defined function continuous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58414" cy="3514256"/>
          </a:xfrm>
          <a:prstGeom prst="rect">
            <a:avLst/>
          </a:prstGeom>
          <a:noFill/>
          <a:ln/>
          <a:effectLst/>
        </p:spPr>
      </p:pic>
      <p:cxnSp>
        <p:nvCxnSpPr>
          <p:cNvPr id="7" name="Gerade Verbindung 6"/>
          <p:cNvCxnSpPr/>
          <p:nvPr/>
        </p:nvCxnSpPr>
        <p:spPr>
          <a:xfrm>
            <a:off x="4585648" y="4227934"/>
            <a:ext cx="11521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Moreover, a continuous function of a continuous function is a continuous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3075806"/>
            <a:ext cx="7200800" cy="1944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147805"/>
            <a:ext cx="7076684" cy="1774449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1131590"/>
            <a:ext cx="7200800" cy="1872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8"/>
            <a:ext cx="7028908" cy="17081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&amp; computing a limit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7"/>
            <a:ext cx="7044675" cy="36386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function is continuous on an open (closed) interval if it is continuous at all its points (and the one-sided limits exist at the boundary points)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80"/>
            <a:ext cx="7037687" cy="41790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851670"/>
            <a:ext cx="7200800" cy="20882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1923656"/>
            <a:ext cx="7062020" cy="1893820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1691680" y="4083918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4155907"/>
            <a:ext cx="7055001" cy="72027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Deciding where a function is continuous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19" cy="26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328464" cy="33494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Altogether, we have three types of discontinuities: (</a:t>
            </a:r>
            <a:r>
              <a:rPr lang="en-US" dirty="0" err="1" smtClean="0"/>
              <a:t>i</a:t>
            </a:r>
            <a:r>
              <a:rPr lang="en-US" dirty="0" smtClean="0"/>
              <a:t>) removable discontinuities, (ii) infinite discontinuities, and (iii) jump discontinuities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240" y="3268970"/>
            <a:ext cx="424640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240" y="1241698"/>
            <a:ext cx="42484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411760" y="1131590"/>
            <a:ext cx="2088232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4644008" y="1131590"/>
            <a:ext cx="2088232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644008" y="3147814"/>
            <a:ext cx="2088232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251520" y="1131590"/>
            <a:ext cx="2016224" cy="288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removable discontinuity</a:t>
            </a:r>
            <a:endParaRPr lang="en-US" sz="1400" dirty="0"/>
          </a:p>
        </p:txBody>
      </p:sp>
      <p:sp>
        <p:nvSpPr>
          <p:cNvPr id="9" name="Rechteck 8"/>
          <p:cNvSpPr/>
          <p:nvPr/>
        </p:nvSpPr>
        <p:spPr>
          <a:xfrm>
            <a:off x="6876256" y="1131590"/>
            <a:ext cx="2016224" cy="288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infinite discontinuity</a:t>
            </a:r>
          </a:p>
        </p:txBody>
      </p:sp>
      <p:sp>
        <p:nvSpPr>
          <p:cNvPr id="10" name="Rechteck 9"/>
          <p:cNvSpPr/>
          <p:nvPr/>
        </p:nvSpPr>
        <p:spPr>
          <a:xfrm>
            <a:off x="6876256" y="3147814"/>
            <a:ext cx="2016224" cy="288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jump discontinuity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1520" y="1491630"/>
            <a:ext cx="2016224" cy="352839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At these removable discontinuities, we can remove the discontinuity at </a:t>
            </a:r>
            <a:r>
              <a:rPr lang="en-US" sz="1400" i="1" dirty="0" smtClean="0">
                <a:solidFill>
                  <a:schemeClr val="tx1"/>
                </a:solidFill>
              </a:rPr>
              <a:t>x = 2</a:t>
            </a:r>
            <a:r>
              <a:rPr lang="en-US" sz="1400" dirty="0" smtClean="0">
                <a:solidFill>
                  <a:schemeClr val="tx1"/>
                </a:solidFill>
              </a:rPr>
              <a:t> by redefining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 at just the single number 2.</a:t>
            </a:r>
          </a:p>
          <a:p>
            <a:pPr algn="ctr"/>
            <a:endParaRPr lang="en-US" sz="8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The “new” function (continuous extension)</a:t>
            </a:r>
          </a:p>
          <a:p>
            <a:pPr algn="ctr"/>
            <a:endParaRPr lang="en-US" sz="5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i="1" dirty="0" smtClean="0">
                <a:solidFill>
                  <a:schemeClr val="tx1"/>
                </a:solidFill>
              </a:rPr>
              <a:t>g(x) = x + 1</a:t>
            </a:r>
          </a:p>
          <a:p>
            <a:pPr algn="ctr"/>
            <a:endParaRPr lang="en-US" sz="5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is continuous at </a:t>
            </a:r>
            <a:r>
              <a:rPr lang="en-US" sz="1400" i="1" dirty="0" smtClean="0">
                <a:solidFill>
                  <a:schemeClr val="tx1"/>
                </a:solidFill>
              </a:rPr>
              <a:t>x = 2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876256" y="1491630"/>
            <a:ext cx="2016224" cy="151216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At an infinite discontinuity we have an infinite limit.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876256" y="3507854"/>
            <a:ext cx="2016224" cy="151216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At a jump discontinuity the function “jumps” from one value to another.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intermediate value property (IVP) states that a continuous function attains all values between any two of its values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880320" cy="194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4"/>
            <a:ext cx="5313561" cy="3673895"/>
          </a:xfrm>
          <a:prstGeom prst="rect">
            <a:avLst/>
          </a:prstGeom>
          <a:noFill/>
          <a:ln/>
          <a:effectLst/>
        </p:spPr>
      </p:pic>
      <p:sp>
        <p:nvSpPr>
          <p:cNvPr id="9" name="Textfeld 8"/>
          <p:cNvSpPr txBox="1"/>
          <p:nvPr/>
        </p:nvSpPr>
        <p:spPr>
          <a:xfrm>
            <a:off x="251520" y="3147814"/>
            <a:ext cx="220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intermediate value property</a:t>
            </a:r>
            <a:endParaRPr lang="en-US" sz="1200" dirty="0"/>
          </a:p>
        </p:txBody>
      </p:sp>
      <p:sp>
        <p:nvSpPr>
          <p:cNvPr id="11" name="Rechteck 10"/>
          <p:cNvSpPr/>
          <p:nvPr/>
        </p:nvSpPr>
        <p:spPr>
          <a:xfrm>
            <a:off x="3563888" y="3435846"/>
            <a:ext cx="5184576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 using an intermediate value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58087" cy="32979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Break-even analysis using an intermediate value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2"/>
            <a:ext cx="7059286" cy="3797674"/>
          </a:xfrm>
          <a:prstGeom prst="rect">
            <a:avLst/>
          </a:prstGeom>
          <a:noFill/>
          <a:ln/>
          <a:effectLst/>
        </p:spPr>
      </p:pic>
      <p:cxnSp>
        <p:nvCxnSpPr>
          <p:cNvPr id="16" name="Gerade Verbindung 15"/>
          <p:cNvCxnSpPr/>
          <p:nvPr/>
        </p:nvCxnSpPr>
        <p:spPr>
          <a:xfrm>
            <a:off x="251520" y="4011910"/>
            <a:ext cx="1224136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323528" y="393990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1259632" y="393990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79512" y="4443958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P(0) &lt; 0</a:t>
            </a:r>
            <a:endParaRPr lang="en-US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971600" y="3347289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P(5) &gt; 0</a:t>
            </a:r>
            <a:endParaRPr lang="en-US" sz="1000" dirty="0"/>
          </a:p>
        </p:txBody>
      </p:sp>
      <p:sp>
        <p:nvSpPr>
          <p:cNvPr id="22" name="Ellipse 21"/>
          <p:cNvSpPr/>
          <p:nvPr/>
        </p:nvSpPr>
        <p:spPr>
          <a:xfrm>
            <a:off x="251520" y="429994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1187624" y="357986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ihandform 24"/>
          <p:cNvSpPr/>
          <p:nvPr/>
        </p:nvSpPr>
        <p:spPr>
          <a:xfrm>
            <a:off x="313899" y="3664424"/>
            <a:ext cx="921223" cy="757450"/>
          </a:xfrm>
          <a:custGeom>
            <a:avLst/>
            <a:gdLst>
              <a:gd name="connsiteX0" fmla="*/ 0 w 921223"/>
              <a:gd name="connsiteY0" fmla="*/ 709683 h 757450"/>
              <a:gd name="connsiteX1" fmla="*/ 395785 w 921223"/>
              <a:gd name="connsiteY1" fmla="*/ 668740 h 757450"/>
              <a:gd name="connsiteX2" fmla="*/ 689211 w 921223"/>
              <a:gd name="connsiteY2" fmla="*/ 177421 h 757450"/>
              <a:gd name="connsiteX3" fmla="*/ 921223 w 921223"/>
              <a:gd name="connsiteY3" fmla="*/ 0 h 7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223" h="757450">
                <a:moveTo>
                  <a:pt x="0" y="709683"/>
                </a:moveTo>
                <a:cubicBezTo>
                  <a:pt x="140458" y="733566"/>
                  <a:pt x="280917" y="757450"/>
                  <a:pt x="395785" y="668740"/>
                </a:cubicBezTo>
                <a:cubicBezTo>
                  <a:pt x="510653" y="580030"/>
                  <a:pt x="601638" y="288878"/>
                  <a:pt x="689211" y="177421"/>
                </a:cubicBezTo>
                <a:cubicBezTo>
                  <a:pt x="776784" y="65964"/>
                  <a:pt x="849003" y="32982"/>
                  <a:pt x="921223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 Verbindung 26"/>
          <p:cNvCxnSpPr/>
          <p:nvPr/>
        </p:nvCxnSpPr>
        <p:spPr>
          <a:xfrm flipH="1" flipV="1">
            <a:off x="395536" y="3507854"/>
            <a:ext cx="432048" cy="432048"/>
          </a:xfrm>
          <a:prstGeom prst="line">
            <a:avLst/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79512" y="3219822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break even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Two-sides limits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One-sided limits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Limits at infinity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Infinite limits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Continuity 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Determine the limit if it exists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600"/>
            <a:ext cx="5355640" cy="3732837"/>
          </a:xfrm>
          <a:prstGeom prst="rect">
            <a:avLst/>
          </a:prstGeom>
          <a:noFill/>
          <a:ln/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0"/>
            <a:ext cx="28606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72675" y="2764913"/>
            <a:ext cx="2636922" cy="63898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Determine the limit if it exists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9"/>
            <a:ext cx="5045828" cy="1051956"/>
          </a:xfrm>
          <a:prstGeom prst="rect">
            <a:avLst/>
          </a:prstGeom>
          <a:noFill/>
          <a:ln/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131590"/>
            <a:ext cx="28606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72675" y="2764913"/>
            <a:ext cx="2636922" cy="638987"/>
          </a:xfrm>
          <a:prstGeom prst="rect">
            <a:avLst/>
          </a:prstGeom>
          <a:noFill/>
          <a:ln/>
          <a:effectLst/>
        </p:spPr>
      </p:pic>
      <p:pic>
        <p:nvPicPr>
          <p:cNvPr id="7" name="Grafik 6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491879" y="2586989"/>
            <a:ext cx="5043226" cy="1038146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491880" y="3970382"/>
            <a:ext cx="5043461" cy="10083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Evaluating a limit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89" y="1203599"/>
            <a:ext cx="7024419" cy="132401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87768"/>
            <a:ext cx="6610553" cy="2076214"/>
          </a:xfrm>
          <a:prstGeom prst="rect">
            <a:avLst/>
          </a:prstGeom>
          <a:noFill/>
          <a:ln/>
          <a:effectLst/>
        </p:spPr>
      </p:pic>
      <p:sp>
        <p:nvSpPr>
          <p:cNvPr id="15" name="Rechteck 14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&amp; computing a limit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0"/>
            <a:ext cx="2879910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3"/>
            <a:ext cx="5322894" cy="34288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Infinite limits and vertical asymptotes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3"/>
            <a:ext cx="4439472" cy="933390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1691680" y="2283718"/>
            <a:ext cx="7200800" cy="273630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355716"/>
            <a:ext cx="7031070" cy="25819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Infinite limits at infinity, roots and y-intercept to sketch a graph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Grafik 7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4" y="1203574"/>
            <a:ext cx="5353756" cy="3622823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32352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61156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89959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1187624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1475656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176368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205172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233975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32352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61156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89959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1187624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1475656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76368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205172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233975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32352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61156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89959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1187624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1475656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176368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205172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233975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32352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61156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89959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1187624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1475656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176368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205172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233975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32352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61156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89959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1187624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hteck 51"/>
          <p:cNvSpPr/>
          <p:nvPr/>
        </p:nvSpPr>
        <p:spPr>
          <a:xfrm>
            <a:off x="1475656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176368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205172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233975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32352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61156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89959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1187624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1475656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176368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205172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233975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hteck 63"/>
          <p:cNvSpPr/>
          <p:nvPr/>
        </p:nvSpPr>
        <p:spPr>
          <a:xfrm>
            <a:off x="32352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61156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89959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hteck 66"/>
          <p:cNvSpPr/>
          <p:nvPr/>
        </p:nvSpPr>
        <p:spPr>
          <a:xfrm>
            <a:off x="1187624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hteck 67"/>
          <p:cNvSpPr/>
          <p:nvPr/>
        </p:nvSpPr>
        <p:spPr>
          <a:xfrm>
            <a:off x="1475656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176368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205172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hteck 70"/>
          <p:cNvSpPr/>
          <p:nvPr/>
        </p:nvSpPr>
        <p:spPr>
          <a:xfrm>
            <a:off x="233975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hteck 71"/>
          <p:cNvSpPr/>
          <p:nvPr/>
        </p:nvSpPr>
        <p:spPr>
          <a:xfrm>
            <a:off x="32352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hteck 72"/>
          <p:cNvSpPr/>
          <p:nvPr/>
        </p:nvSpPr>
        <p:spPr>
          <a:xfrm>
            <a:off x="61156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hteck 73"/>
          <p:cNvSpPr/>
          <p:nvPr/>
        </p:nvSpPr>
        <p:spPr>
          <a:xfrm>
            <a:off x="89959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74"/>
          <p:cNvSpPr/>
          <p:nvPr/>
        </p:nvSpPr>
        <p:spPr>
          <a:xfrm>
            <a:off x="1187624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1475656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176368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hteck 77"/>
          <p:cNvSpPr/>
          <p:nvPr/>
        </p:nvSpPr>
        <p:spPr>
          <a:xfrm>
            <a:off x="205172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hteck 78"/>
          <p:cNvSpPr/>
          <p:nvPr/>
        </p:nvSpPr>
        <p:spPr>
          <a:xfrm>
            <a:off x="233975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Gerade Verbindung 80"/>
          <p:cNvCxnSpPr/>
          <p:nvPr/>
        </p:nvCxnSpPr>
        <p:spPr>
          <a:xfrm>
            <a:off x="1187624" y="1131590"/>
            <a:ext cx="0" cy="2592288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/>
          <p:nvPr/>
        </p:nvCxnSpPr>
        <p:spPr>
          <a:xfrm flipH="1">
            <a:off x="251520" y="2499742"/>
            <a:ext cx="27363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2663824" y="249974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5" name="Textfeld 84"/>
          <p:cNvSpPr txBox="1"/>
          <p:nvPr/>
        </p:nvSpPr>
        <p:spPr>
          <a:xfrm>
            <a:off x="899592" y="105958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pic>
        <p:nvPicPr>
          <p:cNvPr id="124" name="Grafik 12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60902" y="3894761"/>
            <a:ext cx="2232248" cy="2168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Infinite limits at infinity, roots and y-intercept to sketch a graph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2352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61156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89959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187624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475656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76368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205172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233975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32352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61156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89959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1187624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1475656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176368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205172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33975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2352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61156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89959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1187624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1475656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176368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205172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233975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2352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61156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89959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1187624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1475656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176368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205172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233975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32352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61156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89959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1187624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1475656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6368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205172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233975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32352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61156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89959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1187624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1475656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176368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205172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33975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32352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hteck 51"/>
          <p:cNvSpPr/>
          <p:nvPr/>
        </p:nvSpPr>
        <p:spPr>
          <a:xfrm>
            <a:off x="61156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89959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1187624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1475656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176368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205172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233975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352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61156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89959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187624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1475656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hteck 63"/>
          <p:cNvSpPr/>
          <p:nvPr/>
        </p:nvSpPr>
        <p:spPr>
          <a:xfrm>
            <a:off x="176368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205172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233975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Gerade Verbindung 66"/>
          <p:cNvCxnSpPr/>
          <p:nvPr/>
        </p:nvCxnSpPr>
        <p:spPr>
          <a:xfrm>
            <a:off x="1187624" y="1131590"/>
            <a:ext cx="0" cy="2592288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H="1">
            <a:off x="251520" y="2499742"/>
            <a:ext cx="27363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2663824" y="249974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70" name="Textfeld 69"/>
          <p:cNvSpPr txBox="1"/>
          <p:nvPr/>
        </p:nvSpPr>
        <p:spPr>
          <a:xfrm>
            <a:off x="899592" y="105958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85" name="Rechteck 8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Grafik 9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491874" y="1203574"/>
            <a:ext cx="5357198" cy="725124"/>
          </a:xfrm>
          <a:prstGeom prst="rect">
            <a:avLst/>
          </a:prstGeom>
          <a:noFill/>
          <a:ln/>
          <a:effectLst/>
        </p:spPr>
      </p:pic>
      <p:pic>
        <p:nvPicPr>
          <p:cNvPr id="93" name="Grafik 9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60902" y="3894761"/>
            <a:ext cx="2232248" cy="216865"/>
          </a:xfrm>
          <a:prstGeom prst="rect">
            <a:avLst/>
          </a:prstGeom>
          <a:noFill/>
          <a:ln/>
          <a:effectLst/>
        </p:spPr>
      </p:pic>
      <p:grpSp>
        <p:nvGrpSpPr>
          <p:cNvPr id="86" name="Gruppieren 100"/>
          <p:cNvGrpSpPr/>
          <p:nvPr/>
        </p:nvGrpSpPr>
        <p:grpSpPr>
          <a:xfrm>
            <a:off x="863764" y="2290645"/>
            <a:ext cx="6343104" cy="1357812"/>
            <a:chOff x="863764" y="2290645"/>
            <a:chExt cx="6343104" cy="1357812"/>
          </a:xfrm>
        </p:grpSpPr>
        <p:sp>
          <p:nvSpPr>
            <p:cNvPr id="81" name="Ellipse 80"/>
            <p:cNvSpPr/>
            <p:nvPr/>
          </p:nvSpPr>
          <p:spPr>
            <a:xfrm>
              <a:off x="1115616" y="3291830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863764" y="337145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-16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99" name="Grafik 98" descr="IguanaTex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3491874" y="2290645"/>
              <a:ext cx="3714994" cy="23774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uppieren 110"/>
          <p:cNvGrpSpPr/>
          <p:nvPr/>
        </p:nvGrpSpPr>
        <p:grpSpPr>
          <a:xfrm>
            <a:off x="301860" y="2427734"/>
            <a:ext cx="8549334" cy="1391382"/>
            <a:chOff x="301860" y="2427734"/>
            <a:chExt cx="8549334" cy="1391382"/>
          </a:xfrm>
        </p:grpSpPr>
        <p:sp>
          <p:nvSpPr>
            <p:cNvPr id="71" name="Ellipse 70"/>
            <p:cNvSpPr/>
            <p:nvPr/>
          </p:nvSpPr>
          <p:spPr>
            <a:xfrm>
              <a:off x="539552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691680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267744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2339752" y="24997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1763688" y="24997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301860" y="249974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110" name="Grafik 109" descr="IguanaTex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3491875" y="2911009"/>
              <a:ext cx="5359319" cy="90810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8" name="Gruppieren 111"/>
          <p:cNvGrpSpPr/>
          <p:nvPr/>
        </p:nvGrpSpPr>
        <p:grpSpPr>
          <a:xfrm>
            <a:off x="2051720" y="2355726"/>
            <a:ext cx="6796315" cy="2102288"/>
            <a:chOff x="2051720" y="2355726"/>
            <a:chExt cx="6796315" cy="2102288"/>
          </a:xfrm>
        </p:grpSpPr>
        <p:grpSp>
          <p:nvGrpSpPr>
            <p:cNvPr id="94" name="Gruppieren 102"/>
            <p:cNvGrpSpPr/>
            <p:nvPr/>
          </p:nvGrpSpPr>
          <p:grpSpPr>
            <a:xfrm>
              <a:off x="2051720" y="2355726"/>
              <a:ext cx="432048" cy="93099"/>
              <a:chOff x="2051720" y="2355726"/>
              <a:chExt cx="432048" cy="93099"/>
            </a:xfrm>
          </p:grpSpPr>
          <p:cxnSp>
            <p:nvCxnSpPr>
              <p:cNvPr id="77" name="Gerade Verbindung 76"/>
              <p:cNvCxnSpPr>
                <a:stCxn id="33" idx="1"/>
                <a:endCxn id="73" idx="1"/>
              </p:cNvCxnSpPr>
              <p:nvPr/>
            </p:nvCxnSpPr>
            <p:spPr>
              <a:xfrm>
                <a:off x="2051720" y="2355726"/>
                <a:ext cx="237115" cy="93099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8" name="Gerade Verbindung 77"/>
              <p:cNvCxnSpPr>
                <a:stCxn id="73" idx="7"/>
              </p:cNvCxnSpPr>
              <p:nvPr/>
            </p:nvCxnSpPr>
            <p:spPr>
              <a:xfrm flipV="1">
                <a:off x="2390669" y="2355726"/>
                <a:ext cx="93099" cy="93099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109" name="Grafik 108" descr="IguanaTex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/>
            <a:stretch>
              <a:fillRect/>
            </a:stretch>
          </p:blipFill>
          <p:spPr>
            <a:xfrm>
              <a:off x="3793766" y="3967610"/>
              <a:ext cx="5054269" cy="49040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95" name="Gruppieren 116"/>
          <p:cNvGrpSpPr/>
          <p:nvPr/>
        </p:nvGrpSpPr>
        <p:grpSpPr>
          <a:xfrm>
            <a:off x="1238541" y="2355726"/>
            <a:ext cx="5890208" cy="2496904"/>
            <a:chOff x="1238541" y="2355726"/>
            <a:chExt cx="5890208" cy="2496904"/>
          </a:xfrm>
        </p:grpSpPr>
        <p:grpSp>
          <p:nvGrpSpPr>
            <p:cNvPr id="96" name="Gruppieren 103"/>
            <p:cNvGrpSpPr/>
            <p:nvPr/>
          </p:nvGrpSpPr>
          <p:grpSpPr>
            <a:xfrm>
              <a:off x="1238541" y="2355726"/>
              <a:ext cx="813179" cy="957195"/>
              <a:chOff x="1238541" y="2355726"/>
              <a:chExt cx="813179" cy="957195"/>
            </a:xfrm>
          </p:grpSpPr>
          <p:cxnSp>
            <p:nvCxnSpPr>
              <p:cNvPr id="79" name="Gerade Verbindung 78"/>
              <p:cNvCxnSpPr>
                <a:stCxn id="33" idx="1"/>
                <a:endCxn id="72" idx="7"/>
              </p:cNvCxnSpPr>
              <p:nvPr/>
            </p:nvCxnSpPr>
            <p:spPr>
              <a:xfrm flipH="1">
                <a:off x="1814605" y="2355726"/>
                <a:ext cx="237115" cy="93099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0" name="Gerade Verbindung 79"/>
              <p:cNvCxnSpPr>
                <a:stCxn id="72" idx="3"/>
                <a:endCxn id="81" idx="7"/>
              </p:cNvCxnSpPr>
              <p:nvPr/>
            </p:nvCxnSpPr>
            <p:spPr>
              <a:xfrm flipH="1">
                <a:off x="1238541" y="2550659"/>
                <a:ext cx="474230" cy="762262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116" name="Grafik 115" descr="IguanaTex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3793766" y="4653054"/>
              <a:ext cx="3334983" cy="19957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97" name="Gruppieren 117"/>
          <p:cNvGrpSpPr/>
          <p:nvPr/>
        </p:nvGrpSpPr>
        <p:grpSpPr>
          <a:xfrm>
            <a:off x="467544" y="2355726"/>
            <a:ext cx="7776864" cy="2455199"/>
            <a:chOff x="467544" y="2355726"/>
            <a:chExt cx="7776864" cy="2455199"/>
          </a:xfrm>
        </p:grpSpPr>
        <p:grpSp>
          <p:nvGrpSpPr>
            <p:cNvPr id="98" name="Gruppieren 104"/>
            <p:cNvGrpSpPr/>
            <p:nvPr/>
          </p:nvGrpSpPr>
          <p:grpSpPr>
            <a:xfrm>
              <a:off x="467544" y="2355726"/>
              <a:ext cx="669163" cy="957195"/>
              <a:chOff x="467544" y="2355726"/>
              <a:chExt cx="669163" cy="957195"/>
            </a:xfrm>
          </p:grpSpPr>
          <p:cxnSp>
            <p:nvCxnSpPr>
              <p:cNvPr id="82" name="Gerade Verbindung 81"/>
              <p:cNvCxnSpPr>
                <a:stCxn id="71" idx="5"/>
                <a:endCxn id="81" idx="1"/>
              </p:cNvCxnSpPr>
              <p:nvPr/>
            </p:nvCxnSpPr>
            <p:spPr>
              <a:xfrm>
                <a:off x="662477" y="2550659"/>
                <a:ext cx="474230" cy="762262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3" name="Gerade Verbindung 82"/>
              <p:cNvCxnSpPr>
                <a:endCxn id="71" idx="1"/>
              </p:cNvCxnSpPr>
              <p:nvPr/>
            </p:nvCxnSpPr>
            <p:spPr>
              <a:xfrm>
                <a:off x="467544" y="2355726"/>
                <a:ext cx="93099" cy="93099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115" name="Grafik 114" descr="IguanaTex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/>
            <a:stretch>
              <a:fillRect/>
            </a:stretch>
          </p:blipFill>
          <p:spPr>
            <a:xfrm>
              <a:off x="7217339" y="4654211"/>
              <a:ext cx="1027069" cy="156714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Infinite limits at infinity, roots and y-intercept to sketch a graph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2352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61156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89959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187624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475656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763688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2051720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2339752" y="134761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32352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61156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89959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1187624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1475656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1763688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2051720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339752" y="163564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2352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61156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89959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1187624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1475656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1763688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2051720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2339752" y="192367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2352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61156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89959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1187624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1475656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1763688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2051720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2339752" y="2211710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32352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61156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89959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1187624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1475656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1763688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2051720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2339752" y="2499742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32352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hteck 43"/>
          <p:cNvSpPr/>
          <p:nvPr/>
        </p:nvSpPr>
        <p:spPr>
          <a:xfrm>
            <a:off x="61156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89959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1187624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1475656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 47"/>
          <p:cNvSpPr/>
          <p:nvPr/>
        </p:nvSpPr>
        <p:spPr>
          <a:xfrm>
            <a:off x="1763688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2051720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2339752" y="2787774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32352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hteck 51"/>
          <p:cNvSpPr/>
          <p:nvPr/>
        </p:nvSpPr>
        <p:spPr>
          <a:xfrm>
            <a:off x="61156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 52"/>
          <p:cNvSpPr/>
          <p:nvPr/>
        </p:nvSpPr>
        <p:spPr>
          <a:xfrm>
            <a:off x="89959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1187624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hteck 54"/>
          <p:cNvSpPr/>
          <p:nvPr/>
        </p:nvSpPr>
        <p:spPr>
          <a:xfrm>
            <a:off x="1475656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/>
          <p:cNvSpPr/>
          <p:nvPr/>
        </p:nvSpPr>
        <p:spPr>
          <a:xfrm>
            <a:off x="1763688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hteck 56"/>
          <p:cNvSpPr/>
          <p:nvPr/>
        </p:nvSpPr>
        <p:spPr>
          <a:xfrm>
            <a:off x="2051720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hteck 57"/>
          <p:cNvSpPr/>
          <p:nvPr/>
        </p:nvSpPr>
        <p:spPr>
          <a:xfrm>
            <a:off x="2339752" y="3075806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hteck 58"/>
          <p:cNvSpPr/>
          <p:nvPr/>
        </p:nvSpPr>
        <p:spPr>
          <a:xfrm>
            <a:off x="32352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hteck 59"/>
          <p:cNvSpPr/>
          <p:nvPr/>
        </p:nvSpPr>
        <p:spPr>
          <a:xfrm>
            <a:off x="61156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89959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1187624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hteck 62"/>
          <p:cNvSpPr/>
          <p:nvPr/>
        </p:nvSpPr>
        <p:spPr>
          <a:xfrm>
            <a:off x="1475656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hteck 63"/>
          <p:cNvSpPr/>
          <p:nvPr/>
        </p:nvSpPr>
        <p:spPr>
          <a:xfrm>
            <a:off x="1763688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2051720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hteck 65"/>
          <p:cNvSpPr/>
          <p:nvPr/>
        </p:nvSpPr>
        <p:spPr>
          <a:xfrm>
            <a:off x="2339752" y="3363838"/>
            <a:ext cx="288032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Gerade Verbindung 66"/>
          <p:cNvCxnSpPr/>
          <p:nvPr/>
        </p:nvCxnSpPr>
        <p:spPr>
          <a:xfrm>
            <a:off x="1187624" y="1131590"/>
            <a:ext cx="0" cy="2592288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H="1">
            <a:off x="251520" y="2499742"/>
            <a:ext cx="2736304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2663824" y="249974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70" name="Textfeld 69"/>
          <p:cNvSpPr txBox="1"/>
          <p:nvPr/>
        </p:nvSpPr>
        <p:spPr>
          <a:xfrm>
            <a:off x="899592" y="1059582"/>
            <a:ext cx="251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85" name="Rechteck 8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Grafik 9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60902" y="3894761"/>
            <a:ext cx="2232248" cy="216865"/>
          </a:xfrm>
          <a:prstGeom prst="rect">
            <a:avLst/>
          </a:prstGeom>
          <a:noFill/>
          <a:ln/>
          <a:effectLst/>
        </p:spPr>
      </p:pic>
      <p:grpSp>
        <p:nvGrpSpPr>
          <p:cNvPr id="86" name="Gruppieren 100"/>
          <p:cNvGrpSpPr/>
          <p:nvPr/>
        </p:nvGrpSpPr>
        <p:grpSpPr>
          <a:xfrm>
            <a:off x="863764" y="3291830"/>
            <a:ext cx="395868" cy="356627"/>
            <a:chOff x="863764" y="3291830"/>
            <a:chExt cx="395868" cy="356627"/>
          </a:xfrm>
        </p:grpSpPr>
        <p:sp>
          <p:nvSpPr>
            <p:cNvPr id="81" name="Ellipse 80"/>
            <p:cNvSpPr/>
            <p:nvPr/>
          </p:nvSpPr>
          <p:spPr>
            <a:xfrm>
              <a:off x="1115616" y="3291830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863764" y="337145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-16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uppieren 110"/>
          <p:cNvGrpSpPr/>
          <p:nvPr/>
        </p:nvGrpSpPr>
        <p:grpSpPr>
          <a:xfrm>
            <a:off x="301860" y="2427734"/>
            <a:ext cx="2301106" cy="349007"/>
            <a:chOff x="301860" y="2427734"/>
            <a:chExt cx="2301106" cy="349007"/>
          </a:xfrm>
        </p:grpSpPr>
        <p:sp>
          <p:nvSpPr>
            <p:cNvPr id="71" name="Ellipse 70"/>
            <p:cNvSpPr/>
            <p:nvPr/>
          </p:nvSpPr>
          <p:spPr>
            <a:xfrm>
              <a:off x="539552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691680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267744" y="2427734"/>
              <a:ext cx="144016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2339752" y="24997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1763688" y="24997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301860" y="249974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-1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8" name="Gruppieren 102"/>
          <p:cNvGrpSpPr/>
          <p:nvPr/>
        </p:nvGrpSpPr>
        <p:grpSpPr>
          <a:xfrm>
            <a:off x="2051720" y="2355726"/>
            <a:ext cx="432048" cy="93099"/>
            <a:chOff x="2051720" y="2355726"/>
            <a:chExt cx="432048" cy="93099"/>
          </a:xfrm>
        </p:grpSpPr>
        <p:cxnSp>
          <p:nvCxnSpPr>
            <p:cNvPr id="77" name="Gerade Verbindung 76"/>
            <p:cNvCxnSpPr>
              <a:stCxn id="33" idx="1"/>
              <a:endCxn id="73" idx="1"/>
            </p:cNvCxnSpPr>
            <p:nvPr/>
          </p:nvCxnSpPr>
          <p:spPr>
            <a:xfrm>
              <a:off x="2051720" y="2355726"/>
              <a:ext cx="237115" cy="93099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Gerade Verbindung 77"/>
            <p:cNvCxnSpPr>
              <a:stCxn id="73" idx="7"/>
            </p:cNvCxnSpPr>
            <p:nvPr/>
          </p:nvCxnSpPr>
          <p:spPr>
            <a:xfrm flipV="1">
              <a:off x="2390669" y="2355726"/>
              <a:ext cx="93099" cy="93099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4" name="Gruppieren 103"/>
          <p:cNvGrpSpPr/>
          <p:nvPr/>
        </p:nvGrpSpPr>
        <p:grpSpPr>
          <a:xfrm>
            <a:off x="1238541" y="2355726"/>
            <a:ext cx="813179" cy="957195"/>
            <a:chOff x="1238541" y="2355726"/>
            <a:chExt cx="813179" cy="957195"/>
          </a:xfrm>
        </p:grpSpPr>
        <p:cxnSp>
          <p:nvCxnSpPr>
            <p:cNvPr id="79" name="Gerade Verbindung 78"/>
            <p:cNvCxnSpPr>
              <a:stCxn id="33" idx="1"/>
              <a:endCxn id="72" idx="7"/>
            </p:cNvCxnSpPr>
            <p:nvPr/>
          </p:nvCxnSpPr>
          <p:spPr>
            <a:xfrm flipH="1">
              <a:off x="1814605" y="2355726"/>
              <a:ext cx="237115" cy="93099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Gerade Verbindung 79"/>
            <p:cNvCxnSpPr>
              <a:stCxn id="72" idx="3"/>
              <a:endCxn id="81" idx="7"/>
            </p:cNvCxnSpPr>
            <p:nvPr/>
          </p:nvCxnSpPr>
          <p:spPr>
            <a:xfrm flipH="1">
              <a:off x="1238541" y="2550659"/>
              <a:ext cx="474230" cy="762262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5" name="Gruppieren 104"/>
          <p:cNvGrpSpPr/>
          <p:nvPr/>
        </p:nvGrpSpPr>
        <p:grpSpPr>
          <a:xfrm>
            <a:off x="467544" y="2355726"/>
            <a:ext cx="669163" cy="957195"/>
            <a:chOff x="467544" y="2355726"/>
            <a:chExt cx="669163" cy="957195"/>
          </a:xfrm>
        </p:grpSpPr>
        <p:cxnSp>
          <p:nvCxnSpPr>
            <p:cNvPr id="82" name="Gerade Verbindung 81"/>
            <p:cNvCxnSpPr>
              <a:stCxn id="71" idx="5"/>
              <a:endCxn id="81" idx="1"/>
            </p:cNvCxnSpPr>
            <p:nvPr/>
          </p:nvCxnSpPr>
          <p:spPr>
            <a:xfrm>
              <a:off x="662477" y="2550659"/>
              <a:ext cx="474230" cy="762262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Gerade Verbindung 82"/>
            <p:cNvCxnSpPr>
              <a:endCxn id="71" idx="1"/>
            </p:cNvCxnSpPr>
            <p:nvPr/>
          </p:nvCxnSpPr>
          <p:spPr>
            <a:xfrm>
              <a:off x="467544" y="2355726"/>
              <a:ext cx="93099" cy="93099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6" name="Gruppieren 120"/>
          <p:cNvGrpSpPr/>
          <p:nvPr/>
        </p:nvGrpSpPr>
        <p:grpSpPr>
          <a:xfrm>
            <a:off x="323528" y="1347614"/>
            <a:ext cx="8520463" cy="2887352"/>
            <a:chOff x="323528" y="1347614"/>
            <a:chExt cx="8520463" cy="2887352"/>
          </a:xfrm>
        </p:grpSpPr>
        <p:pic>
          <p:nvPicPr>
            <p:cNvPr id="111" name="Grafik 110" descr="IguanaTex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3788490" y="2983017"/>
              <a:ext cx="5055501" cy="125194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3" name="Gerade Verbindung 112"/>
            <p:cNvCxnSpPr/>
            <p:nvPr/>
          </p:nvCxnSpPr>
          <p:spPr>
            <a:xfrm>
              <a:off x="323528" y="1347614"/>
              <a:ext cx="144016" cy="1008112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7" name="Gruppieren 118"/>
          <p:cNvGrpSpPr/>
          <p:nvPr/>
        </p:nvGrpSpPr>
        <p:grpSpPr>
          <a:xfrm>
            <a:off x="2483768" y="1203574"/>
            <a:ext cx="5983437" cy="1427010"/>
            <a:chOff x="2483768" y="1203574"/>
            <a:chExt cx="5983437" cy="1427010"/>
          </a:xfrm>
        </p:grpSpPr>
        <p:pic>
          <p:nvPicPr>
            <p:cNvPr id="112" name="Grafik 111" descr="IguanaTex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3491874" y="1203574"/>
              <a:ext cx="4975331" cy="1427010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4" name="Gerade Verbindung 113"/>
            <p:cNvCxnSpPr/>
            <p:nvPr/>
          </p:nvCxnSpPr>
          <p:spPr>
            <a:xfrm flipH="1">
              <a:off x="2483768" y="1347614"/>
              <a:ext cx="144016" cy="1008113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fik 4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89" y="1203593"/>
            <a:ext cx="7032808" cy="3265398"/>
          </a:xfrm>
          <a:prstGeom prst="rect">
            <a:avLst/>
          </a:prstGeom>
          <a:noFill/>
          <a:ln/>
          <a:effectLst/>
        </p:spPr>
      </p:pic>
      <p:grpSp>
        <p:nvGrpSpPr>
          <p:cNvPr id="5" name="Gruppieren 4"/>
          <p:cNvGrpSpPr/>
          <p:nvPr/>
        </p:nvGrpSpPr>
        <p:grpSpPr>
          <a:xfrm>
            <a:off x="4716016" y="2355726"/>
            <a:ext cx="4032448" cy="2520280"/>
            <a:chOff x="251520" y="2571750"/>
            <a:chExt cx="4032448" cy="2520280"/>
          </a:xfrm>
          <a:noFill/>
        </p:grpSpPr>
        <p:sp>
          <p:nvSpPr>
            <p:cNvPr id="6" name="Rechteck 5"/>
            <p:cNvSpPr/>
            <p:nvPr/>
          </p:nvSpPr>
          <p:spPr>
            <a:xfrm>
              <a:off x="251520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/>
            <p:cNvSpPr/>
            <p:nvPr/>
          </p:nvSpPr>
          <p:spPr>
            <a:xfrm>
              <a:off x="755576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1259632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1763688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2267744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2771800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275856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3779912" y="2571750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251520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755576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259632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63688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267744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771800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3275856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3779912" y="3075806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251520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755576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1259632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763688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2267744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771800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275856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3779912" y="3579862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251520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755576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259632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763688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2267744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2771800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275856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3779912" y="4083918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251520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755576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259632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1763688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2267744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2771800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3275856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3779912" y="4587974"/>
              <a:ext cx="504056" cy="50405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Gerade Verbindung mit Pfeil 45"/>
          <p:cNvCxnSpPr/>
          <p:nvPr/>
        </p:nvCxnSpPr>
        <p:spPr>
          <a:xfrm>
            <a:off x="4716016" y="4371950"/>
            <a:ext cx="410445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V="1">
            <a:off x="6228184" y="2283718"/>
            <a:ext cx="0" cy="25922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4715301" y="2354239"/>
            <a:ext cx="4032914" cy="2089719"/>
            <a:chOff x="4715301" y="2354239"/>
            <a:chExt cx="4032914" cy="2089719"/>
          </a:xfrm>
        </p:grpSpPr>
        <p:sp>
          <p:nvSpPr>
            <p:cNvPr id="52" name="Ellipse 51"/>
            <p:cNvSpPr/>
            <p:nvPr/>
          </p:nvSpPr>
          <p:spPr>
            <a:xfrm>
              <a:off x="5148064" y="379588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164288" y="379588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7233313" y="3364173"/>
              <a:ext cx="1514902" cy="443552"/>
            </a:xfrm>
            <a:custGeom>
              <a:avLst/>
              <a:gdLst>
                <a:gd name="connsiteX0" fmla="*/ 0 w 1514902"/>
                <a:gd name="connsiteY0" fmla="*/ 0 h 443552"/>
                <a:gd name="connsiteX1" fmla="*/ 866633 w 1514902"/>
                <a:gd name="connsiteY1" fmla="*/ 320723 h 443552"/>
                <a:gd name="connsiteX2" fmla="*/ 1514902 w 1514902"/>
                <a:gd name="connsiteY2" fmla="*/ 443552 h 443552"/>
                <a:gd name="connsiteX0" fmla="*/ 0 w 1514902"/>
                <a:gd name="connsiteY0" fmla="*/ 0 h 443552"/>
                <a:gd name="connsiteX1" fmla="*/ 866633 w 1514902"/>
                <a:gd name="connsiteY1" fmla="*/ 320723 h 443552"/>
                <a:gd name="connsiteX2" fmla="*/ 1514902 w 1514902"/>
                <a:gd name="connsiteY2" fmla="*/ 443552 h 443552"/>
                <a:gd name="connsiteX0" fmla="*/ 0 w 1514902"/>
                <a:gd name="connsiteY0" fmla="*/ 0 h 443552"/>
                <a:gd name="connsiteX1" fmla="*/ 1514902 w 1514902"/>
                <a:gd name="connsiteY1" fmla="*/ 443552 h 443552"/>
                <a:gd name="connsiteX0" fmla="*/ 0 w 1514902"/>
                <a:gd name="connsiteY0" fmla="*/ 0 h 443552"/>
                <a:gd name="connsiteX1" fmla="*/ 1514902 w 1514902"/>
                <a:gd name="connsiteY1" fmla="*/ 443552 h 443552"/>
                <a:gd name="connsiteX0" fmla="*/ 0 w 1514902"/>
                <a:gd name="connsiteY0" fmla="*/ 0 h 443552"/>
                <a:gd name="connsiteX1" fmla="*/ 1514902 w 1514902"/>
                <a:gd name="connsiteY1" fmla="*/ 443552 h 443552"/>
                <a:gd name="connsiteX0" fmla="*/ 0 w 1514902"/>
                <a:gd name="connsiteY0" fmla="*/ 0 h 443552"/>
                <a:gd name="connsiteX1" fmla="*/ 1514902 w 1514902"/>
                <a:gd name="connsiteY1" fmla="*/ 443552 h 44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4902" h="443552">
                  <a:moveTo>
                    <a:pt x="0" y="0"/>
                  </a:moveTo>
                  <a:cubicBezTo>
                    <a:pt x="145983" y="122851"/>
                    <a:pt x="428745" y="349198"/>
                    <a:pt x="1514902" y="443552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7164288" y="3291830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ihandform 56"/>
            <p:cNvSpPr/>
            <p:nvPr/>
          </p:nvSpPr>
          <p:spPr>
            <a:xfrm>
              <a:off x="5227093" y="2354239"/>
              <a:ext cx="873456" cy="1508077"/>
            </a:xfrm>
            <a:custGeom>
              <a:avLst/>
              <a:gdLst>
                <a:gd name="connsiteX0" fmla="*/ 0 w 873456"/>
                <a:gd name="connsiteY0" fmla="*/ 1508077 h 1508077"/>
                <a:gd name="connsiteX1" fmla="*/ 593677 w 873456"/>
                <a:gd name="connsiteY1" fmla="*/ 1235122 h 1508077"/>
                <a:gd name="connsiteX2" fmla="*/ 873456 w 873456"/>
                <a:gd name="connsiteY2" fmla="*/ 0 h 150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3456" h="1508077">
                  <a:moveTo>
                    <a:pt x="0" y="1508077"/>
                  </a:moveTo>
                  <a:cubicBezTo>
                    <a:pt x="224050" y="1497272"/>
                    <a:pt x="448101" y="1486468"/>
                    <a:pt x="593677" y="1235122"/>
                  </a:cubicBezTo>
                  <a:cubicBezTo>
                    <a:pt x="739253" y="983776"/>
                    <a:pt x="806354" y="491888"/>
                    <a:pt x="87345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6312090" y="2354239"/>
              <a:ext cx="921223" cy="2027830"/>
            </a:xfrm>
            <a:custGeom>
              <a:avLst/>
              <a:gdLst>
                <a:gd name="connsiteX0" fmla="*/ 921223 w 921223"/>
                <a:gd name="connsiteY0" fmla="*/ 2013045 h 2027830"/>
                <a:gd name="connsiteX1" fmla="*/ 238835 w 921223"/>
                <a:gd name="connsiteY1" fmla="*/ 1692322 h 2027830"/>
                <a:gd name="connsiteX2" fmla="*/ 0 w 921223"/>
                <a:gd name="connsiteY2" fmla="*/ 0 h 202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1223" h="2027830">
                  <a:moveTo>
                    <a:pt x="921223" y="2013045"/>
                  </a:moveTo>
                  <a:cubicBezTo>
                    <a:pt x="656797" y="2020437"/>
                    <a:pt x="392372" y="2027830"/>
                    <a:pt x="238835" y="1692322"/>
                  </a:cubicBezTo>
                  <a:cubicBezTo>
                    <a:pt x="85298" y="1356814"/>
                    <a:pt x="42649" y="678407"/>
                    <a:pt x="0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164288" y="429994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ihandform 58"/>
            <p:cNvSpPr/>
            <p:nvPr/>
          </p:nvSpPr>
          <p:spPr>
            <a:xfrm>
              <a:off x="4715301" y="3869140"/>
              <a:ext cx="470848" cy="409433"/>
            </a:xfrm>
            <a:custGeom>
              <a:avLst/>
              <a:gdLst>
                <a:gd name="connsiteX0" fmla="*/ 470848 w 470848"/>
                <a:gd name="connsiteY0" fmla="*/ 0 h 409433"/>
                <a:gd name="connsiteX1" fmla="*/ 245660 w 470848"/>
                <a:gd name="connsiteY1" fmla="*/ 81887 h 409433"/>
                <a:gd name="connsiteX2" fmla="*/ 0 w 470848"/>
                <a:gd name="connsiteY2" fmla="*/ 409433 h 4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0848" h="409433">
                  <a:moveTo>
                    <a:pt x="470848" y="0"/>
                  </a:moveTo>
                  <a:cubicBezTo>
                    <a:pt x="397491" y="6824"/>
                    <a:pt x="324135" y="13648"/>
                    <a:pt x="245660" y="81887"/>
                  </a:cubicBezTo>
                  <a:cubicBezTo>
                    <a:pt x="167185" y="150126"/>
                    <a:pt x="83592" y="279779"/>
                    <a:pt x="0" y="40943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 continuous function on a closed interval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648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0"/>
            <a:ext cx="5318023" cy="501391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110" y="1108730"/>
            <a:ext cx="2318658" cy="14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419872" y="1923678"/>
            <a:ext cx="5472608" cy="30963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995679"/>
            <a:ext cx="5327530" cy="27440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 continuous function on a closed interval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89"/>
            <a:ext cx="5311922" cy="3407128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10" y="1108730"/>
            <a:ext cx="2318658" cy="14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Application of the intermediate value property (IVP) in locating roots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0"/>
            <a:ext cx="5739035" cy="937708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14"/>
            <a:ext cx="7059070" cy="198655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intermediate value property (IVP) in locating roots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68848" cy="17630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Note, limits describe the behavior of a function </a:t>
            </a:r>
            <a:r>
              <a:rPr lang="en-US" u="sng" dirty="0" smtClean="0"/>
              <a:t>near</a:t>
            </a:r>
            <a:r>
              <a:rPr lang="en-US" dirty="0" smtClean="0"/>
              <a:t> a particular point, not necessarily </a:t>
            </a:r>
            <a:r>
              <a:rPr lang="en-US" u="sng" dirty="0" smtClean="0"/>
              <a:t>at</a:t>
            </a:r>
            <a:r>
              <a:rPr lang="en-US" dirty="0" smtClean="0"/>
              <a:t> the point itself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3363838"/>
            <a:ext cx="7200800" cy="165618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3435835"/>
            <a:ext cx="7039937" cy="1503616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131590"/>
            <a:ext cx="6336705" cy="21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32741" r="59740" b="81831"/>
          <a:stretch>
            <a:fillRect/>
          </a:stretch>
        </p:blipFill>
        <p:spPr bwMode="auto">
          <a:xfrm>
            <a:off x="251520" y="1131590"/>
            <a:ext cx="273630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that limits do not exist are, for instance, that the function has a sudden jump or an infinite limit</a:t>
            </a:r>
            <a:endParaRPr lang="en-US" dirty="0"/>
          </a:p>
        </p:txBody>
      </p:sp>
      <p:pic>
        <p:nvPicPr>
          <p:cNvPr id="3074" name="Picture 2 2"/>
          <p:cNvPicPr>
            <a:picLocks noChangeAspect="1" noChangeArrowheads="1"/>
          </p:cNvPicPr>
          <p:nvPr/>
        </p:nvPicPr>
        <p:blipFill>
          <a:blip r:embed="rId3" cstate="print"/>
          <a:srcRect r="59740"/>
          <a:stretch>
            <a:fillRect/>
          </a:stretch>
        </p:blipFill>
        <p:spPr bwMode="auto">
          <a:xfrm>
            <a:off x="271993" y="1131591"/>
            <a:ext cx="2114761" cy="19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0649"/>
          <a:stretch>
            <a:fillRect/>
          </a:stretch>
        </p:blipFill>
        <p:spPr bwMode="auto">
          <a:xfrm>
            <a:off x="251520" y="3075806"/>
            <a:ext cx="2592288" cy="19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1"/>
            <a:ext cx="5309173" cy="26533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obey certain algebraic rules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6"/>
            <a:ext cx="7042833" cy="71313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211696"/>
            <a:ext cx="7033087" cy="26276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5,9243"/>
  <p:tag name="ORIGINALWIDTH" val="3194,601"/>
  <p:tag name="LATEXADDIN" val="\documentclass{article}\pagestyle{empty}&#10;\usepackage{amsmath}&#10;\usepackage{amsfonts}&#10;\usepackage{amssymb}&#10;\begin{document}&#10;\begin{minipage}{9.6 cm}&#10;{\sffamily{&#10;\begin{itemize}&#10;\item {\bf{Left-Hand Side Limit:}} Since $f(x) = 8 - 2x $ for $x &lt; 4$, we have&#10;$$&#10;\lim_{x \to 4^-} f(x) \, \, = \, \, \lim_{x \to 4^-} \left( 8 - 2x  \right) \, \, = \, \, 8 - 8 \, \, = \, \, 0 \, .&#10;$$&#10;\end{itemize}&#10;}}&#10;\end{minipage}&#10;\end{document}"/>
  <p:tag name="IGUANATEXSIZE" val="20"/>
  <p:tag name="IGUANATEXCURSOR" val="2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9,4264"/>
  <p:tag name="ORIGINALWIDTH" val="3195,351"/>
  <p:tag name="LATEXADDIN" val="\documentclass{article}\pagestyle{empty}&#10;\usepackage{amsmath}&#10;\usepackage{amsfonts}&#10;\usepackage{amssymb}&#10;\begin{document}&#10;\begin{minipage}{9.6 cm}&#10;{\sffamily{&#10;\begin{itemize}&#10;\item Hence, the right-hand and the left-hand side limits are equal. Thus, the limit exists and&#10;$$&#10;\lim_{x \to 4} f(x) \, \, = \, \, 0 \, .&#10;$$&#10;\end{itemize}&#10;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0,3975"/>
  <p:tag name="ORIGINALWIDTH" val="4487,439"/>
  <p:tag name="LATEXADDIN" val="\documentclass{article}\pagestyle{empty}&#10;\usepackage{amsmath}&#10;\usepackage{amsfonts}&#10;\usepackage{amssymb}&#10;\begin{document}&#10;\begin{minipage}{12.7 cm}&#10;{\sffamily{&#10;{\bf{Exercise:}} Determine the following limits (if it exists, or the way it does not exist)\\[-2mm]&#10;$$&#10;\lim_{x \to 0} \, \frac{\sqrt{1+x} - \sqrt{1-x}}{x} \, .&#10;$$&#10;\emph{Hint:} Apply the Third Binomial Formula after multiplying both numerator and denominator by $\sqrt{1+x} + \sqrt{1-x}$ (recall, this procedure is called rationalizing).}}&#10;\end{minipage}&#10;\end{document}"/>
  <p:tag name="IGUANATEXSIZE" val="20"/>
  <p:tag name="IGUANATEXCURSOR" val="2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5,339"/>
  <p:tag name="ORIGINALWIDTH" val="4222,723"/>
  <p:tag name="LATEXADDIN" val="\documentclass{article}\pagestyle{empty}&#10;\usepackage{amsmath}&#10;\usepackage{amsfonts}&#10;\usepackage{amssymb}&#10;\begin{document}&#10;\begin{minipage}{12.7 cm}&#10;{\sffamily{&#10;{\bf{Solution:}}&#10;\begin{eqnarray*}&#10;\frac{\sqrt{1+x} - \sqrt{1-x}}{x} &amp; = &amp; \frac{\sqrt{1+x} - \sqrt{1-x}}{x} \cdot \frac{\sqrt{1+x} + \sqrt{1-x}}{\sqrt{1+x} + \sqrt{1-x}} \\[1mm]&#10;&amp; = &amp;&#10;\frac{(1+x) - (1-x)}{x \cdot (\sqrt{1+x} + \sqrt{1-x})} \, \, = \, \, \frac{2x}{x \cdot (\sqrt{1+x} + \sqrt{1-x})}\\[1mm]&#10;&amp; = &amp;&#10;\frac{2}{\sqrt{1+x} + \sqrt{1-x}} \, \, \stackrel{x \to 0}{\longrightarrow} \, \, \frac{2}{1+1} \, \, = \, \, 1 \, .&#10;\end{eqnarray*}&#10;&#10;}}&#10;\end{minipage}&#10;\end{document}"/>
  <p:tag name="IGUANATEXSIZE" val="20"/>
  <p:tag name="IGUANATEXCURSOR" val="5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8,9276"/>
  <p:tag name="ORIGINALWIDTH" val="2836,146"/>
  <p:tag name="LATEXADDIN" val="\documentclass{article}\pagestyle{empty}&#10;\usepackage{amsmath}&#10;\usepackage{amsfonts}&#10;\usepackage{amssymb}&#10;\begin{document}&#10;\begin{minipage}{12.7 cm}&#10;{\sffamily{&#10;{\bf{Exercise:}} Let&#10;$$&#10;f(x) \, \, = \, \, \frac{x^2 - 5x + 6}{x^2 - 2x} \, .&#10;$$&#10;Does the graph of $f$ have any vertical asymptotes?&#10;}}&#10;\end{minipage}&#10;\end{document}"/>
  <p:tag name="IGUANATEXSIZE" val="20"/>
  <p:tag name="IGUANATEXCURSOR" val="1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5,801"/>
  <p:tag name="ORIGINALWIDTH" val="4485,939"/>
  <p:tag name="LATEXADDIN" val="\documentclass{article}\pagestyle{empty}&#10;\usepackage{amsmath}&#10;\usepackage{amsfonts}&#10;\usepackage{amssymb}&#10;\begin{document}&#10;\begin{minipage}{12.7 cm}&#10;{\sffamily{&#10;{\bf{Solution:}}&#10;First, we check if we can factorize the numerator $x^2 - 5x + 6$. We have\\[-2mm]&#10;$$&#10;x_{1/2} \, \, = \, \, \frac{5 \pm \sqrt{25-24}}{2} \, \, = \, \, \frac{5 \pm 1}{2} \, \, = \, \left\{ \begin{array}{c}&#10;3 \\[1mm] 2 \end{array} \right.&#10;$$\\[-4mm]&#10;Thus,&#10;$$&#10;\frac{x^2 - 5x + 6}{x^2 - 2x} \, \, = \, \, \frac{(x-3) \cdot (x-2)}{x \cdot (x-2)} \, \, = \, \, \frac{x-3}{x} \qquad \text{for $x \neq 2$} \, ,&#10;$$&#10;such that the graph of $f$ has a hole at $x=2$ and a vertical asymptote at $x = 0$ with ($x-3 &lt; 0$ for $x$ close to $0$)\\[-3mm]&#10;$$&#10;\lim_{x \to 0^{-}} f(x) \, \, = \, \, \infty \qquad \text{and} \qquad \lim_{x \to 0^{+}} f(x) \, \, = \, \, -\infty&#10;$$&#10;}}&#10;\end{minipage}&#10;\end{document}"/>
  <p:tag name="IGUANATEXSIZE" val="20"/>
  <p:tag name="IGUANATEXCURSOR" val="4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8,493"/>
  <p:tag name="ORIGINALWIDTH" val="3357,331"/>
  <p:tag name="LATEXADDIN" val="\documentclass{article}\pagestyle{empty}&#10;\usepackage{amsmath}&#10;\usepackage{amsfonts}&#10;\usepackage{amssymb}&#10;\begin{document}&#10;\begin{minipage}{9.5 cm}&#10;{\sffamily{&#10;{\bf{Exercise:}}&#10;Sketch the graph of&#10;$$&#10;f(x) \, \, = \, \, \left( x-2 \right)^4 \cdot \left( x+1 \right)^3 \cdot \left( x-1 \right) &#10;$$&#10;by finding its roots ($x$-intercepts), $y$-intercept, and limits at infinity as $x \to \infty$ and $x \to -\infty$.\\[1mm]&#10;&#10;{\bf{A short task for you:}}&#10;\begin{itemize}&#10;\item Discuss continuity of $f$.\\[-5mm]&#10;\item Find the $y$-intercept, i.e. the value $f(0)$.\\[-5mm]&#10;\item Find the roots of $f$, i.e. solve $f(x) = 0$ for $x$.\\[-5mm]&#10;\item Discuss the limits at infinity.&#10;\end{itemize}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1731,534"/>
  <p:tag name="LATEXADDIN" val="\documentclass{article}\pagestyle{empty}&#10;\usepackage{amsmath}&#10;\usepackage{amsfonts}&#10;\usepackage{amssymb}&#10;\begin{document}&#10;\begin{minipage}{9.5 cm}&#10;{\sffamily{&#10;$$&#10;f(x) \, = \, \left( x-2 \right)^4 \left( x+1 \right)^3\left( x-1 \right) &#10;$$&#10;}}&#10;\end{minipage}&#10;\end{document}"/>
  <p:tag name="IGUANATEXSIZE" val="20"/>
  <p:tag name="IGUANATEXCURSOR" val="1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6986"/>
  <p:tag name="ORIGINALWIDTH" val="3358,83"/>
  <p:tag name="LATEXADDIN" val="\documentclass{article}\pagestyle{empty}&#10;\usepackage{amsmath}&#10;\usepackage{amsfonts}&#10;\usepackage{amssymb}&#10;\begin{document}&#10;\begin{minipage}{9.5 cm}&#10;{\sffamily{&#10;{\bf{Continuity:}}&#10;The function is a product of powers of polynomials and thus continuous on the whole of $\mathbb{R}$. I.e. there are no discontinuities and vertical asymptotes.\\[1mm]&#10;}}&#10;\end{minipage}&#10;\end{document}"/>
  <p:tag name="IGUANATEXSIZE" val="20"/>
  <p:tag name="IGUANATEXCURSOR" val="3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1731,534"/>
  <p:tag name="LATEXADDIN" val="\documentclass{article}\pagestyle{empty}&#10;\usepackage{amsmath}&#10;\usepackage{amsfonts}&#10;\usepackage{amssymb}&#10;\begin{document}&#10;\begin{minipage}{9.5 cm}&#10;{\sffamily{&#10;$$&#10;f(x) \, = \, \left( x-2 \right)^4 \left( x+1 \right)^3\left( x-1 \right) &#10;$$&#10;}}&#10;\end{minipage}&#10;\end{document}"/>
  <p:tag name="IGUANATEXSIZE" val="20"/>
  <p:tag name="IGUANATEXCURSOR" val="1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643,4196"/>
  <p:tag name="LATEXADDIN" val="\documentclass{article}\pagestyle{empty}&#10;\usepackage{amsmath}&#10;\usepackage{amsfonts}&#10;\usepackage{amssymb}&#10;\begin{document}&#10;\begin{minipage}{9.5 cm}&#10;{\sffamily{&#10;and $x = -1$.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2089,239"/>
  <p:tag name="LATEXADDIN" val="\documentclass{article}\pagestyle{empty}&#10;\usepackage{amsmath}&#10;\usepackage{amsfonts}&#10;\usepackage{amssymb}&#10;\begin{document}&#10;\begin{minipage}{9.5 cm}&#10;{\sffamily{&#10;\begin{itemize}&#10;\item The graph crosses the $x$-axis at $x = 1$&#10;\end{itemize}&#10;}}&#10;\end{minipage}&#10;\end{document}"/>
  <p:tag name="IGUANATEXSIZE" val="20"/>
  <p:tag name="IGUANATEXCURSOR" val="2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,2153"/>
  <p:tag name="ORIGINALWIDTH" val="3168,354"/>
  <p:tag name="LATEXADDIN" val="\documentclass{article}\pagestyle{empty}&#10;\usepackage{amsmath}&#10;\usepackage{amsfonts}&#10;\usepackage{amssymb}&#10;\begin{document}&#10;\begin{minipage}{9.5 cm}&#10;{\sffamily{&#10;\begin{itemize}&#10;\item $(x-2)^4$ is never negative, hence $f$ doesn't change sign at $x=2$ and the graph doesn't cross the $x$-axis at $x = 2$.&#10;\end{itemize}&#10;}}&#10;\end{minipage}&#10;\end{document}"/>
  <p:tag name="IGUANATEXSIZE" val="20"/>
  <p:tag name="IGUANATEXCURSOR" val="1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5,1857"/>
  <p:tag name="ORIGINALWIDTH" val="3359,58"/>
  <p:tag name="LATEXADDIN" val="\documentclass{article}\pagestyle{empty}&#10;\usepackage{amsmath}&#10;\usepackage{amsfonts}&#10;\usepackage{amssymb}&#10;\begin{document}&#10;\begin{minipage}{9.5 cm}&#10;{\sffamily{&#10;{\bf{Roots:}}&#10;\begin{itemize}&#10;\item Due to the product structure, the roots $f(x) = 0$ are easily found at $x \in \{ 2, -1, 1 \}$.\\[-5mm]&#10;\end{itemize}&#10;}}&#10;\end{minipage}&#10;\end{document}"/>
  <p:tag name="IGUANATEXSIZE" val="20"/>
  <p:tag name="IGUANATEXCURSOR" val="2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2329,209"/>
  <p:tag name="LATEXADDIN" val="\documentclass{article}\pagestyle{empty}&#10;\usepackage{amsmath}&#10;\usepackage{amsfonts}&#10;\usepackage{amssymb}&#10;\begin{document}&#10;\begin{minipage}{9.5 cm}&#10;{\sffamily{&#10;{\bf{$y$-intercept:}} $f(0) = (-2)^4 (1)^3 (-1) = -16$\\[1mm]&#10;}}&#10;\end{minipage}&#10;\end{document}"/>
  <p:tag name="IGUANATEXSIZE" val="20"/>
  <p:tag name="IGUANATEXCURSOR" val="2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1731,534"/>
  <p:tag name="LATEXADDIN" val="\documentclass{article}\pagestyle{empty}&#10;\usepackage{amsmath}&#10;\usepackage{amsfonts}&#10;\usepackage{amssymb}&#10;\begin{document}&#10;\begin{minipage}{9.5 cm}&#10;{\sffamily{&#10;$$&#10;f(x) \, = \, \left( x-2 \right)^4 \left( x+1 \right)^3\left( x-1 \right) &#10;$$&#10;}}&#10;\end{minipage}&#10;\end{document}"/>
  <p:tag name="IGUANATEXSIZE" val="20"/>
  <p:tag name="IGUANATEXCURSOR" val="1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6,8992"/>
  <p:tag name="ORIGINALWIDTH" val="3118,11"/>
  <p:tag name="LATEXADDIN" val="\documentclass{article}\pagestyle{empty}&#10;\usepackage{amsmath}&#10;\usepackage{amsfonts}&#10;\usepackage{amssymb}&#10;\begin{document}&#10;\begin{minipage}{9.5 cm}&#10;{\sffamily{&#10;{\bf{Limits at infinity:}}&#10;\begin{itemize}&#10;\item When $x$ is large positive, all three factors are large, so&#10;$$&#10;\lim_{x \to \infty} \, \underbrace{\left( x-2 \right)^4}_{\to \, \infty} \underbrace{\left( x+1 \right)^3}_{\to \, \infty} \underbrace{\left( x-1 \right)}_{\to \, \infty}&#10;\, \, = \, \, \infty \, . &#10;$$&#10;\end{itemize}&#10;}}&#10;\end{minipage}&#10;\end{document}"/>
  <p:tag name="IGUANATEXSIZE" val="20"/>
  <p:tag name="IGUANATEXCURSOR" val="4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7,9116"/>
  <p:tag name="ORIGINALWIDTH" val="3168,354"/>
  <p:tag name="LATEXADDIN" val="\documentclass{article}\pagestyle{empty}&#10;\usepackage{amsmath}&#10;\usepackage{amsfonts}&#10;\usepackage{amssymb}&#10;\begin{document}&#10;\begin{minipage}{9.5 cm}&#10;{\sffamily{&#10;\begin{itemize}&#10;\item When $x$ is large negative, the first factor is large positive and the second and third factors are both large negative, so&#10;$$&#10;\lim_{x \to \infty} \, \underbrace{\left( x-2 \right)^4}_{\to \, \infty} \underbrace{\left( x+1 \right)^3}_{\to \, -\infty} \underbrace{\left( x-1 \right)}_{\to \, -\infty}&#10;\, \, = \, \, \infty \, . &#10;$$&#10;\end{itemize}&#10;}}&#10;\end{minipage}&#10;\end{document}"/>
  <p:tag name="IGUANATEXSIZE" val="20"/>
  <p:tag name="IGUANATEXCURSOR" val="1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6,997"/>
  <p:tag name="ORIGINALWIDTH" val="4491,939"/>
  <p:tag name="LATEXADDIN" val="\documentclass{article}\pagestyle{empty}&#10;\usepackage{amsmath}&#10;\usepackage{amsfonts}&#10;\usepackage{amssymb}&#10;\begin{document}&#10;\begin{minipage}{12.7 cm}&#10;{\sffamily{&#10;{\bf{Exercise:}} Draw the graph of a function $y = f(x)$ such that the following properties are satisfied:&#10;\begin{enumerate}&#10;\item[a)] $\lim\limits_{x \to -2} \, f(x) \, \, = \, \, 1$&#10;\item[b)] $\lim\limits_{x \to 0} \, f(x) \, \, = \, \, \infty$&#10;\item[c)] $\lim\limits_{x \to 2^+} \, f(x) \, \, = \, \, 2$&#10;\item[d)] $\lim\limits_{x \to 2^-} \, f(x) \, \, = \, \, 0$&#10;\item[e)] $f(2) \, \, = \, \, 1$&#10;\item[f)] $\lim\limits_{x \to \infty} \, f(x) \, \, = \, \, 1$&#10;\end{enumerate}&#10;&#10;}}&#10;\end{minipage}&#10;\end{document}"/>
  <p:tag name="IGUANATEXSIZE" val="20"/>
  <p:tag name="IGUANATEXCURSOR" val="1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,2138"/>
  <p:tag name="ORIGINALWIDTH" val="3355,831"/>
  <p:tag name="LATEXADDIN" val="\documentclass{article}\pagestyle{empty}&#10;\usepackage{amsmath}&#10;\usepackage{amsfonts}&#10;\usepackage{amssymb}&#10;\begin{document}&#10;\begin{minipage}{9.5 cm}&#10;{\sffamily{&#10;{\bf{Exercise:}}&#10;Show that the function $f(x) = 1 - \sqrt{1-x^2}$ is continuous on the closed interval $[-1,1]$.&#10;}}&#10;\end{minipage}&#10;\end{document}"/>
  <p:tag name="IGUANATEXSIZE" val="20"/>
  <p:tag name="IGUANATEXCURSOR" val="2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8,302"/>
  <p:tag name="ORIGINALWIDTH" val="3361,83"/>
  <p:tag name="LATEXADDIN" val="\documentclass{article}\pagestyle{empty}&#10;\usepackage{amsmath}&#10;\usepackage{amsfonts}&#10;\usepackage{amssymb}&#10;\begin{document}&#10;\begin{minipage}{9.5 cm}&#10;{\sffamily{&#10;{\bf{Solution:}}\\[1mm]&#10;{\bf{Step 1: interior points.}} If $-1 &lt; a &lt; 1$ (i.e. in the interior of the interval where both one-sided limits may exist), then using the limit laws, we have&#10;\begin{eqnarray*}&#10;\lim_{x \to a} f(x) &amp; = &amp; \lim_{x \to a} \left( 1 - \sqrt{1 - x^2} \right) \, \, = \, \, 1 - \lim_{x \to a} \sqrt{1 - x^2} \\[2mm]&#10;&amp; = &amp; 1 - \sqrt{ \lim_{x \to a} \left( 1-x^2 \right) } \, \, = \, \, 1 - \sqrt{ 1 - \lim_{x \to a} x^2 } \\[2mm]&#10;&amp; = &amp; 1 - \sqrt{ 1 - a^2} \, \, = \, \, f(a) \, .&#10;\end{eqnarray*}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3,004"/>
  <p:tag name="ORIGINALWIDTH" val="3353,581"/>
  <p:tag name="LATEXADDIN" val="\documentclass{article}\pagestyle{empty}&#10;\usepackage{amsmath}&#10;\usepackage{amsfonts}&#10;\usepackage{amssymb}&#10;\begin{document}&#10;\begin{minipage}{9.5 cm}&#10;{\sffamily{&#10;Thus, $f$ is continuous for all $a \in (-1, 1)$.\\[1mm]&#10;&#10;{\bf{Step 2: boundary points.}} Similar calculations show that&#10;$$&#10;\lim_{x \to -1^+} f(x) \, \, = \, \, 1 \, \, = \, \, f(-1)&#10;$$&#10;and&#10;$$&#10;\lim_{x \to 1^-} f(x) \, \, = \, \, 1 \, \, = \, \, f(1)&#10;$$&#10;so $f$ is continuous from the right at $-1$ and continupous from the left at $1$.\\[1mm]&#10;&#10;Therefore, $f$ is continuous on $[-1,1]$.&#10;}}&#10;\end{minipage}&#10;\end{document}"/>
  <p:tag name="IGUANATEXSIZE" val="20"/>
  <p:tag name="IGUANATEXCURSOR" val="3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2,9322"/>
  <p:tag name="ORIGINALWIDTH" val="3619,798"/>
  <p:tag name="LATEXADDIN" val="\documentclass{article}\pagestyle{empty}&#10;\usepackage{amsmath}&#10;\usepackage{amsfonts}&#10;\usepackage{amssymb}&#10;\begin{document}&#10;\begin{minipage}{12.6 cm}&#10;{\sffamily{&#10;{\bf{Exercise:}}&#10;Show that there is a root of the equation\\[-2mm]&#10;$$&#10;f(x) \, \, = \, \, 0 \qquad \text{with} \qquad f(x) \, \, = \, \, 4 x^3 - 6 x^2 + 3 x - 2 &#10;$$&#10;between $1$ and $2$.}}&#10;\end{minipage}&#10;\end{document}"/>
  <p:tag name="IGUANATEXSIZE" val="20"/>
  <p:tag name="IGUANATEXCURSOR" val="34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9,606"/>
  <p:tag name="ORIGINALWIDTH" val="4452,194"/>
  <p:tag name="LATEXADDIN" val="\documentclass{article}\pagestyle{empty}&#10;\usepackage{amsmath}&#10;\usepackage{amsfonts}&#10;\usepackage{amssymb}&#10;\begin{document}&#10;\begin{minipage}{12.6 cm}&#10;{\sffamily{&#10;{\bf{Solution:}}\\[1mm]&#10;We are looking for a solution of the given equation, that is, a number $c \in (1, 2)$ such that $f(c) = 0$. Therefore, we take $a = 1$, $b = 2$, and $N = 0$ in the IVP. We have&#10;$$&#10;f(1) \, \, = \, \, 4 - 6 + 3 - 2 \, \, = \, \, -1 \, \, &lt; \, \, 0&#10;$$&#10;and&#10;$$&#10;f(-1) \, \, = \, \, 32 - 24 + 6 - 2 \, \, = \, \, 12 \, \, &gt; \, \, 0 \, .&#10;$$&#10;}}&#10;\end{minipage}&#10;\end{document}"/>
  <p:tag name="IGUANATEXSIZE" val="20"/>
  <p:tag name="IGUANATEXCURSOR" val="3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1,372"/>
  <p:tag name="ORIGINALWIDTH" val="4458,943"/>
  <p:tag name="LATEXADDIN" val="\documentclass{article}\pagestyle{empty}&#10;\usepackage{amsmath}&#10;\usepackage{amsfonts}&#10;\usepackage{amssymb}&#10;\begin{document}&#10;\begin{minipage}{12.6 cm}&#10;{\sffamily{&#10;Thus $f(1) &lt; 0 &lt; f(2)$; i.e. $N = 0$ is a number between $f(1)$ and $f(2)$.\\&#10;&#10;Now $f$ is continuous since it is a polnomial, so the IVP says there is a number $c$ between $1$ and $2$ such that $f(c) = 0$.\\&#10;&#10;In other words, the equation $4 x^3 - 6 x^2 + 3 x - 2 = 0$ has at least one root $c$ in the interval $(1, 2)$.&#10;}}&#10;\end{minipage}&#10;\end{document}"/>
  <p:tag name="IGUANATEXSIZE" val="20"/>
  <p:tag name="IGUANATEXCURSOR" val="4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4,822"/>
  <p:tag name="ORIGINALWIDTH" val="3394,076"/>
  <p:tag name="LATEXADDIN" val="\documentclass{article}\pagestyle{empty}&#10;\usepackage{amsmath}&#10;\usepackage{amsfonts}&#10;\usepackage{amssymb}&#10;\begin{document}&#10;\begin{minipage}{9.6 cm}&#10;{\sffamily{&#10;{\bf{The Limit of a Function:}}\\[1mm]&#10;If $f(x)$ gets closer and closer to a number $L$ as $x$ gets closer and closer to $c$ {\underline{from both sides}},&#10;then $L$ is the {\bf{limit}} of $f(x)$ as $x$ approaches $c$.\\[1mm]&#10;The behavior is expressed by writing\\[-2mm]&#10;$$&#10;\lim_{x \to c} \, f(x) \, \, = \, \, L \, .&#10;$$&#10;Geometrically, this limit statement means that the height of the&#10;graph $y=f(x)$ approaches $L$ as $x$ approaches $c$.&#10;}}&#10;\end{minipage}&#10;\end{document}"/>
  <p:tag name="IGUANATEXSIZE" val="20"/>
  <p:tag name="IGUANATEXCURSOR" val="3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4,822"/>
  <p:tag name="ORIGINALWIDTH" val="3394,076"/>
  <p:tag name="LATEXADDIN" val="\documentclass{article}\pagestyle{empty}&#10;\usepackage{amsmath}&#10;\usepackage{amsfonts}&#10;\usepackage{amssymb}&#10;\begin{document}&#10;\begin{minipage}{9.6 cm}&#10;{\sffamily{&#10;{\bf{The Limit of a Function:}}\\[1mm]&#10;If $f(x)$ gets closer and closer to a number $g$ as $x$ gets closer and closer to $a$ {\underline{from both sides}},&#10;then $g$ is the {\bf{limit}} of $f(x)$ as $x$ approaches $a$.\\[1mm]&#10;The behavior is expressed by writing\\[-2mm]&#10;$$&#10;\lim_{x \to a} \, f(x) \, \, = \, \,g \, .&#10;$$&#10;Geometrically, this limit statement means that the height of the&#10;graph $y=f(x)$ approaches $g$ as $x$ approaches $a$.&#10;}}&#10;\end{minipage}&#10;\end{document}"/>
  <p:tag name="IGUANATEXSIZE" val="20"/>
  <p:tag name="IGUANATEXCURSOR" val="59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8,737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}}&#10;Determine (if possible)\\[-3mm]&#10;$$&#10;\lim_{x \to 1} \, \frac{\sqrt{x}-1}{x-1}&#10;$$&#10;&#10;{\bf{Solution:}}\\[1mm]&#10;To get an idea of the value of the limit, we compute $f(x)$ for a succession of values of $x$ approaching $1$ from the left and from&#10;the right, where\\[-2mm]&#10;$$&#10;f(x) \, \, = \, \, \frac{\sqrt{x}-1}{x-1} \, .&#10;$$&#10;We have&#10;{\small{&#10;\begin{center}&#10;\begin{tabular}{c || c | c | c | c | c | c | c} &#10;$x$ &amp; $0.99$ &amp; $0.999$ &amp; $0.9999$ &amp; $x \rightarrow 1 \leftarrow x$ &amp; $1.00001$ &amp; $1.0001$ &amp; $1.001$\\&#10;\hline&#10;$f(x)$ &amp; $0.50126$ &amp; $0.50013$ &amp; $0.50001$ &amp; &amp; $0.499999$ &amp; $0.49999$ &amp; $0.49988$&#10;\end{tabular}&#10;\end{center}&#10;}}&#10;&#10;The numbers on the bottom line of the table suggest that $f(x) \to 0.5$ as $x \to 1$.&#10;}}&#10;\end{minipage}&#10;\end{document}"/>
  <p:tag name="IGUANATEXSIZE" val="20"/>
  <p:tag name="IGUANATEXCURSOR" val="7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4,736"/>
  <p:tag name="ORIGINALWIDTH" val="3403,075"/>
  <p:tag name="LATEXADDIN" val="\documentclass{article}\pagestyle{empty}&#10;\usepackage{amsmath}&#10;\usepackage{amsfonts}&#10;\usepackage{amssymb}&#10;\begin{document}&#10;\begin{minipage}{9.6 cm}&#10;{\sffamily{&#10;To determine the value of the limit algebraically, we use the Third Binomial Formula:&#10;$$&#10;\frac{\sqrt{x}-1}{x-1} \, \, = \, \, \frac{\sqrt{x}-1}{(\sqrt{x}-1)(\sqrt{x}+1)} \, \, = \, \,&#10;\frac{1}{\sqrt{x}+1} \, \, \stackrel{x \to 1}{\longrightarrow} \, \, \underbrace{\frac{1}{\sqrt{1}+1}}_{= \, 0.5}&#10;$$&#10;Hence,&#10;$$&#10;\lim_{x \to 1} \frac{\sqrt{x}-1}{x-1} \, \, = \, \, 0.5 \, .&#10;$$&#10;&#10;\vspace{0.2cm}&#10;The graph of $f(x)$ is shown in the figure. The limit computation says that the height&#10;of the graph of $y=f(x)$ approaches $L=0.5$ as $x$ approaches $1$. This corresponds to&#10;the 'hole' in the graph of $f(x)$ at $(1, 0.5)$.}}&#10;\end{minipage}&#10;\end{document}"/>
  <p:tag name="IGUANATEXSIZE" val="20"/>
  <p:tag name="IGUANATEXCURSOR" val="4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1,3911"/>
  <p:tag name="ORIGINALWIDTH" val="4456,693"/>
  <p:tag name="LATEXADDIN" val="\documentclass{article}\pagestyle{empty}&#10;\usepackage{amsmath}&#10;\usepackage{amsfonts}&#10;\usepackage{amssymb}&#10;\begin{document}&#10;\begin{minipage}{12.6 cm}&#10;{\sffamily{&#10;It is important to remember that limits describe the behavior of a function {\underline{near}}&#10;a particular point, not necessarily {\underline{at}} the point itself.\\[1mm] &#10;This is illustrated in the figure. For all three functions graphed, the limit of $f(x)$ as $x$ approaches $3$ is equal to $4$. Yet&#10;the functions behave quite differently at $x=3$ itself. In (a) $f(3)$ is equal to the limit $4$; in (b) $f(3)$ is different from $4$,&#10;and in (c) $f(3)$ is not defined at all.}}&#10;\end{minipage}&#10;\end{document}"/>
  <p:tag name="IGUANATEXSIZE" val="20"/>
  <p:tag name="IGUANATEXCURSOR" val="6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34,046"/>
  <p:tag name="ORIGINALWIDTH" val="3394,076"/>
  <p:tag name="LATEXADDIN" val="\documentclass{article}\pagestyle{empty}&#10;\usepackage{amsmath}&#10;\usepackage{amsfonts}&#10;\usepackage{amssymb}&#10;\begin{document}&#10;\begin{minipage}{9.6 cm}&#10;{\sffamily{&#10;The figure shows the graphs of two functions that do not have a limit as&#10;$x$ approaches $2$.&#10;\begin{itemize}&#10;\item In the upper graph, the limit does not exist because $f(x)$ tends toward&#10;$5$ as $x$ approaches $2$ from the right and tends toward a different value, $3$, as&#10;$x$ approaches $2$ from the left. Such a situation is called a {\bf{jump discontinuity}}.&#10;\item In the bottom graph, the function has no finite limit as $x$ approaches $2$&#10;because the values of $f(x)$ increase without bound as $x$ tends toward $2$ and&#10;hence tend to no finite number $L$. Such {\bf{infinite limits}} will be discussed&#10;later.&#10;\end{itemize}&#10;}}&#10;\end{minipage}&#10;\end{document}"/>
  <p:tag name="IGUANATEXSIZE" val="20"/>
  <p:tag name="IGUANATEXCURSOR" val="5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6986"/>
  <p:tag name="ORIGINALWIDTH" val="4455,943"/>
  <p:tag name="LATEXADDIN" val="\documentclass{article}\pagestyle{empty}&#10;\usepackage{amsmath}&#10;\usepackage{amsfonts}&#10;\usepackage{amssymb}&#10;\begin{document}&#10;\begin{minipage}{12.6 cm}&#10;{\sffamily{&#10;Limits obey certain algebraic rules that can be used to simplify computations. These&#10;rules, which should seem plausible on the basis of our informal definition of limit,&#10;are easily proven formally with a little bit more time that we have here.}}&#10;\end{minipage}&#10;\end{document}"/>
  <p:tag name="IGUANATEXSIZE" val="20"/>
  <p:tag name="IGUANATEXCURSOR" val="3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4,811"/>
  <p:tag name="ORIGINALWIDTH" val="4449,194"/>
  <p:tag name="LATEXADDIN" val="\documentclass{article}\pagestyle{empty}&#10;\usepackage{amsmath}&#10;\usepackage{amsfonts}&#10;\usepackage{amssymb}&#10;\begin{document}&#10;\begin{minipage}{12.6 cm}&#10;{\sffamily{&#10;{\bf{Algebraic Properties of Limits:}}\\[1mm]&#10;If $\lim_{x \to c} f(x)$ and $\lim_{x \to c} g(x)$ exist, then&#10;\begin{itemize}&#10;\item the limit of a sum/ difference exists and is the sum/ difference of the individual limits:&#10;$$&#10;\lim_{x \to c} \left( f(x) \pm g(x) \right) \, \, = \, \, \lim_{x \to c} f(x) \pm \lim_{x \to c} g(x)&#10;$$&#10;\item the limit of a multiple exists and is the multiple of the individual limit:&#10;$$&#10;\lim_{x \to c} \left( k \cdot f(x) \right) \, \, = \, \, k \cdot \left( \lim_{x \to c} f(x) \right) \qquad \text{for any constant $k$}&#10;$$&#10;\end{itemize}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7,229"/>
  <p:tag name="ORIGINALWIDTH" val="4449,944"/>
  <p:tag name="LATEXADDIN" val="\documentclass{article}\pagestyle{empty}&#10;\usepackage{amsmath}&#10;\usepackage{amsfonts}&#10;\usepackage{amssymb}&#10;\begin{document}&#10;\begin{minipage}{12.6 cm}&#10;{\sffamily{&#10;[\dots]\\[-6mm]&#10;\begin{itemize}&#10;\item the limit of a product exists and is the product of the individual limits:\\[-1mm]&#10;$$&#10;\lim_{x \to c} \left( f(x) \cdot g(x) \right) \, \, = \, \, \left( \lim_{x \to c} f(x) \right) \cdot \left( \lim_{x \to c} g(x) \right)&#10;$$&#10;\item the limit of a quotient exists and is the quotient of the individual limits (as long as all expressions involved are defined):\\[-1mm]&#10;$$&#10;\lim_{x \to c} \frac{f(x)}{g(x)} \, \, = \, \, \frac{\lim_{x \to c} f(x)}{\lim_{x \to c} g(x)} \, , \qquad \text{if $\lim_{x \to c} g(x) \neq 0$}&#10;$$&#10;\item the limit of a power exists and is the power of the individual limits (as long as all expressions involved are defined):\\[-1mm]&#10;$$&#10;\lim_{x \to c} \left( f(x) \right)^p \, \, = \, \, \left( \lim_{x \to c} f(x) \right)^p&#10;$$&#10;&#10;\end{itemize}&#10;}}&#10;\end{minipage}&#10;\end{document}"/>
  <p:tag name="IGUANATEXSIZE" val="20"/>
  <p:tag name="IGUANATEXCURSOR" val="6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,9674"/>
  <p:tag name="ORIGINALWIDTH" val="3388,077"/>
  <p:tag name="LATEXADDIN" val="\documentclass{article}\pagestyle{empty}&#10;\usepackage{amsmath}&#10;\usepackage{amsfonts}&#10;\usepackage{amssymb}&#10;\begin{document}&#10;\begin{minipage}{9.6 cm}&#10;{\sffamily{&#10;Here are two elementary limits that we will use along with the limit rules to compute&#10;limits involving more complex expressions.}}&#10;\end{minipage}&#10;\end{document}"/>
  <p:tag name="IGUANATEXSIZE" val="20"/>
  <p:tag name="IGUANATEXCURSOR" val="28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1,1324"/>
  <p:tag name="ORIGINALWIDTH" val="3394,826"/>
  <p:tag name="LATEXADDIN" val="\documentclass{article}\pagestyle{empty}&#10;\usepackage{amsmath}&#10;\usepackage{amsfonts}&#10;\usepackage{amssymb}&#10;\begin{document}&#10;\begin{minipage}{9.6 cm}&#10;{\sffamily{&#10;{\bf{Limits of Two Linear Functions:}}\\[1mm]&#10;For any real constant $k$,\\[-2mm]&#10;$$&#10;\lim_{x \to c} k \, \, = \, \, k \quad \text{and} \quad \lim_{x \to c} x \, \, = \, \, c&#10;$$&#10;That is, the limit of a constant is the constant itself, and the limit of $f(x)=x$ as&#10;$x$ approaches $c$ is $c$.&#10;}}&#10;\end{minipage}&#10;\end{document}"/>
  <p:tag name="IGUANATEXSIZE" val="20"/>
  <p:tag name="IGUANATEXCURSOR" val="2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4,6458"/>
  <p:tag name="ORIGINALWIDTH" val="3397,825"/>
  <p:tag name="LATEXADDIN" val="\documentclass{article}\pagestyle{empty}&#10;\usepackage{amsmath}&#10;\usepackage{amsfonts}&#10;\usepackage{amssymb}&#10;\begin{document}&#10;\begin{minipage}{9.6 cm}&#10;{\sffamily{&#10;These statements are illustrated in the figure. Note that in geometric terms, the&#10;limit statement\\[-3mm]&#10;$$&#10;\lim_{x \to c} x \, \, = \, \, c&#10;$$\\[-4mm]&#10;says that the height of the linear function $f(x)=x$ approaches&#10;$c$ as $x$ approaches $c$.&#10;}}&#10;\end{minipage}&#10;\end{document}"/>
  <p:tag name="IGUANATEXSIZE" val="20"/>
  <p:tag name="IGUANATEXCURSOR" val="3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0,229"/>
  <p:tag name="ORIGINALWIDTH" val="4022,498"/>
  <p:tag name="LATEXADDIN" val="\documentclass{article}\pagestyle{empty}&#10;\usepackage{amsmath}&#10;\usepackage{amsfonts}&#10;\usepackage{amssymb}&#10;\begin{document}&#10;\begin{minipage}{12.6 cm}&#10;{\sffamily{&#10;{\bf{Example:}}&#10;Find\\[-4mm]&#10;$$&#10;{\bf{a)}} \quad \lim_{x \to -1} \left( 3x^3 - 4x + 8 \right) \qquad \text{and} \qquad&#10;{\bf{b)}} \quad \lim_{x \to 1} \frac{3x^3-8}{x-2}&#10;$$&#10;{\bf{Solution:}}\\[1mm]&#10;{\bf{a)}} We apply the algebraic properties of limits to obtain\\[-6mm]&#10;\begin{eqnarray*}&#10;\lim_{x \to -1} \left( 3x^3 - 4x + 8 \right) &amp; = &amp;&#10;3 \cdot \left( \lim_{x \to -1} x \right)^3 - 4 \cdot \left( \lim_{x \to -1} x \right) + \lim_{x \to -1} 8 \\&#10;&amp; = &amp; 3 \cdot (-1)^3 - 4 \cdot (-1) + 8 \, \, = \, \, 9&#10;\end{eqnarray*}&#10;{\bf{b)}} Since $\lim_{x \to 1} (x-2) \neq 0$, we can use the quotient rule for limits to get\\[-6mm]&#10;\begin{eqnarray*}&#10;\lim_{x \to 1} \frac{3x^3-8}{x-2} &amp; = &amp; \frac{\lim_{x \to 1} (3x^3-8)}{\lim_{x \to 1}(x-2)} \, \, = \, \,&#10;\frac{3 \cdot \left( \lim_{x \to 1} x \right)^3 - \lim_{x \to 1} 8}{\lim_{x \to 1} x - \lim_{x \to 1} 2}\\&#10;&amp; = &amp;&#10;\tfrac{3-8}{1-2} \, \, = \, \, 5&#10;\end{eqnarray*}&#10;}}&#10;\end{minipage}&#10;\end{document}"/>
  <p:tag name="IGUANATEXSIZE" val="20"/>
  <p:tag name="IGUANATEXCURSOR" val="9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449,944"/>
  <p:tag name="LATEXADDIN" val="\documentclass{article}\pagestyle{empty}&#10;\usepackage{amsmath}&#10;\usepackage{amsfonts}&#10;\usepackage{amssymb}&#10;\begin{document}&#10;\begin{minipage}{12.6 cm}&#10;{\sffamily{&#10;In general, you can use the properties of limits to obtain the following formulas,&#10;which can then be used to evaluate many limits that occur in practical problems.}}&#10;\end{minipage}&#10;\end{document}"/>
  <p:tag name="IGUANATEXSIZE" val="20"/>
  <p:tag name="IGUANATEXCURSOR" val="3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7,117"/>
  <p:tag name="ORIGINALWIDTH" val="3129,359"/>
  <p:tag name="LATEXADDIN" val="\documentclass{article}\pagestyle{empty}&#10;\usepackage{amsmath}&#10;\usepackage{amsfonts}&#10;\usepackage{amssymb}&#10;\begin{document}&#10;\begin{minipage}{12.6 cm}&#10;{\sffamily{&#10;{\bf{Limits of Polynomials and Rational Functions:}}\\[1mm]&#10;If $p(x)$ and $q(x)$ are polynomials, then\\[-2mm]&#10;$$&#10;\lim_{x \to c} p(x) \, \, = \, \, p(c)&#10;$$&#10;and&#10;$$&#10;\lim_{x \to c} \frac{p(x)}{q(x)} \, \, = \, \, \frac{p(c)}{q(c)} \qquad \text{if $q(c) \neq 0$} \, .&#10;$$&#10;}}&#10;\end{minipage}&#10;\end{document}"/>
  <p:tag name="IGUANATEXSIZE" val="20"/>
  <p:tag name="IGUANATEXCURSOR" val="2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7,6829"/>
  <p:tag name="ORIGINALWIDTH" val="4458,943"/>
  <p:tag name="LATEXADDIN" val="\documentclass{article}\pagestyle{empty}&#10;\usepackage{amsmath}&#10;\usepackage{amsfonts}&#10;\usepackage{amssymb}&#10;\begin{document}&#10;\begin{minipage}{12.6 cm}&#10;{\sffamily{&#10;These formulas are very significant because they give us a simple way to compute&#10;limits for all polynomials and most rational functions: just evaluate the function for&#10;the value that the variable is approaching. If the result is a real number, that number&#10;is the limit.}}&#10;\end{minipage}&#10;\end{document}"/>
  <p:tag name="IGUANATEXSIZE" val="20"/>
  <p:tag name="IGUANATEXCURSOR" val="4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3,982"/>
  <p:tag name="ORIGINALWIDTH" val="4448,444"/>
  <p:tag name="LATEXADDIN" val="\documentclass{article}\pagestyle{empty}&#10;\usepackage{amsmath}&#10;\usepackage{amsfonts}&#10;\usepackage{amssymb}&#10;\begin{document}&#10;\begin{minipage}{12.6 cm}&#10;{\sffamily{&#10;For rational functions, two special cases can occur:&#10;\begin{itemize}&#10;\item The denominator of the given rational function approaches zero,&#10;while the numerator does not. The absolute value of such a quotient increases without&#10;bound and hence does not approach any finite number. When this happens, we&#10;can conclude that the limit does not exist ({\bf{infinite limits}}).&#10;\item The numerator and denominator of the given rational&#10;function both approach zero. When this happens, we try to simplify the&#10;function algebraically (factorization and cancelling of identical terms in numerator and&#10;denominator) and then use the fact that if $f(x) = g(x)$ for $x \neq c$, then\\[-2mm]&#10;$$&#10;\lim_{x \to c} f(x) \, \, = \, \, \lim_{x \to c} g(x) \, .&#10;$$&#10;This is another way of saying that the limit as $x$ approaches $c$&#10;is about what happens close to $c$ but not at $c$.&#10;\end{itemize}&#10;}}&#10;\end{minipage}&#10;\end{document}"/>
  <p:tag name="IGUANATEXSIZE" val="20"/>
  <p:tag name="IGUANATEXCURSOR" val="8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6,73"/>
  <p:tag name="ORIGINALWIDTH" val="3396,326"/>
  <p:tag name="LATEXADDIN" val="\documentclass{article}\pagestyle{empty}&#10;\usepackage{amsmath}&#10;\usepackage{amsfonts}&#10;\usepackage{amssymb}&#10;\begin{document}&#10;\begin{minipage}{9.6 cm}&#10;{\sffamily{&#10;{\bf{Example:}} Find (if it exists) \\[-2mm]&#10;$$&#10;\lim_{x \to 2} \frac{x+1}{x-2} \, .&#10;$$&#10;&#10;\vspace{0.2cm}&#10;{\bf{Solution:}}\\[1mm]&#10;The limit of the numerator is $\lim_{x \to 2}(x+1) = 3$. Though, the quotient rule for limits does not apply in this case&#10;since the limit of the denominator is $\lim_{x \to 2}(x-2) = 0$.\\[1mm]&#10;Hence, we conclude that the limit of the quotient does not exist.&#10;&#10;\vspace{0.5cm}&#10;The graph of the function $f(x) = \frac{x+1}{x-2}$ in the figure gives a better idea&#10;of what is actually happening in this example. Note that $f(x)$ increases without bound&#10;as $x$ approaches $2$ from the right and decreases without bound as $x$ approaches $2$ from&#10;the left.&#10;}}&#10;\end{minipage}&#10;\end{document}"/>
  <p:tag name="IGUANATEXSIZE" val="20"/>
  <p:tag name="IGUANATEXCURSOR" val="5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2,239"/>
  <p:tag name="ORIGINALWIDTH" val="3394,076"/>
  <p:tag name="LATEXADDIN" val="\documentclass{article}\pagestyle{empty}&#10;\usepackage{amsmath}&#10;\usepackage{amsfonts}&#10;\usepackage{amssymb}&#10;\begin{document}&#10;\begin{minipage}{9.6 cm}&#10;{\sffamily{&#10;{\bf{Example:}} Find (if it exists)\\[-2mm]&#10;$$&#10;\lim_{x \to 1} \frac{x^2 - 1}{x^2 - 3x + 2} \, .&#10;$$&#10;&#10;\vspace{0.1cm}&#10;{\bf{Solution:}}\\[1mm]&#10;As $x$ approaches $1$, both the numerator and the denominator approach zero, and we&#10;can draw no conclusion about the size of the quotient.\\[1mm]&#10;To proceed, observe that the given function is not defined when $x=1$ but that for all&#10;other values of $x$, we can divide out the common factor $x-1$ to obtain&#10;$$&#10;\frac{x^2 - 1}{x^2 - 3x + 2} \, \, = \, \, \frac{(x-1)(x+1)}{(x-1)(x-2)} \, \, = \, \, \frac{x+1}{x-2} \, , \quad \text{$x \neq 1$}&#10;$$&#10;}}&#10;\end{minipage}&#10;\end{document}"/>
  <p:tag name="IGUANATEXSIZE" val="20"/>
  <p:tag name="IGUANATEXCURSOR" val="7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4,065"/>
  <p:tag name="ORIGINALWIDTH" val="3394,076"/>
  <p:tag name="LATEXADDIN" val="\documentclass{article}\pagestyle{empty}&#10;\usepackage{amsmath}&#10;\usepackage{amsfonts}&#10;\usepackage{amssymb}&#10;\begin{document}&#10;\begin{minipage}{9.6 cm}&#10;{\sffamily{&#10;(Since $x \neq 1$, we are not dividing by zero.) Now we take the limit as $x$ approaches (but&#10;is not equal to) $1$ to get&#10;$$&#10;\lim_{x \to 1} \frac{x^2 - 1}{x^2 - 3x + 2} \, \, = \, \,&#10;\frac{\lim_{x \to 1} (x+1)}{\lim_{x \to 1} (x-2)} \, \, = \, \, \frac{2}{-1} \, \, = \, \, -2&#10;$$&#10;&#10;\vspace{0.5cm}&#10;The graph of the function $f(x) = \frac{x^2 - 1}{x^2 - 3x + 2}$ is shown in the figure. Note that it&#10;is like the graph in of our previous example with a hole at the point $(1,-2)$.&#10;}}&#10;\end{minipage}&#10;\end{document}"/>
  <p:tag name="IGUANATEXSIZE" val="20"/>
  <p:tag name="IGUANATEXCURSOR" val="6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7,6829"/>
  <p:tag name="ORIGINALWIDTH" val="4450,694"/>
  <p:tag name="LATEXADDIN" val="\documentclass{article}\pagestyle{empty}&#10;\usepackage{amsmath}&#10;\usepackage{amsfonts}&#10;\usepackage{amssymb}&#10;\begin{document}&#10;\begin{minipage}{12.6 cm}&#10;{\sffamily{&#10;'Long-term' behavior is often a matter of interest. In mathematics, the {\bf{infinity symbol}} '$\infty$' is used to represent either unbounded&#10;growth or the result of such growth. Here are definitions of limits involving infinity that we will use to study long-term behavior.}}&#10;\end{minipage}&#10;\end{document}"/>
  <p:tag name="IGUANATEXSIZE" val="20"/>
  <p:tag name="IGUANATEXCURSOR" val="2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9,82"/>
  <p:tag name="ORIGINALWIDTH" val="4458,943"/>
  <p:tag name="LATEXADDIN" val="\documentclass{article}\pagestyle{empty}&#10;\usepackage{amsmath}&#10;\usepackage{amsfonts}&#10;\usepackage{amssymb}&#10;\begin{document}&#10;\begin{minipage}{12.6 cm}&#10;{\sffamily{&#10;{\bf{Limits at Infinity:}}\\[1mm]&#10;If the values of the function $f(x)$ approach the number $L \in \mathbb{R}$ as $x$ increases without bound ($x \to \infty$), we write&#10;$$&#10;\lim_{x \to \infty} f(x) \, \, = \, \, L \, .&#10;$$&#10;Similarly, we write&#10;$$&#10;\lim_{x \to -\infty} f(x) \, \, = \, \, M \, .&#10;$$&#10;when the functional values $f(x)$ approach the number $M \in \mathbb{R}$ as $x$ decreases without bound ($x \to -\infty$).&#10;}}&#10;\end{minipage}&#10;\end{document}"/>
  <p:tag name="IGUANATEXSIZE" val="20"/>
  <p:tag name="IGUANATEXCURSOR" val="3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2,1373"/>
  <p:tag name="ORIGINALWIDTH" val="4456,693"/>
  <p:tag name="LATEXADDIN" val="\documentclass{article}\pagestyle{empty}&#10;\usepackage{amsmath}&#10;\usepackage{amsfonts}&#10;\usepackage{amssymb}&#10;\begin{document}&#10;\begin{minipage}{12.6 cm}&#10;{\sffamily{&#10;Geometrically, the limit statement means that as $x \to \infty$, the graph of $f(x)$ approaches the horizontal line $y=L$, while $\lim_{x \to -\infty} f(x)$&#10;means that the graph of $f(x)$ approaches the line $y = M$ as $x$ decreases without bound. The lines $y=L$ and $y=M$ that appear in this context are called&#10;{\bf{horizontal asymptotes}} of the graph of $f(x)$.\\[1mm]&#10;There are many different ways for a graph to have horizontal asymptotes, one of which is shown in the figure.}}&#10;\end{minipage}&#10;\end{document}"/>
  <p:tag name="IGUANATEXSIZE" val="20"/>
  <p:tag name="IGUANATEXCURSOR" val="6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9,82"/>
  <p:tag name="ORIGINALWIDTH" val="4458,943"/>
  <p:tag name="LATEXADDIN" val="\documentclass{article}\pagestyle{empty}&#10;\usepackage{amsmath}&#10;\usepackage{amsfonts}&#10;\usepackage{amssymb}&#10;\begin{document}&#10;\begin{minipage}{12.6 cm}&#10;{\sffamily{&#10;{\bf{Limits at Infinity:}}\\[1mm]&#10;If the values of the function $f(x)$ approach the number $L \in \mathbb{R}$ as $x$ increases without bound ($x \to \infty$), we write&#10;$$&#10;\lim_{x \to \infty} f(x) \, \, = \, \, L \, .&#10;$$&#10;Similarly, we write&#10;$$&#10;\lim_{x \to -\infty} f(x) \, \, = \, \, M \, .&#10;$$&#10;when the functional values $f(x)$ approach the number $M \in \mathbb{R}$ as $x$ decreases without bound ($x \to -\infty$).&#10;}}&#10;\end{minipage}&#10;\end{document}"/>
  <p:tag name="IGUANATEXSIZE" val="20"/>
  <p:tag name="IGUANATEXCURSOR" val="3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4"/>
  <p:tag name="ORIGINALWIDTH" val="4449,944"/>
  <p:tag name="LATEXADDIN" val="\documentclass{article}\pagestyle{empty}&#10;\usepackage{amsmath}&#10;\usepackage{amsfonts}&#10;\usepackage{amssymb}&#10;\begin{document}&#10;\begin{minipage}{12.6 cm}&#10;{\sffamily{&#10;The algebraic properties of limits listed earlier also apply to limits at infinity.\\[1mm]&#10;In addition, since any reciprocal power $x^{-k}$ for $k&gt;0$ becomes smaller and smaller in absolute value as&#10;$x$ either increases or decreases without bound, we have these useful rules:}}&#10;\end{minipage}&#10;\end{document}"/>
  <p:tag name="IGUANATEXSIZE" val="20"/>
  <p:tag name="IGUANATEXCURSOR" val="4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9,4151"/>
  <p:tag name="ORIGINALWIDTH" val="4031,496"/>
  <p:tag name="LATEXADDIN" val="\documentclass{article}\pagestyle{empty}&#10;\usepackage{amsmath}&#10;\usepackage{amsfonts}&#10;\usepackage{amssymb}&#10;\begin{document}&#10;\begin{minipage}{12.6 cm}&#10;{\sffamily{&#10;{\bf{Reciprocal Limit Rules:}}\\[1mm]&#10;If $A$ and $k$ are real constants with $k&gt;0$ and $x^k$ is&#10;defined for all $x \in \mathbb{R}$, then&#10;$$&#10;\lim_{x \to \infty} \frac{A}{x^k} \, \, = \, \, 0 \qquad \text{and} \qquad&#10;\lim_{x \to -\infty} \frac{A}{x^k} \, \, = \, \, 0 \, .&#10;$$&#10;&#10;}}&#10;\end{minipage}&#10;\end{document}"/>
  <p:tag name="IGUANATEXSIZE" val="20"/>
  <p:tag name="IGUANATEXCURSOR" val="3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0,484"/>
  <p:tag name="ORIGINALWIDTH" val="4449,194"/>
  <p:tag name="LATEXADDIN" val="\documentclass{article}\pagestyle{empty}&#10;\usepackage{amsmath}&#10;\usepackage{amsfonts}&#10;\usepackage{amssymb}&#10;\begin{document}&#10;\begin{minipage}{12.6 cm}&#10;{\sffamily{&#10;{\bf{Example:}}&#10;Determine (if possible)\\[-3mm]&#10;$$&#10;\lim_{x \to \infty} \, \frac{x^2}{1+x+2x^2} \, .&#10;$$&#10;&#10;{\bf{Solution:}}\\[1mm]&#10;To get a feeling for what happens with this limit, we evaluate the function\\[-2mm]&#10;$$&#10;f(x) \, \, = \, \, \frac{x^2}{1+x+2x^2}&#10;$$&#10;at increasing values of $x$ and display the results in the table:&#10;{\small{&#10;\begin{center}&#10;\begin{tabular}{c || c | c | c | c | c} &#10;$x$ &amp; $100$ &amp; $1000$ &amp; $10000$ &amp; $100000$ &amp; $x \to \infty$\\&#10;\hline&#10;$f(x)$ &amp; $0.49749$ &amp; $0.49975$ &amp; $0.49997$ &amp; $0.49999$&#10;\end{tabular}&#10;\end{center}&#10;}}&#10;&#10;The functional values on the bottom line in the table suggest that $f(x)$ tends toward&#10;$0.5$ as $x$ grows larger and larger.&#10;}}&#10;\end{minipage}&#10;\end{document}"/>
  <p:tag name="IGUANATEXSIZE" val="20"/>
  <p:tag name="IGUANATEXCURSOR" val="5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0,844"/>
  <p:tag name="ORIGINALWIDTH" val="4457,443"/>
  <p:tag name="LATEXADDIN" val="\documentclass{article}\pagestyle{empty}&#10;\usepackage{amsmath}&#10;\usepackage{amsfonts}&#10;\usepackage{amssymb}&#10;\begin{document}&#10;\begin{minipage}{12.6 cm}&#10;{\sffamily{&#10;To confirm this observation analytically, we divide each term in $f(x)$ by the highest power that appears&#10;in the denominator $1+ x + 2x^2$, that is, by $x^2$. This enables us to find $\lim_{x \to \infty} f(x)$ by&#10;applying reciprocal power rules as follows:\\[-4mm]&#10;\begin{eqnarray*}&#10;\lim_{x \to \infty} \, \frac{x^2}{1+x+2x^2} &amp; = &amp; \lim_{x \to \infty} \, \frac{1}{x^{-2}+x^{-1}+2} \, \, = \, \,&#10;\frac{{\displaystyle{\lim_{x \to \infty} 1}}}{{\displaystyle{\lim_{x \to \infty} x^{-2}}} + {\displaystyle{\lim_{x \to \infty} x^{-1}}} + {\displaystyle{\lim_{x \to \infty} 2 }}} \\&#10;&amp; = &amp;&#10;\frac{1}{0 + 0 + 2} \, \, = \, \, \frac{1}{2} \, .&#10;\end{eqnarray*}&#10;}}&#10;\end{minipage}&#10;\end{document}"/>
  <p:tag name="IGUANATEXSIZE" val="20"/>
  <p:tag name="IGUANATEXCURSOR" val="4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449,194"/>
  <p:tag name="LATEXADDIN" val="\documentclass{article}\pagestyle{empty}&#10;\usepackage{amsmath}&#10;\usepackage{amsfonts}&#10;\usepackage{amssymb}&#10;\begin{document}&#10;\begin{minipage}{12.6 cm}&#10;{\sffamily{&#10;Here is a general description of the procedure for evaluating a limit of a rational&#10;function at infinity.}}&#10;\end{minipage}&#10;\end{document}"/>
  <p:tag name="IGUANATEXSIZE" val="20"/>
  <p:tag name="IGUANATEXCURSOR" val="2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3,787"/>
  <p:tag name="ORIGINALWIDTH" val="4456,693"/>
  <p:tag name="LATEXADDIN" val="\documentclass{article}\pagestyle{empty}&#10;\usepackage{amsmath}&#10;\usepackage{amsfonts}&#10;\usepackage{amssymb}&#10;\begin{document}&#10;\begin{minipage}{12.6 cm}&#10;{\sffamily{&#10;{\bf{Procedure for Evaluating a Limit at Infinity of a Rational Function:}}\\[1mm]&#10;Let&#10;$$&#10;f(x) \, \, = \, \, \frac{p(x)}{q(x)} \qquad \text{with polynomials $p(x)$ and $q(x)$}&#10;$$&#10;\begin{description}&#10;\item[Step 1:] Divide each term in $f(x)$ by the highest power $x^k$ that appears in the&#10;denominator polynomial $q(x)$.&#10;\item[Step 2:] Compute $\lim_{x \to \infty} f(x)$ or $\lim_{x \to -\infty} f(x)$ using algebraic properties of limits&#10;and the reciprocal power rules.\\[1mm]&#10;Note, as $q(x)$ is a polynomial we have $\lim_{x \to \pm \infty} q(x) \neq 0$ such that the fraction is defined&#10;for very large positive and negative numbers.&#10;\end{description}&#10;}}&#10;\end{minipage}&#10;\end{document}"/>
  <p:tag name="IGUANATEXSIZE" val="20"/>
  <p:tag name="IGUANATEXCURSOR" val="7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1,327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}}&#10;Determine (if possible)\\[-3mm]&#10;$$&#10;\lim_{x \to \infty} \, \frac{2 x^2 + 3x + 1}{3x^2 - 5x + 2} \, .&#10;$$&#10;&#10;{\bf{Solution:}}\\[1mm]&#10;The highest power in the denominator is $x^2$. We divide the numerator and denominator&#10;by $x^2$ to get&#10;$$&#10;\lim_{x \to \infty} \, \frac{2 x^2 + 3x + 1}{3x^2 - 5x + 2} \, \, = \, \,&#10;\lim_{x \to \infty} \, \frac{2 + 3x^{-1} + x^{-2}}{3 - 5x^{-1} + 2x^{-2}} \, \, = \, \,&#10;\frac{2+0+0}{3+0+0} \, \, = \, \, \frac{2}{3} \, .&#10;$$&#10;}}&#10;\end{minipage}&#10;\end{document}"/>
  <p:tag name="IGUANATEXSIZE" val="20"/>
  <p:tag name="IGUANATEXCURSOR" val="6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3,521"/>
  <p:tag name="ORIGINALWIDTH" val="3395,576"/>
  <p:tag name="LATEXADDIN" val="\documentclass{article}\pagestyle{empty}&#10;\usepackage{amsmath}&#10;\usepackage{amsfonts}&#10;\usepackage{amssymb}&#10;\begin{document}&#10;\begin{minipage}{9.6 cm}&#10;{\sffamily{&#10;The dictionary defines continuity as an 'unbroken or uninterrupted succession'. Informally, a {\bf{continuous function}}&#10;is one whose graph can be drawn without the pen leaving the paper.\\[1mm]&#10;Not all functions have this property, but those that&#10;do play a special role in calculus. A function is not continuous where its graph has a hole or gap, but what do we&#10;really mean by holes and gaps in a graph?\\[1mm]&#10;To describe such features mathematically, we require the concept of a {\bf{one-sided limit}} of a function;&#10;that is, a limit in which the approach is either from the left ($x \to c^-$) or from the right ($x \to c^+$), rather than&#10;from both sides as required for the two-sided limit ($x \to c$) introduced previously.&#10;}}&#10;\end{minipage}&#10;\end{document}"/>
  <p:tag name="IGUANATEXSIZE" val="20"/>
  <p:tag name="IGUANATEXCURSOR" val="7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384,702"/>
  <p:tag name="LATEXADDIN" val="\documentclass{article}\pagestyle{empty}&#10;\usepackage{amsmath}&#10;\usepackage{amsfonts}&#10;\usepackage{amssymb}&#10;\begin{document}&#10;\begin{minipage}{9.6 cm}&#10;{\sffamily{&#10;$x \to c^-$&#10;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,4875"/>
  <p:tag name="ORIGINALWIDTH" val="391,4511"/>
  <p:tag name="LATEXADDIN" val="\documentclass{article}\pagestyle{empty}&#10;\usepackage{amsmath}&#10;\usepackage{amsfonts}&#10;\usepackage{amssymb}&#10;\begin{document}&#10;\begin{minipage}{9.6 cm}&#10;{\sffamily{&#10;$c^+ \leftarrow x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49,49378"/>
  <p:tag name="LATEXADDIN" val="\documentclass{article}\pagestyle{empty}&#10;\usepackage{amsmath}&#10;\usepackage{amsfonts}&#10;\usepackage{amssymb}&#10;\begin{document}&#10;\begin{minipage}{9.6 cm}&#10;{\sffamily{&#10;$c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3,577"/>
  <p:tag name="ORIGINALWIDTH" val="3394,826"/>
  <p:tag name="LATEXADDIN" val="\documentclass{article}\pagestyle{empty}&#10;\usepackage{amsmath}&#10;\usepackage{amsfonts}&#10;\usepackage{amssymb}&#10;\begin{document}&#10;\begin{minipage}{9.6 cm}&#10;{\sffamily{&#10;For instance, the figure shows the graph of inventory $I(t)$ as a function of time $t$&#10;for a company that immediately restocks to level $L_1$ whenever the inventory falls to&#10;a certain minimum level $L_2$ (this is called {\bf{just-in-time inventory}}).\\[1mm]&#10;Suppose the first restocking time occurs at $t=t_1$. Then as $t$ tends toward $t_1$ from the left, the limiting&#10;value of $I(t)$ is $L_2$, while if the approach is from the right, the limiting value is $L_1$, i.e.\\[-2mm]&#10;$$&#10;\lim_{t \to t_1^-} I(t) \, \, = \, \, L_2 \qquad \text{and} \qquad \lim_{t \to t_1^+} I(t) \, \, = \, \, L_1 \, .&#10;$$&#10;}}&#10;\end{minipage}&#10;\end{document}"/>
  <p:tag name="IGUANATEXSIZE" val="20"/>
  <p:tag name="IGUANATEXCURSOR" val="2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6,6517"/>
  <p:tag name="ORIGINALWIDTH" val="3396,326"/>
  <p:tag name="LATEXADDIN" val="\documentclass{article}\pagestyle{empty}&#10;\usepackage{amsmath}&#10;\usepackage{amsfonts}&#10;\usepackage{amssymb}&#10;\begin{document}&#10;\begin{minipage}{9.6 cm}&#10;{\sffamily{&#10;{\bf{One-Sided Limits:}}\\[1mm]&#10;If $f(x)$ approaches $L$ as $x$ tends toward $c$ from the left ($x &lt; c$), we write $\lim_{x \to c^-} f(x) = L$.\\[1mm]&#10;Likewise, if $f(x)$ approaches $M$ as $x$ tends toward $c$ from the right ($c &lt; x$), then $\lim_{x \to c^+} f(x) = M$.&#10;}}&#10;\end{minipage}&#10;\end{document}"/>
  <p:tag name="IGUANATEXSIZE" val="20"/>
  <p:tag name="IGUANATEXCURSOR" val="3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7,469"/>
  <p:tag name="ORIGINALWIDTH" val="3394,826"/>
  <p:tag name="LATEXADDIN" val="\documentclass{article}\pagestyle{empty}&#10;\usepackage{amsmath}&#10;\usepackage{amsfonts}&#10;\usepackage{amssymb}&#10;\begin{document}&#10;\begin{minipage}{9.6 cm}&#10;{\sffamily{&#10;{\bf{Example: (Evaluating One-Sided Limits)}}\\[1mm]&#10;For the function&#10;$$&#10;f(x) \, \, = \, \left\{ \begin{array}{l c l}&#10;1-x^2 \, , &amp; &amp; \text{if $0 \leq x &lt; 2$}\\&#10;2x+1 \, ,  &amp; &amp; \text{if $x \geq 2$}&#10;\end{array} \right.&#10;$$&#10;such that&#10;$$&#10;\lim_{x \to 2^-} f(x) \, \, = \, \, \lim_{x \to 2^-} (1-x^2) \, \, = \, \, -3&#10;$$&#10;as $1-x^2$ is that part of the piecewise-defined function for $x &lt; 2$, and&#10;$$&#10;\lim_{x \to 2^+} f(x) \, \, = \, \, \lim_{x \to 2^+} (2x+1) \, \, = \, \, 5&#10;$$&#10;as $2x+1$ is that part of the piecewise-defined function for $x &gt; 2$. Especially,&#10;we thus have that the two-sided limit $\lim_{x \to 2} f(x)$ does not exist.&#10;}}&#10;\end{minipage}&#10;\end{document}"/>
  <p:tag name="IGUANATEXSIZE" val="20"/>
  <p:tag name="IGUANATEXCURSOR" val="7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9254"/>
  <p:tag name="ORIGINALWIDTH" val="4457,443"/>
  <p:tag name="LATEXADDIN" val="\documentclass{article}\pagestyle{empty}&#10;\usepackage{amsmath}&#10;\usepackage{amsfonts}&#10;\usepackage{amssymb}&#10;\begin{document}&#10;\begin{minipage}{12.6 cm}&#10;{\sffamily{&#10;As noted, the two-sided limit does not exist for the function in the previous example since the functional values $f(x)$ do not approach a single value $L$ as $x$ tends toward $2$ from each side.\\[1mm]&#10;In general, we have the following useful criterion for the existence of a limit.&#10;}}&#10;\end{minipage}&#10;\end{document}"/>
  <p:tag name="IGUANATEXSIZE" val="20"/>
  <p:tag name="IGUANATEXCURSOR" val="4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3,6521"/>
  <p:tag name="ORIGINALWIDTH" val="4457,443"/>
  <p:tag name="LATEXADDIN" val="\documentclass{article}\pagestyle{empty}&#10;\usepackage{amsmath}&#10;\usepackage{amsfonts}&#10;\usepackage{amssymb}&#10;\begin{document}&#10;\begin{minipage}{12.6 cm}&#10;{\sffamily{&#10;{\bf{Existence of a Limit:}}\\[1mm]&#10;The (two-sided) limit $\lim_{x \to c} f(x)$ exists if and only if the two one-sided limits $\lim_{x \to c^-} f(x)$&#10;and $\lim_{x \to c^+} f(x)$ both exist and are equal, and then&#10;$$&#10;\lim_{x \to c} f(x) \, \, = \, \, \lim_{x \to c^-} f(x) \, \, = \, \, \lim_{x \to c^+} f(x) \, .&#10;$$&#10;}}&#10;\end{minipage}&#10;\end{document}"/>
  <p:tag name="IGUANATEXSIZE" val="20"/>
  <p:tag name="IGUANATEXCURSOR" val="2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2,216"/>
  <p:tag name="ORIGINALWIDTH" val="3259,843"/>
  <p:tag name="LATEXADDIN" val="\documentclass{article}\pagestyle{empty}&#10;\usepackage{amsmath}&#10;\usepackage{amsfonts}&#10;\usepackage{amssymb}&#10;\begin{document}&#10;\begin{minipage}{9.6 cm}&#10;{\sffamily{&#10;{\bf{Example:}}\\[1mm]&#10;Determine whether $\lim_{x \to 1} f(x)$ exists, where&#10;$$&#10;f(x) \, \, = \, \left\{ \begin{array}{l c l}&#10;x+1 \, , &amp; &amp; \text{if $x &lt; 1$}\\&#10;-x^2 + 4x - 1 \, ,  &amp; &amp; \text{if $x \geq 1$}&#10;\end{array} \right.&#10;$$&#10;&#10;{\bf{Solution:}}\\[1mm]&#10;Computing the one-sided limits at $x=1$, we find\\[-1mm]&#10;$$&#10;\lim_{x \to 1^-} f(x) \, \, = \, \, \lim_{x \to 1^-} (x+1) \, \, = \, \, 1 + 1 \, \, = \, \, 2 \, ,&#10;$$&#10;since $f(x) = x+1$ when $x &lt; 1$, and\\[-1mm]&#10;$$&#10;\lim_{x \to 1^+} f(x) \, \, = \, \, \lim_{x \to 1^+} (-x^2 + 4x - 1) \, \, = \, \, -1^2 + 4 - 1 \, \, = \, \, 2 \, ,&#10;$$&#10;since $f(x) = -x^2 + 4x - 1$ when $x \geq 1$.&#10;&#10;}}&#10;\end{minipage}&#10;\end{document}"/>
  <p:tag name="IGUANATEXSIZE" val="20"/>
  <p:tag name="IGUANATEXCURSOR" val="6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3,6409"/>
  <p:tag name="ORIGINALWIDTH" val="3390,326"/>
  <p:tag name="LATEXADDIN" val="\documentclass{article}\pagestyle{empty}&#10;\usepackage{amsmath}&#10;\usepackage{amsfonts}&#10;\usepackage{amssymb}&#10;\begin{document}&#10;\begin{minipage}{9.6 cm}&#10;{\sffamily{&#10;Since the two one-sided limits are equal, it follows that the two-sided limit of $f(x)$ at&#10;$x=1$ exists, and we have&#10;$$&#10;\lim_{x \to 1} f(x) \, \, = \, \, \lim_{x \to 1^-} f(x) \, \, = \, \, \lim_{x \to 1^+} f(x) \, \, = \, \, 2 \, .&#10;$$&#10;The graph of $f(x)$ is shown in the figure.&#10;}}&#10;\end{minipage}&#10;\end{document}"/>
  <p:tag name="IGUANATEXSIZE" val="20"/>
  <p:tag name="IGUANATEXCURSOR" val="3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8,4477"/>
  <p:tag name="ORIGINALWIDTH" val="4451,444"/>
  <p:tag name="LATEXADDIN" val="\documentclass{article}\pagestyle{empty}&#10;\usepackage{amsmath}&#10;\usepackage{amsfonts}&#10;\usepackage{amssymb}&#10;\begin{document}&#10;\begin{minipage}{12.6 cm}&#10;{\sffamily{&#10;If the functional values $f(x)$ increase or decrease without bound as $x$ approaches $c$,&#10;then technically $\lim_{x \to c} f(x)$ does not exist. However, the behavior of the function in&#10;such a case may be more precisely described by using the following notation.&#10;}}&#10;\end{minipage}&#10;\end{document}"/>
  <p:tag name="IGUANATEXSIZE" val="20"/>
  <p:tag name="IGUANATEXCURSOR" val="4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2,797"/>
  <p:tag name="ORIGINALWIDTH" val="4460,443"/>
  <p:tag name="LATEXADDIN" val="\documentclass{article}\pagestyle{empty}&#10;\usepackage{amsmath}&#10;\usepackage{amsfonts}&#10;\usepackage{amssymb}&#10;\begin{document}&#10;\begin{minipage}{12.6 cm}&#10;{\sffamily{&#10;{\bf{Infinite Limits:}}\\[1mm]&#10;We say that $\lim_{x \to c} f(x)$ is a {\bf{(two-sided) infinite limit}} if $f(x)$ increases or decreases without bound as $x \to c$.&#10;We write\\[-2mm]&#10;$$&#10;\lim_{x \to c} f(x) \, \, = \, \, \infty \, ,&#10;$$&#10;if $f(x)$ increases without bound as $x \to c$, or\\[-2mm]&#10;$$&#10;\lim_{x \to c} f(x) \, \, = \, \, -\infty \, ,&#10;$$&#10;if $f(x)$ decreases without bound as $x \to c$.\\[1mm]&#10;Analogous realtions hold for {\bf{one-sided infinite limits}}.&#10;}}&#10;\end{minipage}&#10;\end{document}"/>
  <p:tag name="IGUANATEXSIZE" val="20"/>
  <p:tag name="IGUANATEXCURSOR" val="3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9,547"/>
  <p:tag name="ORIGINALWIDTH" val="4455,943"/>
  <p:tag name="LATEXADDIN" val="\documentclass{article}\pagestyle{empty}&#10;\usepackage{amsmath}&#10;\usepackage{amsfonts}&#10;\usepackage{amssymb}&#10;\begin{document}&#10;\begin{minipage}{12.6 cm}&#10;{\sffamily{&#10;{\bf{Example: (Evaluating Infinite One-Sided Limits)}}\\[1mm]&#10;Find the limit of $f(x)$ as $x$ approaches $4$ from the left and from the right for\\[-2mm]&#10;$$&#10;f(x) \, \, = \, \, \frac{x-2}{x-4} \, .&#10;$$&#10;&#10;\vspace{0.2cm}&#10;{\bf{Solution:}}\\[1mm]&#10;First, note that $f(x)$ is negative for $2 &lt; x &lt; 4$, so as $x$ approaches $4$ from the left, the denominator approaches zero, and&#10;$f(x)$ {\bf{decreases without bound}}, i.e.&#10;$$&#10;\lim_{x \to 4^-} \frac{x-2}{x-4} \, \, = \, \, -\infty&#10;$$&#10;}}&#10;\end{minipage}&#10;\end{document}"/>
  <p:tag name="IGUANATEXSIZE" val="20"/>
  <p:tag name="IGUANATEXCURSOR" val="6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8,669"/>
  <p:tag name="ORIGINALWIDTH" val="3382,827"/>
  <p:tag name="LATEXADDIN" val="\documentclass{article}\pagestyle{empty}&#10;\usepackage{amsmath}&#10;\usepackage{amsfonts}&#10;\usepackage{amssymb}&#10;\begin{document}&#10;\begin{minipage}{9.6 cm}&#10;{\sffamily{&#10;Likewise, as $x$ approaches $4$ from the right (with $x&gt;4$), $f(x)$ {\bf{increases without bound}}, i.e.&#10;$$&#10;\lim_{x \to 4^+} \frac{x-2}{x-4} \, \, = \, \, \infty \, .&#10;$$&#10;}}&#10;\end{minipage}&#10;\end{document}"/>
  <p:tag name="IGUANATEXSIZE" val="20"/>
  <p:tag name="IGUANATEXCURSOR" val="3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7,732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 (Using an Infinite Limit to Study Average Profit)}}\\[1mm]&#10;A manufacturer determines that when $x$ hundred units of a particular product are produced&#10;and sold, the profit will be $P(x) = 4x - \sqrt{x}$ thousand GEL. What happens&#10;to the average profit when the production level is very small?&#10;&#10;\vspace{0.3cm}&#10;{\bf{Solution:}}\\[1mm]&#10;The average profit is&#10;$$&#10;AP(x) \, \, = \, \, \frac{4x-\sqrt{x}}{x} \, \, = \, \, 4 - \frac{1}{\sqrt{x}}&#10;$$&#10;thousand GEL per hundred units. To find what happens at a very low level of production,&#10;we examine the limit of $AP(x)$ as $x \to 0^+$:&#10;$$&#10;\lim_{x \to 0^+} AP(x) \, \, = \, \, \lim_{x \to 0^+} \frac{4x-\sqrt{x}}{x} \, \, = \, \, \lim_{x \to 0^+} \left( 4 - \frac{1}{\sqrt{x}} \right)&#10;\, \, = \, \, -\infty&#10;$$&#10;&#10;}}&#10;\end{minipage}&#10;\end{document}"/>
  <p:tag name="IGUANATEXSIZE" val="20"/>
  <p:tag name="IGUANATEXCURSOR" val="8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0,851"/>
  <p:tag name="ORIGINALWIDTH" val="4458,943"/>
  <p:tag name="LATEXADDIN" val="\documentclass{article}\pagestyle{empty}&#10;\usepackage{amsmath}&#10;\usepackage{amsfonts}&#10;\usepackage{amssymb}&#10;\begin{document}&#10;\begin{minipage}{12.6 cm}&#10;{\sffamily{&#10;$$&#10;\lim_{x \to 0^+} AP(x) \, \, = \, \, \lim_{x \to 0^+} \frac{4x-\sqrt{x}}{x} \, \, = \, \, \lim_{x \to 0^+} \left( 4 - \frac{1}{\sqrt{x}} \right)&#10;\, \, = \, \, -\infty&#10;$$&#10;I.e. $4 - x^{-1/2}$ becomes negative and grows large in absolute value.\\[1mm]&#10;We interpret this limit as saying that as fewer and fewer units are produced, the&#10;average profit derived from producing each unit is actually a huge loss.\\[1mm]&#10;This makes sense because when only a few units are produced, fixed start-up costs dominate any&#10;revenue that may be derived from sales.&#10;}}&#10;\end{minipage}&#10;\end{document}"/>
  <p:tag name="IGUANATEXSIZE" val="20"/>
  <p:tag name="IGUANATEXCURSOR" val="2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7,6941"/>
  <p:tag name="ORIGINALWIDTH" val="4456,693"/>
  <p:tag name="LATEXADDIN" val="\documentclass{article}\pagestyle{empty}&#10;\usepackage{amsmath}&#10;\usepackage{amsfonts}&#10;\usepackage{amssymb}&#10;\begin{document}&#10;\begin{minipage}{12.6 cm}&#10;{\sffamily{&#10;At the beginning of this section, we observed that a continuous function is one whose&#10;graph has no holes or gaps.\\[1mm]&#10;A hole at $x=c$ can arise in several ways, three of which&#10;are shown in the figure.}}&#10;\end{minipage}&#10;\end{document}"/>
  <p:tag name="IGUANATEXSIZE" val="20"/>
  <p:tag name="IGUANATEXCURSOR" val="3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3,6933"/>
  <p:tag name="ORIGINALWIDTH" val="4456,693"/>
  <p:tag name="LATEXADDIN" val="\documentclass{article}\pagestyle{empty}&#10;\usepackage{amsmath}&#10;\usepackage{amsfonts}&#10;\usepackage{amssymb}&#10;\begin{document}&#10;\begin{minipage}{12.6 cm}&#10;{\sffamily{&#10;The graph of $f(x)$ will have a gap at $x=c$ if the one-sided limits and&#10;lim are not equal.\\[1mm]&#10;Three ways this can happen are shown in the figure.}}&#10;\end{minipage}&#10;\end{document}"/>
  <p:tag name="IGUANATEXSIZE" val="20"/>
  <p:tag name="IGUANATEXCURSOR" val="3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8,924"/>
  <p:tag name="ORIGINALWIDTH" val="4452,194"/>
  <p:tag name="LATEXADDIN" val="\documentclass{article}\pagestyle{empty}&#10;\usepackage{amsmath}&#10;\usepackage{amsfonts}&#10;\usepackage{amssymb}&#10;\begin{document}&#10;\begin{minipage}{12.6 cm}&#10;{\sffamily{&#10;So what properties will guarantee that $f(x)$ does not have a hole or gap at&#10;$x=c$? The answer is surprisingly simple.\\[1mm]&#10;The function must be defined at $x=c$, it must have a finite, two-sided limit&#10;at $x=c$; and $\lim_{x \to c} f(x)$ must equal $f(c)$. To summarize:}}&#10;\end{minipage}&#10;\end{document}"/>
  <p:tag name="IGUANATEXSIZE" val="20"/>
  <p:tag name="IGUANATEXCURSOR" val="4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8,838"/>
  <p:tag name="ORIGINALWIDTH" val="4404,95"/>
  <p:tag name="LATEXADDIN" val="\documentclass{article}\pagestyle{empty}&#10;\usepackage{amsmath}&#10;\usepackage{amsfonts}&#10;\usepackage{amssymb}&#10;\begin{document}&#10;\begin{minipage}{12.6 cm}&#10;{\sffamily{&#10;{\bf{Continuity:}}\\[1mm]&#10;A function $f(x)$ is {\bf{continuous}} at $x=c$ if all three of these conditions are satisfied:&#10;\begin{itemize}&#10;\item[{\bf{a)}}] $f(c)$ is defined&#10;\item[{\bf{b)}}] $\lim_{x \to c} f(x)$ exists&#10;\item[{\bf{c)}}] $\lim_{x \to c} f(x) = f(c)$&#10;\end{itemize}&#10;If $f(x)$ is not continuous at $x=c$, it is said to have a {\bf{discontinuity}} there.&#10;}}&#10;\end{minipage}&#10;\end{document}"/>
  <p:tag name="IGUANATEXSIZE" val="20"/>
  <p:tag name="IGUANATEXCURSOR" val="2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7,023"/>
  <p:tag name="ORIGINALWIDTH" val="4455,943"/>
  <p:tag name="LATEXADDIN" val="\documentclass{article}\pagestyle{empty}&#10;\usepackage{amsmath}&#10;\usepackage{amsfonts}&#10;\usepackage{amssymb}&#10;\begin{document}&#10;\begin{minipage}{12.6 cm}&#10;{\sffamily{&#10;Recall that if $p(x)$ and $q(x)$ are polynomials, then&#10;$$&#10;\lim_{x \to c} p(x) \, \, = \, \, p(c)&#10;$$&#10;and&#10;$$&#10;\lim_{x \to c} \frac{p(x)}{q(x)} \, \, = \, \, \frac{p(c)}{q(c)} \qquad \text{if $q(c) \neq 0$}&#10;$$&#10;These limit formulas can be interpreted as saying that {\bf{a polynomial or a rational&#10;function is continuous wherever it is defined}}.\\[1mm]&#10;I.e., once we know the domain of a polynomial (which is the whole of $\mathbb{R}$ anyway) or a rational function,&#10;we immediatelly also know where the polynomial or rational function, respectively, is continuous. &#10;&#10;}}&#10;\end{minipage}&#10;\end{document}"/>
  <p:tag name="IGUANATEXSIZE" val="20"/>
  <p:tag name="IGUANATEXCURSOR" val="7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0,48"/>
  <p:tag name="ORIGINALWIDTH" val="4422,947"/>
  <p:tag name="LATEXADDIN" val="\documentclass{article}\pagestyle{empty}&#10;\usepackage{amsmath}&#10;\usepackage{amsfonts}&#10;\usepackage{amssymb}&#10;\begin{document}&#10;\begin{minipage}{12.5 cm}&#10;{\sffamily{&#10;{\bf{Typical Continuous Functions:}} &#10;The following types of functions are examples for functions that are continuous at every number in their domain and you can use this for solving problems:&#10;\begin{itemize}&#10;\item polynomials.&#10;\item root functions.&#10;\item rational functions.&#10;\item trigonometric functions ($\sin$, $\cos$, $\tan$, \dots).&#10;\item inverse trigonometric functions ($\arcsin$, $\arccos$, $\arctan$, \dots).&#10;\item exponential functions (${\rm{e}}^x$, $b^x$).&#10;\item logarithmic functions ($\ln(x)$, $\log_b x$).&#10;\end{itemize}&#10;}}&#10;\end{minipage}&#10;\end{document}"/>
  <p:tag name="IGUANATEXSIZE" val="20"/>
  <p:tag name="IGUANATEXCURSOR" val="3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9,734"/>
  <p:tag name="ORIGINALWIDTH" val="4461,193"/>
  <p:tag name="LATEXADDIN" val="\documentclass{article}\pagestyle{empty}&#10;\usepackage{amsmath}&#10;\usepackage{amsfonts}&#10;\usepackage{amssymb}&#10;\begin{document}&#10;\begin{minipage}{12.6 cm}&#10;{\sffamily{&#10;{\bf{Example: (Deciding if a Function is Continuous)}}\\[1mm]&#10;Discuss the continuity of each of the following functions:\\[-2mm]&#10;$$&#10;{\bf{a)}} \quad f(x) \, = \, \frac{1}{x} \, , \quad &#10;{\bf{b)}} \quad g(x) \, = \, \frac{x^2-1}{x+1} \, , \quad \text{and} \quad&#10;{\bf{c)}} \quad h(x) \, = \, \left\{ \begin{array}{l l}&#10;x+1 \, , &amp; \text{if $x&lt;1$} \\[1mm] 2-x \, , &amp; \text{if $x \geq 1$}&#10;\end{array} \right.&#10;$$&#10;&#10;{\bf{Solution:}}\\[1mm]&#10;The functions in parts {\bf{a)}} and {\bf{b)}} are rational and are therefore continuous wherever&#10;they are defined (that is, wherever their denominators are not zero).\\[1mm]&#10;{\bf{a)}} $f(x) = x^{-1}$ is defined everywhere except $x = 0$, so it is continuous for all $x \neq 0$.\\[1mm]&#10;{\bf{b)}} Since $x=-1$ is the only value of $x$ for which $g(x)$ is undefined, $g(x)$ is continuous&#10;except at $x=-1$.\\[1mm]&#10;{\bf{c)}} The function $h(x)$ is defined in two pieces that are represented by polynomials. First we check for continuity at $x=1$, the&#10;value of $x$ that separates the two pieces.&#10;}}&#10;\end{minipage}&#10;\end{document}"/>
  <p:tag name="IGUANATEXSIZE" val="20"/>
  <p:tag name="IGUANATEXCURSOR" val="10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8,924"/>
  <p:tag name="ORIGINALWIDTH" val="4467,192"/>
  <p:tag name="LATEXADDIN" val="\documentclass{article}\pagestyle{empty}&#10;\usepackage{amsmath}&#10;\usepackage{amsfonts}&#10;\usepackage{amssymb}&#10;\begin{document}&#10;\begin{minipage}{12.6 cm}&#10;{\sffamily{&#10;We have that $\lim_{x \to 1} h(x)$ does not exist, since $h(x)$ approaches $2$ from the left and $1$ from the right. Thus, $h(x)$ is not continuous&#10;at $1$.\\[1mm]&#10;However, since the polynomials $x + 1$ and $2 - x$ are each continuous for every value of $x$, it follows that $h(x)$ is continuous at every&#10;number $x$ other than $1$.}}&#10;\end{minipage}&#10;\end{document}"/>
  <p:tag name="IGUANATEXSIZE" val="20"/>
  <p:tag name="IGUANATEXCURSOR" val="3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467,567"/>
  <p:tag name="LATEXADDIN" val="\documentclass{article}\pagestyle{empty}&#10;\usepackage{amsmath}&#10;\usepackage{amsfonts}&#10;\usepackage{amssymb}&#10;\begin{document}&#10;\begin{minipage}{12.6 cm}&#10;{\sffamily{&#10;$$&#10;h(x) \, = \, \left\{ \begin{array}{l l}&#10;x+1 \, , &amp; \text{if $x&lt;1$} \\[1mm] 2-x \, , &amp; \text{if $x \geq 1$}&#10;\end{array} \right.&#10;$$&#10;}}&#10;\end{minipage}&#10;\end{document}"/>
  <p:tag name="IGUANATEXSIZE" val="20"/>
  <p:tag name="IGUANATEXCURSOR" val="1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2,497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Making a Piecewise-Defined Function Continuous)}}\\[1mm]&#10;For what value of the constant $A$ is the following function continuous for all real $x$?\\[-2mm]&#10;$$&#10;f(x) \, = \, \left\{ \begin{array}{l l}&#10;Ax+5 \, , &amp; \text{if $x&lt;1$} \\[1mm] x^2-3x+4 \, , &amp; \text{if $x \geq 1$}&#10;\end{array} \right.&#10;$$&#10;&#10;{\bf{Solution:}}\\[1mm]&#10;Since $Ax+5$ and $x^2-3x+4$ are both polynomials, it follows that $f(x)$ will be continuous&#10;everywhere except possibly at $x=1$. Thus, for continuity at $x=1$ it needs to hold&#10;$$&#10;\lim_{x \to 1^-} f(x) \, = \, \lim_{x \to 1^-} (Ax + 5) \, = \, A + 5 \, \stackrel{!}{=} \,&#10;2 \, = \, \lim_{x \to 1^+} (x^2-3x+4) \, = \,\lim_{x \to 1^+} f(x)&#10;$$&#10;and hence $f$ is continuous for all $x$ only when $A=-3$.&#10;}}&#10;\end{minipage}&#10;\end{document}"/>
  <p:tag name="IGUANATEXSIZE" val="20"/>
  <p:tag name="IGUANATEXCURSOR" val="8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4,372"/>
  <p:tag name="ORIGINALWIDTH" val="4456,693"/>
  <p:tag name="LATEXADDIN" val="\documentclass{article}\pagestyle{empty}&#10;\usepackage{amsmath}&#10;\usepackage{amsfonts}&#10;\usepackage{amssymb}&#10;\begin{document}&#10;\begin{minipage}{12.6 cm}&#10;{\sffamily{&#10;{\bf{Composition of Continuous Functions:}}\\[1mm]&#10;A continuous function of a continuous function is a continuous function:\\[1mm]&#10;Let $g$ be a continuous function at $c$ and $f$ a continuous function at $g(c)$. Then, the composite function\\[-3mm]&#10;$$&#10;f \circ g \qquad \text{given by} \qquad \left( f \circ g \right) (x) \, \, = \, \, f \left( g(x) \right)&#10;$$&#10;is continuous at $c$. &#10;}}&#10;\end{minipage}&#10;\end{document}"/>
  <p:tag name="IGUANATEXSIZE" val="20"/>
  <p:tag name="IGUANATEXCURSOR" val="1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4,627"/>
  <p:tag name="ORIGINALWIDTH" val="4425,197"/>
  <p:tag name="LATEXADDIN" val="\documentclass{article}\pagestyle{empty}&#10;\usepackage{amsmath}&#10;\usepackage{amsfonts}&#10;\usepackage{amssymb}&#10;\begin{document}&#10;\begin{minipage}{12.5 cm}&#10;{\sffamily{&#10;{\bf{Reversing Evaluations:}}\\[1mm]&#10;The order of a limit evaluation and a function evaluation can be reversed, if the limit exists and the function is continuous:\\[1mm]&#10;If $f$ is continuous at $c$ and $\lim_{x \to c} g(x) = L$, then $\lim_{x \to c} f\left( g(x) \right) = f(L)$. In other words:&#10;$$&#10;\lim_{x \to c} f\left( g(x) \right) \, \, = \, \, f\left( \lim_{x \to c} g(x) \right) \, .&#10;$$&#10;}}&#10;\end{minipage}&#10;\end{document}"/>
  <p:tag name="IGUANATEXSIZE" val="20"/>
  <p:tag name="IGUANATEXCURSOR" val="4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,4702"/>
  <p:tag name="ORIGINALWIDTH" val="4448,444"/>
  <p:tag name="LATEXADDIN" val="\documentclass{article}\pagestyle{empty}&#10;\usepackage{amsmath}&#10;\usepackage{amsfonts}&#10;\usepackage{amssymb}&#10;\begin{document}&#10;\begin{minipage}{12.6 cm}&#10;{\sffamily{&#10;For many applications of calculus, it is useful to have definitions of continuity on&#10;open and closed intervals.}}&#10;\end{minipage}&#10;\end{document}"/>
  <p:tag name="IGUANATEXSIZE" val="20"/>
  <p:tag name="IGUANATEXCURSOR" val="2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1,616"/>
  <p:tag name="ORIGINALWIDTH" val="4458,193"/>
  <p:tag name="LATEXADDIN" val="\documentclass{article}\pagestyle{empty}&#10;\usepackage{amsmath}&#10;\usepackage{amsfonts}&#10;\usepackage{amssymb}&#10;\begin{document}&#10;\begin{minipage}{12.6 cm}&#10;{\sffamily{&#10;{\bf{Continuity on an Interval:}}\\[1mm]&#10;A function $f(x)$ is said to be {\bf{continuous on an open interval}} $a &lt; x &lt; b$ if it is continuous at each point $x = c$ in that interval.\\[1mm]&#10;Moreover, $f$ is {\bf{continuous on the closed interval}} $a \leq x \leq b$ if it is continuous on the open interval $a &lt; x &lt; b$ and \\[-2mm]&#10;$$&#10;\lim_{x \to a^+} f(x) \, \, = \, \, f(a) \qquad \text{and} \qquad \lim_{x \to b^-} f(x) \, \, = \, \, f(b) \, .&#10;$$&#10;}}&#10;\end{minipage}&#10;\end{document}"/>
  <p:tag name="IGUANATEXSIZE" val="20"/>
  <p:tag name="IGUANATEXCURSOR" val="4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,1987"/>
  <p:tag name="ORIGINALWIDTH" val="4458,943"/>
  <p:tag name="LATEXADDIN" val="\documentclass{article}\pagestyle{empty}&#10;\usepackage{amsmath}&#10;\usepackage{amsfonts}&#10;\usepackage{amssymb}&#10;\begin{document}&#10;\begin{minipage}{12.6 cm}&#10;{\sffamily{&#10;In other words, continuity on an interval means that the graph of $f$ is 'one piece'&#10;throughout the interval. The next example illustrates how to determine the continuity of&#10;a function on an open interval.}}&#10;\end{minipage}&#10;\end{document}"/>
  <p:tag name="IGUANATEXSIZE" val="20"/>
  <p:tag name="IGUANATEXCURSOR" val="3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4,245"/>
  <p:tag name="ORIGINALWIDTH" val="3395,576"/>
  <p:tag name="LATEXADDIN" val="\documentclass{article}\pagestyle{empty}&#10;\usepackage{amsmath}&#10;\usepackage{amsfonts}&#10;\usepackage{amssymb}&#10;\begin{document}&#10;\begin{minipage}{9.6 cm}&#10;{\sffamily{&#10;{\bf{Example:}}\\[1mm]&#10;Discuss the continuity of the function\\[-2mm]&#10;$$&#10;f(x) \, \, = \, \, \frac{x+2}{x-3}&#10;$$&#10;on the open interval $-2 &lt; x &lt; 3$ and on the closed interval $-2 \leq x \leq 3$.&#10;&#10;\vspace{0.3cm}&#10;{\bf{Solution:}}\\[1mm]&#10;The rational function $f(x)$ is continuous for all $x$ except $x=3$. Therefore, it is continuous&#10;on the open interval $-2 &lt; x &lt; 3$ but not on the closed interval $-2 \leq x \leq 3$, since it is&#10;discontinuous at the endpoint $3$ (where its denominator is zero).\\[1mm]&#10;The graph of $f$ is shown in the figure.&#10;}}&#10;\end{minipage}&#10;\end{document}"/>
  <p:tag name="IGUANATEXSIZE" val="20"/>
  <p:tag name="IGUANATEXCURSOR" val="6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2,719"/>
  <p:tag name="ORIGINALWIDTH" val="3394,826"/>
  <p:tag name="LATEXADDIN" val="\documentclass{article}\pagestyle{empty}&#10;\usepackage{amsmath}&#10;\usepackage{amsfonts}&#10;\usepackage{amssymb}&#10;\begin{document}&#10;\begin{minipage}{9.6 cm}&#10;{\sffamily{&#10;An important feature of continuous functions is the {\bf{intermediate value property}}, which&#10;says that&#10;\begin{itemize}&#10;\item if $f(x)$ is continuous on the interval $a \leq x \leq b$ and $L$ is a number between&#10;$f(a)$ and $f(b)$,&#10;\item then $f(c)=L$ for some number $c$ between $a$ and $b$ (see the figure).&#10;\end{itemize}&#10;In other words,&#10;\begin{center}&#10;{\bf{a continuous function attains all values between\\ any two of its values}}.&#10;\end{center}&#10;The intermediate value property has a variety of applications. In the next example&#10;we show how it may be used to estimate a break-even point in a production process.&#10;}}&#10;\end{minipage}&#10;\end{document}"/>
  <p:tag name="IGUANATEXSIZE" val="20"/>
  <p:tag name="IGUANATEXCURSOR" val="5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6,262"/>
  <p:tag name="ORIGINALWIDTH" val="4464,942"/>
  <p:tag name="LATEXADDIN" val="\documentclass{article}\pagestyle{empty}&#10;\usepackage{amsmath}&#10;\usepackage{amsfonts}&#10;\usepackage{amssymb}&#10;\begin{document}&#10;\begin{minipage}{12.6 cm}&#10;{\sffamily{&#10;{\bf{Example: (Using an Infinite Limit to Study Average Profit)}}\\[1mm]&#10;Martina can sell $x$ hundred units of a suction pool-sweep device for $p = 400 - 3x^2$&#10;USD per unit and finds that total cost of production consists of a fixed overhead of&#10;$120 000$ USD plus $7$ USD per unit.\\[1mm]&#10;Show that Martina breaks even for some level of production less than $500$ units.&#10;&#10;\vspace{0.5cm}&#10;{\bf{Solution:}}\\[1mm]&#10;The revenue obtained from producing $x$ hundred units is\\[-2mm]&#10;$$&#10;R(x) \, \, = \, \, 100 x p(x) \, \, = \, \, 100 x (400 - 3 x^2)&#10;$$&#10;and the total cost is&#10;$$&#10;C(x) \, \, = \, \, 120000 + 7 \cdot 100 x \, .&#10;$$&#10;}}&#10;\end{minipage}&#10;\end{document}"/>
  <p:tag name="IGUANATEXSIZE" val="20"/>
  <p:tag name="IGUANATEXCURSOR" val="5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8,977"/>
  <p:tag name="ORIGINALWIDTH" val="4458,943"/>
  <p:tag name="LATEXADDIN" val="\documentclass{article}\pagestyle{empty}&#10;\usepackage{amsmath}&#10;\usepackage{amsfonts}&#10;\usepackage{amssymb}&#10;\begin{document}&#10;\begin{minipage}{12.6 cm}&#10;{\sffamily{&#10;For the manufacturing process to break even, we want revenue to equal cost, i.e.\\[-3mm]&#10;$$&#10;\underbrace{100 x (400 - 3 x^2)}_{= \, R(x)} \, \, = \, \, \underbrace{120000 + 700x}_{= \, C(x)}&#10;$$&#10;or, equivalently, in terms of the profit function $P(x) = R(x) - C(x)$,\\[-6mm]&#10;\begin{eqnarray*}&#10;P(x) &amp; = &amp; 100 x (400 - 3 x^2) - (120000 + 700 x) \\&#10;&amp; = &amp; 100(-3x^3 + 393 x - 1200) \, \, \stackrel{!}{=} \, \, 0 \, .&#10;\end{eqnarray*}&#10;Note that $P(x)$ is a polynomial and hence is continuous. When $x=0$ units are produced,&#10;we have $P(0)= -120000 &lt; 0$, and when $x=5$, the profit is $P(5)=39000 &gt; 0$. Since&#10;$P(x)$ changes sign from negative to positive as $x$ varies between $x=0$ and $x=5$, it&#10;follows from the intermediate value property that $P(x)=0$ for some $x$ in the interval&#10;$0 &lt; x &lt; 5$. This is equivalent to saying that Martina's business breaks even for some&#10;positive level of production less than $500$ units ($x=5$).&#10;}}&#10;\end{minipage}&#10;\end{document}"/>
  <p:tag name="IGUANATEXSIZE" val="20"/>
  <p:tag name="IGUANATEXCURSOR" val="2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1,478"/>
  <p:tag name="ORIGINALWIDTH" val="3392,576"/>
  <p:tag name="LATEXADDIN" val="\documentclass{article}\pagestyle{empty}&#10;\usepackage{amsmath}&#10;\usepackage{amsfonts}&#10;\usepackage{amssymb}&#10;\begin{document}&#10;\begin{minipage}{9.6 cm}&#10;{\sffamily{&#10;{\bf{Exercise:}}\\[1mm]&#10;Find $\lim_{x \to 4} f(x)$ (if it exists) where&#10;$$&#10;f(x) \, \, = \, \left\{ \begin{array}{c c l}&#10;\sqrt{x-4} &amp; &amp; \text{if $x &gt; 4$} \\[1mm]&#10;8 - 2x   &amp; &amp; \text{if $x &lt; 4$}&#10;\end{array} \right.&#10;$$\\[1mm]&#10;&#10;Steps to the solution:&#10;\begin{itemize}&#10;\item Determine the right-hand side limit $\lim_{x \to 4^+} f(x)$.&#10;\item Determine the left-hand side limit $\lim_{x \to 4^-} f(x)$.&#10;\item The limit exists if the two one-sided limits have the same value.&#10;\end{itemize}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670,791"/>
  <p:tag name="LATEXADDIN" val="\documentclass{article}\pagestyle{empty}&#10;\usepackage{amsmath}&#10;\usepackage{amsfonts}&#10;\usepackage{amssymb}&#10;\begin{document}&#10;\begin{minipage}{9.6 cm}&#10;{\sffamily{&#10;$$&#10;f(x) \, \, = \, \left\{ \begin{array}{c c l}&#10;\sqrt{x-4} &amp; &amp; \text{if $x &gt; 4$} \\[1mm]&#10;8 - 2x   &amp; &amp; \text{if $x &lt; 4$}&#10;\end{array} \right.&#10;$$&#10;}}&#10;\end{minipage}&#10;\end{document}"/>
  <p:tag name="IGUANATEXSIZE" val="20"/>
  <p:tag name="IGUANATEXCURSOR" val="2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4,9232"/>
  <p:tag name="ORIGINALWIDTH" val="3196,851"/>
  <p:tag name="LATEXADDIN" val="\documentclass{article}\pagestyle{empty}&#10;\usepackage{amsmath}&#10;\usepackage{amsfonts}&#10;\usepackage{amssymb}&#10;\begin{document}&#10;\begin{minipage}{9.6 cm}&#10;{\sffamily{&#10;\begin{itemize}&#10;\item {\bf{Right-Hand Side Limit:}} Since $f(x) = \sqrt{x-4}$ for $x &gt; 4$, we have&#10;$$&#10;\lim_{x \to 4^+} f(x) \, \, = \, \, \lim_{x \to 4^+} \sqrt{x-4} \, \, = \, \, \sqrt{4 - 4} \, \, = \, \, 0 \, .&#10;$$&#10;\end{itemize}&#10;}}&#10;\end{minipage}&#10;\end{document}"/>
  <p:tag name="IGUANATEXSIZE" val="20"/>
  <p:tag name="IGUANATEXCURSOR" val="3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670,791"/>
  <p:tag name="LATEXADDIN" val="\documentclass{article}\pagestyle{empty}&#10;\usepackage{amsmath}&#10;\usepackage{amsfonts}&#10;\usepackage{amssymb}&#10;\begin{document}&#10;\begin{minipage}{9.6 cm}&#10;{\sffamily{&#10;$$&#10;f(x) \, \, = \, \left\{ \begin{array}{c c l}&#10;\sqrt{x-4} &amp; &amp; \text{if $x &gt; 4$} \\[1mm]&#10;8 - 2x   &amp; &amp; \text{if $x &lt; 4$}&#10;\end{array} \right.&#10;$$&#10;}}&#10;\end{minipage}&#10;\end{document}"/>
  <p:tag name="IGUANATEXSIZE" val="20"/>
  <p:tag name="IGUANATEXCURSOR" val="2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866</Words>
  <Application>Microsoft Office PowerPoint</Application>
  <PresentationFormat>Bildschirmpräsentation (16:9)</PresentationFormat>
  <Paragraphs>171</Paragraphs>
  <Slides>69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3" baseType="lpstr">
      <vt:lpstr>Arial</vt:lpstr>
      <vt:lpstr>Calibri</vt:lpstr>
      <vt:lpstr>Symbol</vt:lpstr>
      <vt:lpstr>Larissa-Design</vt:lpstr>
      <vt:lpstr>Calculus I for Management</vt:lpstr>
      <vt:lpstr>Folie 2</vt:lpstr>
      <vt:lpstr>Intuitively speaking, if f(x) gets closer and closer to a number L as x gets closer and closer to c from both sides, then L is the corresponding limit of f </vt:lpstr>
      <vt:lpstr>Geometrically, the limit statement means that the height of the graph y = f(x) approaches the limit as x approaches the given x-axis coordinate</vt:lpstr>
      <vt:lpstr>Example: Estimating &amp; computing a limit</vt:lpstr>
      <vt:lpstr>Example: Estimating &amp; computing a limit</vt:lpstr>
      <vt:lpstr>Note, limits describe the behavior of a function near a particular point, not necessarily at the point itself</vt:lpstr>
      <vt:lpstr>Reasons that limits do not exist are, for instance, that the function has a sudden jump or an infinite limit</vt:lpstr>
      <vt:lpstr>Limits obey certain algebraic rules (1/ 3)</vt:lpstr>
      <vt:lpstr>Limits obey certain algebraic rules (2/ 3)</vt:lpstr>
      <vt:lpstr>Limits obey certain algebraic rules (3/ 3)</vt:lpstr>
      <vt:lpstr>Example: Finding the limit of a polynomial and a rational function</vt:lpstr>
      <vt:lpstr>For polynomials and rational functions limits are computed by evaluation (provided the function is defined)</vt:lpstr>
      <vt:lpstr>For rational functions there are two special cases: (i) infinite limits and (ii) finite limits that can be obtained by factorization and cancelling </vt:lpstr>
      <vt:lpstr>Example: Showing that a limit does not exist</vt:lpstr>
      <vt:lpstr>Example: Finding a limit using algebra</vt:lpstr>
      <vt:lpstr>Example: Finding a limit using algebra</vt:lpstr>
      <vt:lpstr>Folie 18</vt:lpstr>
      <vt:lpstr>Limits at infinity are limits (i.e. the function takes a number) for x tending towards positive or negative infinity</vt:lpstr>
      <vt:lpstr>Geometrically, limits at infinity lead to horizontal asymptotes of the corresponding graph (1/ 2)</vt:lpstr>
      <vt:lpstr>Geometrically, limits at infinity lead to horizontal asymptotes of the corresponding graph (2/ 2)</vt:lpstr>
      <vt:lpstr>The limit at (positive and negative) infinity of a reciprocal monomial is zero</vt:lpstr>
      <vt:lpstr>Example: Finding a limit at infinity</vt:lpstr>
      <vt:lpstr>Example: Finding a limit at infinity</vt:lpstr>
      <vt:lpstr>To evaluate a limit at infinity of a rational function we first divide by the highest occurring power and then continue to compute the limit</vt:lpstr>
      <vt:lpstr>Example: Finding a limit at infinity</vt:lpstr>
      <vt:lpstr>Folie 27</vt:lpstr>
      <vt:lpstr>Informally, a continuous function is one whose graph can be drawn without the pen leaving the paper</vt:lpstr>
      <vt:lpstr>At one-sided limits the limit is evaluated by considering only either a left or right hand approach of x</vt:lpstr>
      <vt:lpstr>Example: Evaluating One-Sided Limits</vt:lpstr>
      <vt:lpstr>The (two-sided) limit exists if and only if the two one-sided limits exist</vt:lpstr>
      <vt:lpstr>Example: Using one-sided limits to find a two-sided limit</vt:lpstr>
      <vt:lpstr>Example: Using one-sided limits to find a two-sided limit</vt:lpstr>
      <vt:lpstr>Infinite limits are a special case of limits that do not exist and that induce a vertical asymptote for the corresponding graph</vt:lpstr>
      <vt:lpstr>Geometrically, one-sided infinite limits lead to vertical asymptotes of the corresponding graph</vt:lpstr>
      <vt:lpstr>Example: Evaluating infinite one-sided limits</vt:lpstr>
      <vt:lpstr>Example: Evaluating infinite one-sided limits</vt:lpstr>
      <vt:lpstr>Example: Using an infinite limit to study average profit</vt:lpstr>
      <vt:lpstr>Example: Using an infinite limit to study average profit</vt:lpstr>
      <vt:lpstr>Folie 40</vt:lpstr>
      <vt:lpstr>Continuous vs. non-continuous: Three ways the graph of a function can have a hole at x = c</vt:lpstr>
      <vt:lpstr>Continuous vs. non-continuous:  Three ways for the graph of a function to have a gap at x = c</vt:lpstr>
      <vt:lpstr>A function is continuous at a point if it is defined there and the (two-sided) limit at the point equals the functional value there</vt:lpstr>
      <vt:lpstr>Polynomials and rational functions are continuous wherever they are defined</vt:lpstr>
      <vt:lpstr>Typical functions that you already know from school-days are continuous</vt:lpstr>
      <vt:lpstr>Example: Deciding if a function is continuous</vt:lpstr>
      <vt:lpstr>Example: Deciding if a function is continuous</vt:lpstr>
      <vt:lpstr>Example: Making a piecewise-defined function continuous</vt:lpstr>
      <vt:lpstr>Moreover, a continuous function of a continuous function is a continuous function</vt:lpstr>
      <vt:lpstr>A function is continuous on an open (closed) interval if it is continuous at all its points (and the one-sided limits exist at the boundary points)</vt:lpstr>
      <vt:lpstr>Example: Deciding where a function is continuous</vt:lpstr>
      <vt:lpstr>Altogether, we have three types of discontinuities: (i) removable discontinuities, (ii) infinite discontinuities, and (iii) jump discontinuities</vt:lpstr>
      <vt:lpstr>The intermediate value property (IVP) states that a continuous function attains all values between any two of its values</vt:lpstr>
      <vt:lpstr>Example: Break-even analysis using an intermediate value</vt:lpstr>
      <vt:lpstr>Example: Break-even analysis using an intermediate value</vt:lpstr>
      <vt:lpstr>Folie 56</vt:lpstr>
      <vt:lpstr>Exercise: Determine the limit if it exists</vt:lpstr>
      <vt:lpstr>Exercise: Determine the limit if it exists</vt:lpstr>
      <vt:lpstr>Exercise: Evaluating a limit</vt:lpstr>
      <vt:lpstr>Exercise: Infinite limits and vertical asymptotes</vt:lpstr>
      <vt:lpstr>Exercise: Infinite limits at infinity, roots and y-intercept to sketch a graph</vt:lpstr>
      <vt:lpstr>Exercise: Infinite limits at infinity, roots and y-intercept to sketch a graph</vt:lpstr>
      <vt:lpstr>Exercise: Infinite limits at infinity, roots and y-intercept to sketch a graph</vt:lpstr>
      <vt:lpstr>Exercise</vt:lpstr>
      <vt:lpstr>Exercise: A continuous function on a closed interval</vt:lpstr>
      <vt:lpstr>Exercise: A continuous function on a closed interval</vt:lpstr>
      <vt:lpstr>Exercise: Application of the intermediate value property (IVP) in locating roots</vt:lpstr>
      <vt:lpstr>Example: Application of the intermediate value property (IVP) in locating roots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219</cp:revision>
  <dcterms:created xsi:type="dcterms:W3CDTF">2020-04-04T18:50:50Z</dcterms:created>
  <dcterms:modified xsi:type="dcterms:W3CDTF">2022-10-03T09:07:00Z</dcterms:modified>
</cp:coreProperties>
</file>