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1" r:id="rId2"/>
    <p:sldId id="346" r:id="rId3"/>
    <p:sldId id="347" r:id="rId4"/>
    <p:sldId id="348" r:id="rId5"/>
    <p:sldId id="315" r:id="rId6"/>
    <p:sldId id="357" r:id="rId7"/>
    <p:sldId id="349" r:id="rId8"/>
    <p:sldId id="361" r:id="rId9"/>
    <p:sldId id="350" r:id="rId10"/>
    <p:sldId id="363" r:id="rId11"/>
    <p:sldId id="362" r:id="rId12"/>
    <p:sldId id="364" r:id="rId13"/>
    <p:sldId id="366" r:id="rId14"/>
    <p:sldId id="351" r:id="rId15"/>
    <p:sldId id="367" r:id="rId16"/>
    <p:sldId id="368" r:id="rId17"/>
    <p:sldId id="365" r:id="rId18"/>
    <p:sldId id="358" r:id="rId19"/>
    <p:sldId id="370" r:id="rId20"/>
    <p:sldId id="371" r:id="rId21"/>
    <p:sldId id="372" r:id="rId22"/>
    <p:sldId id="373" r:id="rId23"/>
    <p:sldId id="369" r:id="rId24"/>
    <p:sldId id="352" r:id="rId25"/>
    <p:sldId id="316" r:id="rId26"/>
    <p:sldId id="374" r:id="rId27"/>
    <p:sldId id="376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43" r:id="rId37"/>
    <p:sldId id="405" r:id="rId38"/>
    <p:sldId id="406" r:id="rId39"/>
    <p:sldId id="412" r:id="rId40"/>
    <p:sldId id="413" r:id="rId41"/>
    <p:sldId id="414" r:id="rId42"/>
    <p:sldId id="417" r:id="rId43"/>
    <p:sldId id="418" r:id="rId44"/>
    <p:sldId id="419" r:id="rId45"/>
    <p:sldId id="426" r:id="rId46"/>
    <p:sldId id="314" r:id="rId4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494CF-C817-48EC-B3D8-4344773BA9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2.xml"/><Relationship Id="rId7" Type="http://schemas.openxmlformats.org/officeDocument/2006/relationships/image" Target="../media/image2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0.xml"/><Relationship Id="rId7" Type="http://schemas.openxmlformats.org/officeDocument/2006/relationships/image" Target="../media/image5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63.xml"/><Relationship Id="rId7" Type="http://schemas.openxmlformats.org/officeDocument/2006/relationships/image" Target="../media/image5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png"/><Relationship Id="rId4" Type="http://schemas.openxmlformats.org/officeDocument/2006/relationships/tags" Target="../tags/tag64.xml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9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Derivatives &amp; Techniques of Differentiation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week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derivative</a:t>
            </a:r>
          </a:p>
          <a:p>
            <a:pPr marL="92075" lvl="1" indent="-920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Introductory techniques of differentiation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032" r="51613" b="85163"/>
          <a:stretch>
            <a:fillRect/>
          </a:stretch>
        </p:blipFill>
        <p:spPr bwMode="auto">
          <a:xfrm>
            <a:off x="251520" y="1131590"/>
            <a:ext cx="2171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51613"/>
          <a:stretch>
            <a:fillRect/>
          </a:stretch>
        </p:blipFill>
        <p:spPr bwMode="auto">
          <a:xfrm>
            <a:off x="251520" y="1131591"/>
            <a:ext cx="2160240" cy="19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1515"/>
          <a:stretch>
            <a:fillRect/>
          </a:stretch>
        </p:blipFill>
        <p:spPr bwMode="auto">
          <a:xfrm>
            <a:off x="251520" y="3075806"/>
            <a:ext cx="2164604" cy="19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limit – the differential quotient (instantaneous rate of change) – the slope of the corresponding tangent line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595"/>
            <a:ext cx="5327399" cy="2236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derivate of a function at a point is given by the corresponding differential quotient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3762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40486" cy="221232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579862"/>
            <a:ext cx="7200800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651860"/>
            <a:ext cx="7045924" cy="13100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derivative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585617" cy="374017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us summarize our observations about rates of change and slope in terms of the derivative notation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1203587"/>
            <a:ext cx="7025299" cy="41542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1923667"/>
            <a:ext cx="6238937" cy="927535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1691680" y="3075806"/>
            <a:ext cx="720080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90" y="3147803"/>
            <a:ext cx="7042686" cy="7952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derivative to find the slope of a tangent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160240" cy="27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8544" cy="36947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a derivative to find the slope of a tangent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89"/>
            <a:ext cx="2160240" cy="27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29412" cy="262937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Rate of Change in Profit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1876" cy="37464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Studying a Rate of Change in Profit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28928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3" y="1203596"/>
            <a:ext cx="5332362" cy="35667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4" cstate="print"/>
          <a:srcRect r="86246" b="83333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of a derivative indicates if the graph of a function is increasing or decreasing at the corresponding point</a:t>
            </a:r>
            <a:endParaRPr lang="en-US" dirty="0"/>
          </a:p>
        </p:txBody>
      </p:sp>
      <p:pic>
        <p:nvPicPr>
          <p:cNvPr id="5122" name="Picture 2 2"/>
          <p:cNvPicPr>
            <a:picLocks noChangeAspect="1" noChangeArrowheads="1"/>
          </p:cNvPicPr>
          <p:nvPr/>
        </p:nvPicPr>
        <p:blipFill>
          <a:blip r:embed="rId4" cstate="print"/>
          <a:srcRect r="57680"/>
          <a:stretch>
            <a:fillRect/>
          </a:stretch>
        </p:blipFill>
        <p:spPr bwMode="auto">
          <a:xfrm>
            <a:off x="251521" y="1131591"/>
            <a:ext cx="2880319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 l="58190"/>
          <a:stretch>
            <a:fillRect/>
          </a:stretch>
        </p:blipFill>
        <p:spPr bwMode="auto">
          <a:xfrm>
            <a:off x="286194" y="3147815"/>
            <a:ext cx="2845646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5"/>
            <a:ext cx="5333088" cy="1806222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3219822"/>
            <a:ext cx="5472608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6" y="3291827"/>
            <a:ext cx="4522123" cy="16153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Leibniz notation is an alternative way of writing derivatives and will be handy for denoting higher-order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596698" cy="35731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start, let us take a step back and review what we have done just in the last lectures</a:t>
            </a:r>
            <a:endParaRPr lang="en-US" dirty="0"/>
          </a:p>
        </p:txBody>
      </p:sp>
      <p:sp>
        <p:nvSpPr>
          <p:cNvPr id="3" name="Gefaltete Ecke 2"/>
          <p:cNvSpPr/>
          <p:nvPr/>
        </p:nvSpPr>
        <p:spPr>
          <a:xfrm>
            <a:off x="251520" y="2931790"/>
            <a:ext cx="1296144" cy="20882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Don’t forget, we are progressing slowly but steeply. </a:t>
            </a: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Don’t fall behind, just because there are so many easy examples that make topics look too harmless. 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051720" y="3435846"/>
            <a:ext cx="1944216" cy="1224136"/>
            <a:chOff x="2411760" y="3507854"/>
            <a:chExt cx="1944216" cy="1224136"/>
          </a:xfrm>
        </p:grpSpPr>
        <p:sp>
          <p:nvSpPr>
            <p:cNvPr id="4" name="Wolkenförmige Legende 3"/>
            <p:cNvSpPr/>
            <p:nvPr/>
          </p:nvSpPr>
          <p:spPr>
            <a:xfrm>
              <a:off x="2411760" y="3507854"/>
              <a:ext cx="1944216" cy="1224136"/>
            </a:xfrm>
            <a:prstGeom prst="cloudCallout">
              <a:avLst>
                <a:gd name="adj1" fmla="val -61"/>
                <a:gd name="adj2" fmla="val 647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llipse 4"/>
            <p:cNvSpPr/>
            <p:nvPr/>
          </p:nvSpPr>
          <p:spPr>
            <a:xfrm>
              <a:off x="3154700" y="4114398"/>
              <a:ext cx="504056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699792" y="3867894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intuitive ideas of a limit </a:t>
              </a:r>
              <a:endParaRPr lang="en-US" sz="1400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156176" y="3795886"/>
            <a:ext cx="273630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Limit Laws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Pfeil nach oben 14"/>
          <p:cNvSpPr/>
          <p:nvPr/>
        </p:nvSpPr>
        <p:spPr>
          <a:xfrm>
            <a:off x="6732240" y="4299942"/>
            <a:ext cx="288032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 nach oben 15"/>
          <p:cNvSpPr/>
          <p:nvPr/>
        </p:nvSpPr>
        <p:spPr>
          <a:xfrm>
            <a:off x="5220072" y="3723878"/>
            <a:ext cx="288032" cy="7740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feil nach oben 16"/>
          <p:cNvSpPr/>
          <p:nvPr/>
        </p:nvSpPr>
        <p:spPr>
          <a:xfrm>
            <a:off x="8172400" y="4299942"/>
            <a:ext cx="288032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oben 17"/>
          <p:cNvSpPr/>
          <p:nvPr/>
        </p:nvSpPr>
        <p:spPr>
          <a:xfrm>
            <a:off x="6732240" y="2931790"/>
            <a:ext cx="288032" cy="774086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oben 19"/>
          <p:cNvSpPr/>
          <p:nvPr/>
        </p:nvSpPr>
        <p:spPr>
          <a:xfrm>
            <a:off x="8172400" y="2931790"/>
            <a:ext cx="288032" cy="774086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4572000" y="3219822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Continuity</a:t>
            </a:r>
          </a:p>
        </p:txBody>
      </p:sp>
      <p:sp>
        <p:nvSpPr>
          <p:cNvPr id="23" name="Pfeil nach oben 22"/>
          <p:cNvSpPr/>
          <p:nvPr/>
        </p:nvSpPr>
        <p:spPr>
          <a:xfrm>
            <a:off x="5220072" y="2931790"/>
            <a:ext cx="288032" cy="21602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4572000" y="2427734"/>
            <a:ext cx="432048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Laws for Continuous Functions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4572000" y="458797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Two-sided Limit/ One-sided Limit/ Limit at Infinity</a:t>
            </a:r>
            <a:endParaRPr lang="en-US" sz="1400" dirty="0"/>
          </a:p>
        </p:txBody>
      </p:sp>
      <p:sp>
        <p:nvSpPr>
          <p:cNvPr id="28" name="Rechteck 27"/>
          <p:cNvSpPr/>
          <p:nvPr/>
        </p:nvSpPr>
        <p:spPr>
          <a:xfrm>
            <a:off x="2123728" y="1975941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9" name="Rechteck 28"/>
          <p:cNvSpPr/>
          <p:nvPr/>
        </p:nvSpPr>
        <p:spPr>
          <a:xfrm>
            <a:off x="2123728" y="1203598"/>
            <a:ext cx="288032" cy="144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483768" y="1131590"/>
            <a:ext cx="118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meta-structures</a:t>
            </a:r>
          </a:p>
          <a:p>
            <a:r>
              <a:rPr lang="en-US" sz="1200" dirty="0" smtClean="0"/>
              <a:t>based on</a:t>
            </a:r>
          </a:p>
          <a:p>
            <a:r>
              <a:rPr lang="en-US" sz="1200" dirty="0" smtClean="0"/>
              <a:t>definitions</a:t>
            </a:r>
            <a:endParaRPr lang="en-US" sz="1200" dirty="0"/>
          </a:p>
        </p:txBody>
      </p:sp>
      <p:sp>
        <p:nvSpPr>
          <p:cNvPr id="31" name="Textfeld 30"/>
          <p:cNvSpPr txBox="1"/>
          <p:nvPr/>
        </p:nvSpPr>
        <p:spPr>
          <a:xfrm>
            <a:off x="2483768" y="1903933"/>
            <a:ext cx="846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definitions</a:t>
            </a:r>
            <a:endParaRPr lang="en-US" sz="1200" dirty="0"/>
          </a:p>
        </p:txBody>
      </p:sp>
      <p:sp>
        <p:nvSpPr>
          <p:cNvPr id="32" name="Freeform 37"/>
          <p:cNvSpPr>
            <a:spLocks/>
          </p:cNvSpPr>
          <p:nvPr/>
        </p:nvSpPr>
        <p:spPr bwMode="auto">
          <a:xfrm rot="16845195" flipH="1">
            <a:off x="3765379" y="4198536"/>
            <a:ext cx="469214" cy="874770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7"/>
          <p:cNvSpPr>
            <a:spLocks/>
          </p:cNvSpPr>
          <p:nvPr/>
        </p:nvSpPr>
        <p:spPr bwMode="auto">
          <a:xfrm rot="4507263" flipH="1" flipV="1">
            <a:off x="3823224" y="3148832"/>
            <a:ext cx="469214" cy="874770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4572000" y="1131590"/>
            <a:ext cx="1224136" cy="72008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 &amp; Laws for Derivatives</a:t>
            </a:r>
          </a:p>
        </p:txBody>
      </p:sp>
      <p:sp>
        <p:nvSpPr>
          <p:cNvPr id="36" name="Rechteck 35"/>
          <p:cNvSpPr/>
          <p:nvPr/>
        </p:nvSpPr>
        <p:spPr>
          <a:xfrm>
            <a:off x="6156176" y="1635646"/>
            <a:ext cx="273630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Intermediate Value Properties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Pfeil nach oben 36"/>
          <p:cNvSpPr/>
          <p:nvPr/>
        </p:nvSpPr>
        <p:spPr>
          <a:xfrm>
            <a:off x="6732240" y="2139702"/>
            <a:ext cx="288032" cy="21602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feil nach oben 37"/>
          <p:cNvSpPr/>
          <p:nvPr/>
        </p:nvSpPr>
        <p:spPr>
          <a:xfrm>
            <a:off x="8172400" y="2139702"/>
            <a:ext cx="288032" cy="216024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45350" cy="37260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0"/>
            <a:ext cx="7052639" cy="37545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slope and rate of change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0"/>
            <a:ext cx="4537849" cy="964400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291830"/>
            <a:ext cx="7200800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363825"/>
            <a:ext cx="7043905" cy="1350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differentiable function is continuous at all points at which it is differentiable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35392" cy="1594645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3003798"/>
            <a:ext cx="720080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075795"/>
            <a:ext cx="6652429" cy="5302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/>
          <p:cNvPicPr>
            <a:picLocks noChangeAspect="1" noChangeArrowheads="1"/>
          </p:cNvPicPr>
          <p:nvPr/>
        </p:nvPicPr>
        <p:blipFill>
          <a:blip r:embed="rId3" cstate="print"/>
          <a:srcRect l="42448"/>
          <a:stretch>
            <a:fillRect/>
          </a:stretch>
        </p:blipFill>
        <p:spPr bwMode="auto">
          <a:xfrm>
            <a:off x="1395228" y="1131590"/>
            <a:ext cx="195263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Though, continuity is not enough to ensure differentiability – there are functions that are continuous at a point but not differentiable there</a:t>
            </a:r>
            <a:endParaRPr lang="en-US" dirty="0"/>
          </a:p>
        </p:txBody>
      </p:sp>
      <p:pic>
        <p:nvPicPr>
          <p:cNvPr id="6146" name="Picture 2 2"/>
          <p:cNvPicPr>
            <a:picLocks noChangeAspect="1" noChangeArrowheads="1"/>
          </p:cNvPicPr>
          <p:nvPr/>
        </p:nvPicPr>
        <p:blipFill>
          <a:blip r:embed="rId3" cstate="print"/>
          <a:srcRect r="57552"/>
          <a:stretch>
            <a:fillRect/>
          </a:stretch>
        </p:blipFill>
        <p:spPr bwMode="auto">
          <a:xfrm>
            <a:off x="251520" y="1131590"/>
            <a:ext cx="144016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6"/>
            <a:ext cx="5341205" cy="37021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13578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34192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Derivative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Techniques of Differentiation</a:t>
            </a:r>
          </a:p>
        </p:txBody>
      </p:sp>
      <p:sp>
        <p:nvSpPr>
          <p:cNvPr id="5" name="Rechteck 4"/>
          <p:cNvSpPr/>
          <p:nvPr/>
        </p:nvSpPr>
        <p:spPr>
          <a:xfrm>
            <a:off x="3419872" y="3291830"/>
            <a:ext cx="5472608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3363837"/>
            <a:ext cx="5330227" cy="15125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rule, …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8"/>
            <a:ext cx="5351407" cy="1391459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993" y="1074822"/>
            <a:ext cx="2201768" cy="17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3419872" y="3723878"/>
            <a:ext cx="5472608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9" y="3795886"/>
            <a:ext cx="3586643" cy="1114087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3075806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3147815"/>
            <a:ext cx="5364528" cy="3848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extension to arbitrary non-vanishing powers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6"/>
            <a:ext cx="7058622" cy="67383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995686"/>
            <a:ext cx="720080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2067680"/>
            <a:ext cx="5349138" cy="756069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3075806"/>
            <a:ext cx="547260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3140193"/>
            <a:ext cx="4812923" cy="183457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992" y="3477790"/>
            <a:ext cx="2201767" cy="15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23528" y="3435846"/>
            <a:ext cx="432047" cy="1387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 Multiple Rule: the derivative of a constant times a function is the constant times the derivative of the function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80" y="1127398"/>
            <a:ext cx="2215086" cy="29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21" y="1195976"/>
            <a:ext cx="5388045" cy="146305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931790"/>
            <a:ext cx="54726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20" y="2996176"/>
            <a:ext cx="4922525" cy="11153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Constant Multiple Rule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988996" cy="31395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require limits and continuity to define the central concept of calculus: the derivative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9"/>
            <a:ext cx="7040271" cy="35965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 and Constant Multiple Rule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6761679" cy="24260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 Rule: the derivative of a sum of functions is the sum of the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88732" cy="38949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779662"/>
            <a:ext cx="720080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851655"/>
            <a:ext cx="5305505" cy="17481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Sum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3"/>
            <a:ext cx="4438635" cy="57652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067679"/>
            <a:ext cx="6995960" cy="28759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immediate consequence of the Sum Rule and the Constant Multiple Rule is the Difference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3"/>
            <a:ext cx="7078216" cy="159856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3075806"/>
            <a:ext cx="72008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3147798"/>
            <a:ext cx="4951499" cy="576871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4227919"/>
            <a:ext cx="7082943" cy="6471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Power, Constant Multiple, Sum and Difference Rule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56070" y="1203583"/>
            <a:ext cx="5326978" cy="67957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6069" y="2499728"/>
            <a:ext cx="7082482" cy="24633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Power, Constant Multiple, Sum and Difference Rule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40" y="1013862"/>
            <a:ext cx="23154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67385" cy="3666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Tangents and derivatives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Rate of change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Techniques of differentiation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3"/>
            <a:ext cx="7030470" cy="1632590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147808"/>
            <a:ext cx="7035087" cy="1593220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7115140" y="4371950"/>
            <a:ext cx="1296144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1"/>
            <a:ext cx="7043021" cy="896498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84" y="2565326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ieren 30"/>
          <p:cNvGrpSpPr/>
          <p:nvPr/>
        </p:nvGrpSpPr>
        <p:grpSpPr>
          <a:xfrm>
            <a:off x="1680092" y="2565326"/>
            <a:ext cx="3395964" cy="2376000"/>
            <a:chOff x="1680092" y="2565326"/>
            <a:chExt cx="3395964" cy="2376000"/>
          </a:xfrm>
        </p:grpSpPr>
        <p:sp>
          <p:nvSpPr>
            <p:cNvPr id="8" name="Rechteck 7"/>
            <p:cNvSpPr/>
            <p:nvPr/>
          </p:nvSpPr>
          <p:spPr>
            <a:xfrm>
              <a:off x="1680092" y="3539470"/>
              <a:ext cx="447700" cy="4343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0056" y="2565326"/>
              <a:ext cx="2376000" cy="23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Gerade Verbindung 12"/>
            <p:cNvCxnSpPr/>
            <p:nvPr/>
          </p:nvCxnSpPr>
          <p:spPr>
            <a:xfrm flipV="1">
              <a:off x="1691680" y="2643758"/>
              <a:ext cx="1152128" cy="864096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1691680" y="4011910"/>
              <a:ext cx="1224136" cy="864096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Gruppieren 31"/>
          <p:cNvGrpSpPr/>
          <p:nvPr/>
        </p:nvGrpSpPr>
        <p:grpSpPr>
          <a:xfrm>
            <a:off x="3802380" y="2565326"/>
            <a:ext cx="3721948" cy="2376000"/>
            <a:chOff x="3802380" y="2565326"/>
            <a:chExt cx="3721948" cy="2376000"/>
          </a:xfrm>
        </p:grpSpPr>
        <p:sp>
          <p:nvSpPr>
            <p:cNvPr id="11" name="Rechteck 10"/>
            <p:cNvSpPr/>
            <p:nvPr/>
          </p:nvSpPr>
          <p:spPr>
            <a:xfrm>
              <a:off x="3810392" y="3219822"/>
              <a:ext cx="447700" cy="4343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48328" y="2565326"/>
              <a:ext cx="2376000" cy="23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" name="Gerade Verbindung 26"/>
            <p:cNvCxnSpPr/>
            <p:nvPr/>
          </p:nvCxnSpPr>
          <p:spPr>
            <a:xfrm flipV="1">
              <a:off x="3810000" y="2628900"/>
              <a:ext cx="1447800" cy="5638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3802380" y="3688080"/>
              <a:ext cx="1562100" cy="118872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4" name="Grafik 3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3528" y="2283718"/>
            <a:ext cx="159802" cy="2025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31590"/>
            <a:ext cx="22604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70757" cy="32513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difference quotient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6149564" cy="36727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31590"/>
            <a:ext cx="22604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80385" cy="34769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31590"/>
            <a:ext cx="22604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5841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600"/>
            <a:ext cx="4670296" cy="13680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62984" cy="764385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582" y="1111997"/>
            <a:ext cx="2160240" cy="155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419872" y="2211710"/>
            <a:ext cx="5472608" cy="28083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2283717"/>
            <a:ext cx="5379255" cy="24499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98"/>
            <a:ext cx="5361249" cy="3525257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23528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611560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899592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187624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475656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763688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051720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339752" y="242773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23528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611560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899592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1187624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1475656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1763688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2051720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2339752" y="271576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323528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611560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899592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1187624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1475656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1763688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2051720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2339752" y="30037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323528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611560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899592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1187624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475656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1763688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2051720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2339752" y="32918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323528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611560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899592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1187624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1475656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1763688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2051720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2339752" y="35798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323528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eck 51"/>
          <p:cNvSpPr/>
          <p:nvPr/>
        </p:nvSpPr>
        <p:spPr>
          <a:xfrm>
            <a:off x="611560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899592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1187624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1475656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1763688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hteck 56"/>
          <p:cNvSpPr/>
          <p:nvPr/>
        </p:nvSpPr>
        <p:spPr>
          <a:xfrm>
            <a:off x="2051720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2339752" y="38678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hteck 58"/>
          <p:cNvSpPr/>
          <p:nvPr/>
        </p:nvSpPr>
        <p:spPr>
          <a:xfrm>
            <a:off x="323528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hteck 59"/>
          <p:cNvSpPr/>
          <p:nvPr/>
        </p:nvSpPr>
        <p:spPr>
          <a:xfrm>
            <a:off x="611560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899592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1187624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hteck 62"/>
          <p:cNvSpPr/>
          <p:nvPr/>
        </p:nvSpPr>
        <p:spPr>
          <a:xfrm>
            <a:off x="1475656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hteck 63"/>
          <p:cNvSpPr/>
          <p:nvPr/>
        </p:nvSpPr>
        <p:spPr>
          <a:xfrm>
            <a:off x="1763688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hteck 64"/>
          <p:cNvSpPr/>
          <p:nvPr/>
        </p:nvSpPr>
        <p:spPr>
          <a:xfrm>
            <a:off x="2051720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hteck 65"/>
          <p:cNvSpPr/>
          <p:nvPr/>
        </p:nvSpPr>
        <p:spPr>
          <a:xfrm>
            <a:off x="2339752" y="41559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hteck 66"/>
          <p:cNvSpPr/>
          <p:nvPr/>
        </p:nvSpPr>
        <p:spPr>
          <a:xfrm>
            <a:off x="323528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hteck 67"/>
          <p:cNvSpPr/>
          <p:nvPr/>
        </p:nvSpPr>
        <p:spPr>
          <a:xfrm>
            <a:off x="611560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hteck 68"/>
          <p:cNvSpPr/>
          <p:nvPr/>
        </p:nvSpPr>
        <p:spPr>
          <a:xfrm>
            <a:off x="899592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hteck 69"/>
          <p:cNvSpPr/>
          <p:nvPr/>
        </p:nvSpPr>
        <p:spPr>
          <a:xfrm>
            <a:off x="1187624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hteck 70"/>
          <p:cNvSpPr/>
          <p:nvPr/>
        </p:nvSpPr>
        <p:spPr>
          <a:xfrm>
            <a:off x="1475656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/>
          <p:cNvSpPr/>
          <p:nvPr/>
        </p:nvSpPr>
        <p:spPr>
          <a:xfrm>
            <a:off x="1763688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hteck 72"/>
          <p:cNvSpPr/>
          <p:nvPr/>
        </p:nvSpPr>
        <p:spPr>
          <a:xfrm>
            <a:off x="2051720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hteck 73"/>
          <p:cNvSpPr/>
          <p:nvPr/>
        </p:nvSpPr>
        <p:spPr>
          <a:xfrm>
            <a:off x="2339752" y="44439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Gerade Verbindung 74"/>
          <p:cNvCxnSpPr/>
          <p:nvPr/>
        </p:nvCxnSpPr>
        <p:spPr>
          <a:xfrm>
            <a:off x="899592" y="2211710"/>
            <a:ext cx="0" cy="2592288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H="1">
            <a:off x="251520" y="3865434"/>
            <a:ext cx="2736304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2663824" y="3865434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78" name="Textfeld 77"/>
          <p:cNvSpPr txBox="1"/>
          <p:nvPr/>
        </p:nvSpPr>
        <p:spPr>
          <a:xfrm>
            <a:off x="899592" y="2139702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79" name="Gerade Verbindung 78"/>
          <p:cNvCxnSpPr/>
          <p:nvPr/>
        </p:nvCxnSpPr>
        <p:spPr>
          <a:xfrm>
            <a:off x="1187624" y="386154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1187624" y="386154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cxnSp>
        <p:nvCxnSpPr>
          <p:cNvPr id="81" name="Gerade Verbindung 80"/>
          <p:cNvCxnSpPr/>
          <p:nvPr/>
        </p:nvCxnSpPr>
        <p:spPr>
          <a:xfrm>
            <a:off x="611560" y="386154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611560" y="3861544"/>
            <a:ext cx="268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-1</a:t>
            </a:r>
            <a:endParaRPr lang="en-US" sz="800" dirty="0"/>
          </a:p>
        </p:txBody>
      </p:sp>
      <p:cxnSp>
        <p:nvCxnSpPr>
          <p:cNvPr id="83" name="Gerade Verbindung 82"/>
          <p:cNvCxnSpPr/>
          <p:nvPr/>
        </p:nvCxnSpPr>
        <p:spPr>
          <a:xfrm rot="5400000" flipV="1">
            <a:off x="971600" y="350785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899592" y="35798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grpSp>
        <p:nvGrpSpPr>
          <p:cNvPr id="3" name="Gruppieren 107"/>
          <p:cNvGrpSpPr/>
          <p:nvPr/>
        </p:nvGrpSpPr>
        <p:grpSpPr>
          <a:xfrm>
            <a:off x="323528" y="2427734"/>
            <a:ext cx="2304256" cy="2304256"/>
            <a:chOff x="323528" y="1347614"/>
            <a:chExt cx="2304256" cy="2304256"/>
          </a:xfrm>
        </p:grpSpPr>
        <p:cxnSp>
          <p:nvCxnSpPr>
            <p:cNvPr id="97" name="Gerade Verbindung 96"/>
            <p:cNvCxnSpPr/>
            <p:nvPr/>
          </p:nvCxnSpPr>
          <p:spPr>
            <a:xfrm flipV="1">
              <a:off x="2339752" y="1347614"/>
              <a:ext cx="288032" cy="115212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flipV="1">
              <a:off x="323528" y="3075806"/>
              <a:ext cx="288032" cy="5760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106"/>
          <p:cNvGrpSpPr/>
          <p:nvPr/>
        </p:nvGrpSpPr>
        <p:grpSpPr>
          <a:xfrm>
            <a:off x="611560" y="3579862"/>
            <a:ext cx="1728192" cy="576064"/>
            <a:chOff x="611560" y="2499742"/>
            <a:chExt cx="1728192" cy="576064"/>
          </a:xfrm>
        </p:grpSpPr>
        <p:cxnSp>
          <p:nvCxnSpPr>
            <p:cNvPr id="91" name="Gerade Verbindung 90"/>
            <p:cNvCxnSpPr/>
            <p:nvPr/>
          </p:nvCxnSpPr>
          <p:spPr>
            <a:xfrm flipV="1">
              <a:off x="611560" y="2499742"/>
              <a:ext cx="576064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 flipV="1">
              <a:off x="1763688" y="2499742"/>
              <a:ext cx="576064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1187624" y="2499742"/>
              <a:ext cx="576064" cy="57606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899592" y="2499742"/>
              <a:ext cx="57606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1475656" y="3075806"/>
              <a:ext cx="57606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Ellipse 91"/>
          <p:cNvSpPr/>
          <p:nvPr/>
        </p:nvSpPr>
        <p:spPr>
          <a:xfrm>
            <a:off x="861488" y="3832179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llipse 92"/>
          <p:cNvSpPr/>
          <p:nvPr/>
        </p:nvSpPr>
        <p:spPr>
          <a:xfrm>
            <a:off x="1436989" y="3832179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llipse 93"/>
          <p:cNvSpPr/>
          <p:nvPr/>
        </p:nvSpPr>
        <p:spPr>
          <a:xfrm>
            <a:off x="2018386" y="3832179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ihandform 108"/>
          <p:cNvSpPr/>
          <p:nvPr/>
        </p:nvSpPr>
        <p:spPr>
          <a:xfrm>
            <a:off x="319088" y="2437433"/>
            <a:ext cx="2305050" cy="2295525"/>
          </a:xfrm>
          <a:custGeom>
            <a:avLst/>
            <a:gdLst>
              <a:gd name="connsiteX0" fmla="*/ 0 w 2305050"/>
              <a:gd name="connsiteY0" fmla="*/ 2295525 h 2295525"/>
              <a:gd name="connsiteX1" fmla="*/ 280987 w 2305050"/>
              <a:gd name="connsiteY1" fmla="*/ 1719262 h 2295525"/>
              <a:gd name="connsiteX2" fmla="*/ 866775 w 2305050"/>
              <a:gd name="connsiteY2" fmla="*/ 1138237 h 2295525"/>
              <a:gd name="connsiteX3" fmla="*/ 1452562 w 2305050"/>
              <a:gd name="connsiteY3" fmla="*/ 1719262 h 2295525"/>
              <a:gd name="connsiteX4" fmla="*/ 2014537 w 2305050"/>
              <a:gd name="connsiteY4" fmla="*/ 1143000 h 2295525"/>
              <a:gd name="connsiteX5" fmla="*/ 2305050 w 2305050"/>
              <a:gd name="connsiteY5" fmla="*/ 0 h 2295525"/>
              <a:gd name="connsiteX6" fmla="*/ 2305050 w 2305050"/>
              <a:gd name="connsiteY6" fmla="*/ 0 h 2295525"/>
              <a:gd name="connsiteX0" fmla="*/ 0 w 2305050"/>
              <a:gd name="connsiteY0" fmla="*/ 2295525 h 2295525"/>
              <a:gd name="connsiteX1" fmla="*/ 280987 w 2305050"/>
              <a:gd name="connsiteY1" fmla="*/ 1719262 h 2295525"/>
              <a:gd name="connsiteX2" fmla="*/ 866775 w 2305050"/>
              <a:gd name="connsiteY2" fmla="*/ 1138237 h 2295525"/>
              <a:gd name="connsiteX3" fmla="*/ 1452562 w 2305050"/>
              <a:gd name="connsiteY3" fmla="*/ 1719262 h 2295525"/>
              <a:gd name="connsiteX4" fmla="*/ 2014537 w 2305050"/>
              <a:gd name="connsiteY4" fmla="*/ 1143000 h 2295525"/>
              <a:gd name="connsiteX5" fmla="*/ 2305050 w 2305050"/>
              <a:gd name="connsiteY5" fmla="*/ 0 h 2295525"/>
              <a:gd name="connsiteX6" fmla="*/ 2305050 w 2305050"/>
              <a:gd name="connsiteY6" fmla="*/ 0 h 2295525"/>
              <a:gd name="connsiteX0" fmla="*/ 0 w 2305050"/>
              <a:gd name="connsiteY0" fmla="*/ 2295525 h 2295525"/>
              <a:gd name="connsiteX1" fmla="*/ 280987 w 2305050"/>
              <a:gd name="connsiteY1" fmla="*/ 1719262 h 2295525"/>
              <a:gd name="connsiteX2" fmla="*/ 266700 w 2305050"/>
              <a:gd name="connsiteY2" fmla="*/ 1719262 h 2295525"/>
              <a:gd name="connsiteX3" fmla="*/ 866775 w 2305050"/>
              <a:gd name="connsiteY3" fmla="*/ 1138237 h 2295525"/>
              <a:gd name="connsiteX4" fmla="*/ 1452562 w 2305050"/>
              <a:gd name="connsiteY4" fmla="*/ 1719262 h 2295525"/>
              <a:gd name="connsiteX5" fmla="*/ 2014537 w 2305050"/>
              <a:gd name="connsiteY5" fmla="*/ 1143000 h 2295525"/>
              <a:gd name="connsiteX6" fmla="*/ 2305050 w 2305050"/>
              <a:gd name="connsiteY6" fmla="*/ 0 h 2295525"/>
              <a:gd name="connsiteX7" fmla="*/ 2305050 w 2305050"/>
              <a:gd name="connsiteY7" fmla="*/ 0 h 2295525"/>
              <a:gd name="connsiteX0" fmla="*/ 0 w 2305050"/>
              <a:gd name="connsiteY0" fmla="*/ 2295525 h 2295525"/>
              <a:gd name="connsiteX1" fmla="*/ 280987 w 2305050"/>
              <a:gd name="connsiteY1" fmla="*/ 1719262 h 2295525"/>
              <a:gd name="connsiteX2" fmla="*/ 866775 w 2305050"/>
              <a:gd name="connsiteY2" fmla="*/ 1138237 h 2295525"/>
              <a:gd name="connsiteX3" fmla="*/ 1452562 w 2305050"/>
              <a:gd name="connsiteY3" fmla="*/ 1719262 h 2295525"/>
              <a:gd name="connsiteX4" fmla="*/ 2014537 w 2305050"/>
              <a:gd name="connsiteY4" fmla="*/ 1143000 h 2295525"/>
              <a:gd name="connsiteX5" fmla="*/ 2305050 w 2305050"/>
              <a:gd name="connsiteY5" fmla="*/ 0 h 2295525"/>
              <a:gd name="connsiteX6" fmla="*/ 2305050 w 2305050"/>
              <a:gd name="connsiteY6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014537 w 2305050"/>
              <a:gd name="connsiteY3" fmla="*/ 1143000 h 2295525"/>
              <a:gd name="connsiteX4" fmla="*/ 2305050 w 2305050"/>
              <a:gd name="connsiteY4" fmla="*/ 0 h 2295525"/>
              <a:gd name="connsiteX5" fmla="*/ 2305050 w 2305050"/>
              <a:gd name="connsiteY5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305050 w 2305050"/>
              <a:gd name="connsiteY3" fmla="*/ 0 h 2295525"/>
              <a:gd name="connsiteX4" fmla="*/ 2305050 w 2305050"/>
              <a:gd name="connsiteY4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305050 w 2305050"/>
              <a:gd name="connsiteY3" fmla="*/ 0 h 2295525"/>
              <a:gd name="connsiteX4" fmla="*/ 2305050 w 2305050"/>
              <a:gd name="connsiteY4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305050 w 2305050"/>
              <a:gd name="connsiteY3" fmla="*/ 0 h 2295525"/>
              <a:gd name="connsiteX4" fmla="*/ 2305050 w 2305050"/>
              <a:gd name="connsiteY4" fmla="*/ 0 h 2295525"/>
              <a:gd name="connsiteX0" fmla="*/ 0 w 2305050"/>
              <a:gd name="connsiteY0" fmla="*/ 2295525 h 2295525"/>
              <a:gd name="connsiteX1" fmla="*/ 866775 w 2305050"/>
              <a:gd name="connsiteY1" fmla="*/ 1138237 h 2295525"/>
              <a:gd name="connsiteX2" fmla="*/ 1452562 w 2305050"/>
              <a:gd name="connsiteY2" fmla="*/ 1719262 h 2295525"/>
              <a:gd name="connsiteX3" fmla="*/ 2305050 w 2305050"/>
              <a:gd name="connsiteY3" fmla="*/ 0 h 2295525"/>
              <a:gd name="connsiteX4" fmla="*/ 2305050 w 2305050"/>
              <a:gd name="connsiteY4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050" h="2295525">
                <a:moveTo>
                  <a:pt x="0" y="2295525"/>
                </a:moveTo>
                <a:cubicBezTo>
                  <a:pt x="679251" y="1628477"/>
                  <a:pt x="553714" y="1144364"/>
                  <a:pt x="866775" y="1138237"/>
                </a:cubicBezTo>
                <a:cubicBezTo>
                  <a:pt x="1156221" y="1130200"/>
                  <a:pt x="1185936" y="1710482"/>
                  <a:pt x="1452562" y="1719262"/>
                </a:cubicBezTo>
                <a:cubicBezTo>
                  <a:pt x="1692274" y="1529556"/>
                  <a:pt x="2069976" y="1160736"/>
                  <a:pt x="2305050" y="0"/>
                </a:cubicBezTo>
                <a:lnTo>
                  <a:pt x="2305050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hteck 109"/>
          <p:cNvSpPr/>
          <p:nvPr/>
        </p:nvSpPr>
        <p:spPr>
          <a:xfrm rot="19693387">
            <a:off x="258829" y="2646915"/>
            <a:ext cx="914400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Example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169168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eck 220"/>
          <p:cNvSpPr/>
          <p:nvPr/>
        </p:nvSpPr>
        <p:spPr>
          <a:xfrm>
            <a:off x="2483768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hteck 221"/>
          <p:cNvSpPr/>
          <p:nvPr/>
        </p:nvSpPr>
        <p:spPr>
          <a:xfrm>
            <a:off x="2483768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hteck 222"/>
          <p:cNvSpPr/>
          <p:nvPr/>
        </p:nvSpPr>
        <p:spPr>
          <a:xfrm>
            <a:off x="2483768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hteck 223"/>
          <p:cNvSpPr/>
          <p:nvPr/>
        </p:nvSpPr>
        <p:spPr>
          <a:xfrm>
            <a:off x="2483768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hteck 224"/>
          <p:cNvSpPr/>
          <p:nvPr/>
        </p:nvSpPr>
        <p:spPr>
          <a:xfrm>
            <a:off x="2483768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hteck 225"/>
          <p:cNvSpPr/>
          <p:nvPr/>
        </p:nvSpPr>
        <p:spPr>
          <a:xfrm>
            <a:off x="2483768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hteck 226"/>
          <p:cNvSpPr/>
          <p:nvPr/>
        </p:nvSpPr>
        <p:spPr>
          <a:xfrm>
            <a:off x="2771800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hteck 227"/>
          <p:cNvSpPr/>
          <p:nvPr/>
        </p:nvSpPr>
        <p:spPr>
          <a:xfrm>
            <a:off x="2771800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hteck 228"/>
          <p:cNvSpPr/>
          <p:nvPr/>
        </p:nvSpPr>
        <p:spPr>
          <a:xfrm>
            <a:off x="2771800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hteck 229"/>
          <p:cNvSpPr/>
          <p:nvPr/>
        </p:nvSpPr>
        <p:spPr>
          <a:xfrm>
            <a:off x="2771800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hteck 230"/>
          <p:cNvSpPr/>
          <p:nvPr/>
        </p:nvSpPr>
        <p:spPr>
          <a:xfrm>
            <a:off x="2771800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hteck 231"/>
          <p:cNvSpPr/>
          <p:nvPr/>
        </p:nvSpPr>
        <p:spPr>
          <a:xfrm>
            <a:off x="2771800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Grafik 19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78021" y="1196672"/>
            <a:ext cx="5358763" cy="102105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79512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67544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55576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1043608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331640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619672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1907704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195736" y="120359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79512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467544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755576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1043608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1331640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1619672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1907704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2195736" y="1491630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179512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467544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755576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1043608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1331640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1619672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1907704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2195736" y="1779662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179512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67544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755576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1043608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1331640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1619672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1907704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2195736" y="2067694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hteck 38"/>
          <p:cNvSpPr/>
          <p:nvPr/>
        </p:nvSpPr>
        <p:spPr>
          <a:xfrm>
            <a:off x="179512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467544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ck 40"/>
          <p:cNvSpPr/>
          <p:nvPr/>
        </p:nvSpPr>
        <p:spPr>
          <a:xfrm>
            <a:off x="755576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1043608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1331640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>
            <a:off x="1619672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1907704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2195736" y="2355726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179512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eck 47"/>
          <p:cNvSpPr/>
          <p:nvPr/>
        </p:nvSpPr>
        <p:spPr>
          <a:xfrm>
            <a:off x="467544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755576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1043608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hteck 50"/>
          <p:cNvSpPr/>
          <p:nvPr/>
        </p:nvSpPr>
        <p:spPr>
          <a:xfrm>
            <a:off x="1331640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hteck 51"/>
          <p:cNvSpPr/>
          <p:nvPr/>
        </p:nvSpPr>
        <p:spPr>
          <a:xfrm>
            <a:off x="1619672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hteck 52"/>
          <p:cNvSpPr/>
          <p:nvPr/>
        </p:nvSpPr>
        <p:spPr>
          <a:xfrm>
            <a:off x="1907704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2195736" y="2643758"/>
            <a:ext cx="28803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Gerade Verbindung 70"/>
          <p:cNvCxnSpPr/>
          <p:nvPr/>
        </p:nvCxnSpPr>
        <p:spPr>
          <a:xfrm>
            <a:off x="1620515" y="987574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H="1">
            <a:off x="107504" y="2065234"/>
            <a:ext cx="3096344" cy="246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1620515" y="91556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75" name="Gerade Verbindung 74"/>
          <p:cNvCxnSpPr/>
          <p:nvPr/>
        </p:nvCxnSpPr>
        <p:spPr>
          <a:xfrm>
            <a:off x="1908547" y="206134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1672630" y="206769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cxnSp>
        <p:nvCxnSpPr>
          <p:cNvPr id="77" name="Gerade Verbindung 76"/>
          <p:cNvCxnSpPr/>
          <p:nvPr/>
        </p:nvCxnSpPr>
        <p:spPr>
          <a:xfrm>
            <a:off x="1332483" y="206134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1332483" y="2061344"/>
            <a:ext cx="268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-1</a:t>
            </a:r>
            <a:endParaRPr lang="en-US" sz="800" dirty="0"/>
          </a:p>
        </p:txBody>
      </p:sp>
      <p:cxnSp>
        <p:nvCxnSpPr>
          <p:cNvPr id="79" name="Gerade Verbindung 78"/>
          <p:cNvCxnSpPr/>
          <p:nvPr/>
        </p:nvCxnSpPr>
        <p:spPr>
          <a:xfrm rot="5400000" flipV="1">
            <a:off x="1692523" y="170765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1623253" y="17796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95" name="Freihandform 94"/>
          <p:cNvSpPr/>
          <p:nvPr/>
        </p:nvSpPr>
        <p:spPr>
          <a:xfrm>
            <a:off x="465584" y="1482671"/>
            <a:ext cx="2306216" cy="1160385"/>
          </a:xfrm>
          <a:custGeom>
            <a:avLst/>
            <a:gdLst>
              <a:gd name="connsiteX0" fmla="*/ 0 w 1731818"/>
              <a:gd name="connsiteY0" fmla="*/ 0 h 1159164"/>
              <a:gd name="connsiteX1" fmla="*/ 865909 w 1731818"/>
              <a:gd name="connsiteY1" fmla="*/ 1156855 h 1159164"/>
              <a:gd name="connsiteX2" fmla="*/ 1731818 w 1731818"/>
              <a:gd name="connsiteY2" fmla="*/ 13855 h 1159164"/>
              <a:gd name="connsiteX0" fmla="*/ 0 w 1731818"/>
              <a:gd name="connsiteY0" fmla="*/ 0 h 1159164"/>
              <a:gd name="connsiteX1" fmla="*/ 865909 w 1731818"/>
              <a:gd name="connsiteY1" fmla="*/ 1156855 h 1159164"/>
              <a:gd name="connsiteX2" fmla="*/ 1731818 w 1731818"/>
              <a:gd name="connsiteY2" fmla="*/ 13855 h 1159164"/>
              <a:gd name="connsiteX0" fmla="*/ 0 w 1731818"/>
              <a:gd name="connsiteY0" fmla="*/ 411 h 1159575"/>
              <a:gd name="connsiteX1" fmla="*/ 865909 w 1731818"/>
              <a:gd name="connsiteY1" fmla="*/ 1157266 h 1159575"/>
              <a:gd name="connsiteX2" fmla="*/ 1731818 w 1731818"/>
              <a:gd name="connsiteY2" fmla="*/ 14266 h 1159575"/>
              <a:gd name="connsiteX0" fmla="*/ 0 w 1731818"/>
              <a:gd name="connsiteY0" fmla="*/ 1221 h 1160385"/>
              <a:gd name="connsiteX1" fmla="*/ 865909 w 1731818"/>
              <a:gd name="connsiteY1" fmla="*/ 1158076 h 1160385"/>
              <a:gd name="connsiteX2" fmla="*/ 1731818 w 1731818"/>
              <a:gd name="connsiteY2" fmla="*/ 15076 h 1160385"/>
              <a:gd name="connsiteX0" fmla="*/ 0 w 1731818"/>
              <a:gd name="connsiteY0" fmla="*/ 1221 h 1160385"/>
              <a:gd name="connsiteX1" fmla="*/ 865909 w 1731818"/>
              <a:gd name="connsiteY1" fmla="*/ 1158076 h 1160385"/>
              <a:gd name="connsiteX2" fmla="*/ 1731818 w 1731818"/>
              <a:gd name="connsiteY2" fmla="*/ 15076 h 11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1818" h="1160385">
                <a:moveTo>
                  <a:pt x="0" y="1221"/>
                </a:moveTo>
                <a:cubicBezTo>
                  <a:pt x="553633" y="0"/>
                  <a:pt x="577273" y="1155767"/>
                  <a:pt x="865909" y="1158076"/>
                </a:cubicBezTo>
                <a:cubicBezTo>
                  <a:pt x="1154545" y="1160385"/>
                  <a:pt x="1157916" y="17784"/>
                  <a:pt x="1731818" y="15076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feld 210"/>
          <p:cNvSpPr txBox="1"/>
          <p:nvPr/>
        </p:nvSpPr>
        <p:spPr>
          <a:xfrm>
            <a:off x="179512" y="1203598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2"/>
                </a:solidFill>
              </a:rPr>
              <a:t>f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023864" y="2065234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grpSp>
        <p:nvGrpSpPr>
          <p:cNvPr id="3" name="Gruppieren 273"/>
          <p:cNvGrpSpPr/>
          <p:nvPr/>
        </p:nvGrpSpPr>
        <p:grpSpPr>
          <a:xfrm>
            <a:off x="107504" y="1217884"/>
            <a:ext cx="8784976" cy="3802138"/>
            <a:chOff x="107504" y="1217884"/>
            <a:chExt cx="8784976" cy="3802138"/>
          </a:xfrm>
        </p:grpSpPr>
        <p:sp>
          <p:nvSpPr>
            <p:cNvPr id="233" name="Rechteck 232"/>
            <p:cNvSpPr/>
            <p:nvPr/>
          </p:nvSpPr>
          <p:spPr>
            <a:xfrm>
              <a:off x="2483768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2483768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2483768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2483768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2483768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2483768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2771800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2771800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2771800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2771800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2771800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2771800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179512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67544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hteck 140"/>
            <p:cNvSpPr/>
            <p:nvPr/>
          </p:nvSpPr>
          <p:spPr>
            <a:xfrm>
              <a:off x="755576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1043608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1331640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1619672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hteck 144"/>
            <p:cNvSpPr/>
            <p:nvPr/>
          </p:nvSpPr>
          <p:spPr>
            <a:xfrm>
              <a:off x="1907704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hteck 145"/>
            <p:cNvSpPr/>
            <p:nvPr/>
          </p:nvSpPr>
          <p:spPr>
            <a:xfrm>
              <a:off x="2195736" y="329183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179512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hteck 147"/>
            <p:cNvSpPr/>
            <p:nvPr/>
          </p:nvSpPr>
          <p:spPr>
            <a:xfrm>
              <a:off x="467544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755576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1043608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1331640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1619672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hteck 152"/>
            <p:cNvSpPr/>
            <p:nvPr/>
          </p:nvSpPr>
          <p:spPr>
            <a:xfrm>
              <a:off x="1907704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hteck 153"/>
            <p:cNvSpPr/>
            <p:nvPr/>
          </p:nvSpPr>
          <p:spPr>
            <a:xfrm>
              <a:off x="2195736" y="3579862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179512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hteck 155"/>
            <p:cNvSpPr/>
            <p:nvPr/>
          </p:nvSpPr>
          <p:spPr>
            <a:xfrm>
              <a:off x="467544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hteck 156"/>
            <p:cNvSpPr/>
            <p:nvPr/>
          </p:nvSpPr>
          <p:spPr>
            <a:xfrm>
              <a:off x="755576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hteck 157"/>
            <p:cNvSpPr/>
            <p:nvPr/>
          </p:nvSpPr>
          <p:spPr>
            <a:xfrm>
              <a:off x="1043608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331640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hteck 159"/>
            <p:cNvSpPr/>
            <p:nvPr/>
          </p:nvSpPr>
          <p:spPr>
            <a:xfrm>
              <a:off x="1619672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1907704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2195736" y="3867894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179512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467544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hteck 164"/>
            <p:cNvSpPr/>
            <p:nvPr/>
          </p:nvSpPr>
          <p:spPr>
            <a:xfrm>
              <a:off x="755576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1043608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hteck 166"/>
            <p:cNvSpPr/>
            <p:nvPr/>
          </p:nvSpPr>
          <p:spPr>
            <a:xfrm>
              <a:off x="1331640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1619672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1907704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2195736" y="4155926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179512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467544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755576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1043608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1331640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1619672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1907704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2195736" y="4443958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179512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467544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755576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1043608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1331640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1619672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1907704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2195736" y="4731990"/>
              <a:ext cx="288032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Gerade Verbindung 186"/>
            <p:cNvCxnSpPr/>
            <p:nvPr/>
          </p:nvCxnSpPr>
          <p:spPr>
            <a:xfrm>
              <a:off x="1620515" y="3075806"/>
              <a:ext cx="0" cy="1944216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/>
            <p:nvPr/>
          </p:nvCxnSpPr>
          <p:spPr>
            <a:xfrm flipH="1">
              <a:off x="107504" y="4153466"/>
              <a:ext cx="3096344" cy="246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feld 188"/>
            <p:cNvSpPr txBox="1"/>
            <p:nvPr/>
          </p:nvSpPr>
          <p:spPr>
            <a:xfrm>
              <a:off x="3023864" y="4153466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1620515" y="3003798"/>
              <a:ext cx="2519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</a:t>
              </a:r>
              <a:endParaRPr lang="en-US" sz="1200" dirty="0"/>
            </a:p>
          </p:txBody>
        </p:sp>
        <p:cxnSp>
          <p:nvCxnSpPr>
            <p:cNvPr id="191" name="Gerade Verbindung 190"/>
            <p:cNvCxnSpPr/>
            <p:nvPr/>
          </p:nvCxnSpPr>
          <p:spPr>
            <a:xfrm>
              <a:off x="1908547" y="414957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feld 191"/>
            <p:cNvSpPr txBox="1"/>
            <p:nvPr/>
          </p:nvSpPr>
          <p:spPr>
            <a:xfrm>
              <a:off x="1908547" y="414957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cxnSp>
          <p:nvCxnSpPr>
            <p:cNvPr id="193" name="Gerade Verbindung 192"/>
            <p:cNvCxnSpPr/>
            <p:nvPr/>
          </p:nvCxnSpPr>
          <p:spPr>
            <a:xfrm>
              <a:off x="1332483" y="414957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feld 193"/>
            <p:cNvSpPr txBox="1"/>
            <p:nvPr/>
          </p:nvSpPr>
          <p:spPr>
            <a:xfrm>
              <a:off x="1332483" y="4149576"/>
              <a:ext cx="2680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-1</a:t>
              </a:r>
              <a:endParaRPr lang="en-US" sz="800" dirty="0"/>
            </a:p>
          </p:txBody>
        </p:sp>
        <p:cxnSp>
          <p:nvCxnSpPr>
            <p:cNvPr id="195" name="Gerade Verbindung 194"/>
            <p:cNvCxnSpPr/>
            <p:nvPr/>
          </p:nvCxnSpPr>
          <p:spPr>
            <a:xfrm rot="5400000" flipV="1">
              <a:off x="1692523" y="379588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feld 195"/>
            <p:cNvSpPr txBox="1"/>
            <p:nvPr/>
          </p:nvSpPr>
          <p:spPr>
            <a:xfrm>
              <a:off x="1620515" y="38678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endParaRPr lang="en-US" sz="800" dirty="0"/>
            </a:p>
          </p:txBody>
        </p:sp>
        <p:cxnSp>
          <p:nvCxnSpPr>
            <p:cNvPr id="201" name="Gerade Verbindung mit Pfeil 200"/>
            <p:cNvCxnSpPr>
              <a:stCxn id="16" idx="1"/>
              <a:endCxn id="156" idx="1"/>
            </p:cNvCxnSpPr>
            <p:nvPr/>
          </p:nvCxnSpPr>
          <p:spPr>
            <a:xfrm>
              <a:off x="467544" y="1635646"/>
              <a:ext cx="0" cy="237626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mit Pfeil 202"/>
            <p:cNvCxnSpPr/>
            <p:nvPr/>
          </p:nvCxnSpPr>
          <p:spPr>
            <a:xfrm>
              <a:off x="2772739" y="1635646"/>
              <a:ext cx="0" cy="237626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mit Pfeil 203"/>
            <p:cNvCxnSpPr/>
            <p:nvPr/>
          </p:nvCxnSpPr>
          <p:spPr>
            <a:xfrm>
              <a:off x="1548507" y="2767236"/>
              <a:ext cx="0" cy="124467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hteck 208"/>
            <p:cNvSpPr/>
            <p:nvPr/>
          </p:nvSpPr>
          <p:spPr>
            <a:xfrm>
              <a:off x="3419872" y="2427734"/>
              <a:ext cx="5472608" cy="259228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Grafik 272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3478021" y="2485887"/>
              <a:ext cx="5368238" cy="240362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2" name="Textfeld 211"/>
            <p:cNvSpPr txBox="1"/>
            <p:nvPr/>
          </p:nvSpPr>
          <p:spPr>
            <a:xfrm>
              <a:off x="179512" y="4443958"/>
              <a:ext cx="293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C00000"/>
                  </a:solidFill>
                </a:rPr>
                <a:t>f’</a:t>
              </a:r>
              <a:endParaRPr lang="en-US" sz="1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248" name="Gerade Verbindung 247"/>
            <p:cNvCxnSpPr/>
            <p:nvPr/>
          </p:nvCxnSpPr>
          <p:spPr>
            <a:xfrm>
              <a:off x="828675" y="1490663"/>
              <a:ext cx="504825" cy="75247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Gerade Verbindung 262"/>
            <p:cNvCxnSpPr/>
            <p:nvPr/>
          </p:nvCxnSpPr>
          <p:spPr>
            <a:xfrm>
              <a:off x="828675" y="1490663"/>
              <a:ext cx="502965" cy="967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Gerade Verbindung 266"/>
            <p:cNvCxnSpPr>
              <a:endCxn id="78" idx="1"/>
            </p:cNvCxnSpPr>
            <p:nvPr/>
          </p:nvCxnSpPr>
          <p:spPr>
            <a:xfrm flipH="1">
              <a:off x="1331119" y="1491630"/>
              <a:ext cx="521" cy="75388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xtfeld 267"/>
            <p:cNvSpPr txBox="1"/>
            <p:nvPr/>
          </p:nvSpPr>
          <p:spPr>
            <a:xfrm>
              <a:off x="637751" y="1217884"/>
              <a:ext cx="960519" cy="2462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-2.5/1.7 =-1.47</a:t>
              </a:r>
              <a:endParaRPr lang="en-US" sz="1000" dirty="0"/>
            </a:p>
          </p:txBody>
        </p:sp>
        <p:sp>
          <p:nvSpPr>
            <p:cNvPr id="271" name="Freihandform 270"/>
            <p:cNvSpPr/>
            <p:nvPr/>
          </p:nvSpPr>
          <p:spPr>
            <a:xfrm>
              <a:off x="466725" y="3710608"/>
              <a:ext cx="2307431" cy="874960"/>
            </a:xfrm>
            <a:custGeom>
              <a:avLst/>
              <a:gdLst>
                <a:gd name="connsiteX0" fmla="*/ 0 w 2307431"/>
                <a:gd name="connsiteY0" fmla="*/ 440928 h 869950"/>
                <a:gd name="connsiteX1" fmla="*/ 578644 w 2307431"/>
                <a:gd name="connsiteY1" fmla="*/ 869553 h 869950"/>
                <a:gd name="connsiteX2" fmla="*/ 1157288 w 2307431"/>
                <a:gd name="connsiteY2" fmla="*/ 443310 h 869950"/>
                <a:gd name="connsiteX3" fmla="*/ 1731169 w 2307431"/>
                <a:gd name="connsiteY3" fmla="*/ 397 h 869950"/>
                <a:gd name="connsiteX4" fmla="*/ 2307431 w 2307431"/>
                <a:gd name="connsiteY4" fmla="*/ 440928 h 869950"/>
                <a:gd name="connsiteX0" fmla="*/ 0 w 2307431"/>
                <a:gd name="connsiteY0" fmla="*/ 440928 h 942975"/>
                <a:gd name="connsiteX1" fmla="*/ 578644 w 2307431"/>
                <a:gd name="connsiteY1" fmla="*/ 869553 h 942975"/>
                <a:gd name="connsiteX2" fmla="*/ 1731169 w 2307431"/>
                <a:gd name="connsiteY2" fmla="*/ 397 h 942975"/>
                <a:gd name="connsiteX3" fmla="*/ 2307431 w 2307431"/>
                <a:gd name="connsiteY3" fmla="*/ 440928 h 942975"/>
                <a:gd name="connsiteX0" fmla="*/ 0 w 2307431"/>
                <a:gd name="connsiteY0" fmla="*/ 440928 h 942975"/>
                <a:gd name="connsiteX1" fmla="*/ 578644 w 2307431"/>
                <a:gd name="connsiteY1" fmla="*/ 869553 h 942975"/>
                <a:gd name="connsiteX2" fmla="*/ 1731169 w 2307431"/>
                <a:gd name="connsiteY2" fmla="*/ 397 h 942975"/>
                <a:gd name="connsiteX3" fmla="*/ 2307431 w 2307431"/>
                <a:gd name="connsiteY3" fmla="*/ 440928 h 942975"/>
                <a:gd name="connsiteX0" fmla="*/ 0 w 2307431"/>
                <a:gd name="connsiteY0" fmla="*/ 440928 h 871215"/>
                <a:gd name="connsiteX1" fmla="*/ 578644 w 2307431"/>
                <a:gd name="connsiteY1" fmla="*/ 869553 h 871215"/>
                <a:gd name="connsiteX2" fmla="*/ 1731169 w 2307431"/>
                <a:gd name="connsiteY2" fmla="*/ 397 h 871215"/>
                <a:gd name="connsiteX3" fmla="*/ 2307431 w 2307431"/>
                <a:gd name="connsiteY3" fmla="*/ 440928 h 871215"/>
                <a:gd name="connsiteX0" fmla="*/ 0 w 2307431"/>
                <a:gd name="connsiteY0" fmla="*/ 440928 h 871215"/>
                <a:gd name="connsiteX1" fmla="*/ 578644 w 2307431"/>
                <a:gd name="connsiteY1" fmla="*/ 869553 h 871215"/>
                <a:gd name="connsiteX2" fmla="*/ 1731169 w 2307431"/>
                <a:gd name="connsiteY2" fmla="*/ 397 h 871215"/>
                <a:gd name="connsiteX3" fmla="*/ 2307431 w 2307431"/>
                <a:gd name="connsiteY3" fmla="*/ 440928 h 871215"/>
                <a:gd name="connsiteX0" fmla="*/ 0 w 2307431"/>
                <a:gd name="connsiteY0" fmla="*/ 440928 h 871215"/>
                <a:gd name="connsiteX1" fmla="*/ 578644 w 2307431"/>
                <a:gd name="connsiteY1" fmla="*/ 869553 h 871215"/>
                <a:gd name="connsiteX2" fmla="*/ 1731169 w 2307431"/>
                <a:gd name="connsiteY2" fmla="*/ 397 h 871215"/>
                <a:gd name="connsiteX3" fmla="*/ 2307431 w 2307431"/>
                <a:gd name="connsiteY3" fmla="*/ 440928 h 871215"/>
                <a:gd name="connsiteX0" fmla="*/ 0 w 2307431"/>
                <a:gd name="connsiteY0" fmla="*/ 443086 h 873373"/>
                <a:gd name="connsiteX1" fmla="*/ 578644 w 2307431"/>
                <a:gd name="connsiteY1" fmla="*/ 871711 h 873373"/>
                <a:gd name="connsiteX2" fmla="*/ 1731169 w 2307431"/>
                <a:gd name="connsiteY2" fmla="*/ 2555 h 873373"/>
                <a:gd name="connsiteX3" fmla="*/ 2307431 w 2307431"/>
                <a:gd name="connsiteY3" fmla="*/ 443086 h 873373"/>
                <a:gd name="connsiteX0" fmla="*/ 0 w 2307431"/>
                <a:gd name="connsiteY0" fmla="*/ 443086 h 873373"/>
                <a:gd name="connsiteX1" fmla="*/ 578644 w 2307431"/>
                <a:gd name="connsiteY1" fmla="*/ 871711 h 873373"/>
                <a:gd name="connsiteX2" fmla="*/ 1731169 w 2307431"/>
                <a:gd name="connsiteY2" fmla="*/ 2555 h 873373"/>
                <a:gd name="connsiteX3" fmla="*/ 2307431 w 2307431"/>
                <a:gd name="connsiteY3" fmla="*/ 443086 h 873373"/>
                <a:gd name="connsiteX0" fmla="*/ 0 w 2307431"/>
                <a:gd name="connsiteY0" fmla="*/ 443086 h 873373"/>
                <a:gd name="connsiteX1" fmla="*/ 578644 w 2307431"/>
                <a:gd name="connsiteY1" fmla="*/ 871711 h 873373"/>
                <a:gd name="connsiteX2" fmla="*/ 1731169 w 2307431"/>
                <a:gd name="connsiteY2" fmla="*/ 2555 h 873373"/>
                <a:gd name="connsiteX3" fmla="*/ 2307431 w 2307431"/>
                <a:gd name="connsiteY3" fmla="*/ 443086 h 873373"/>
                <a:gd name="connsiteX0" fmla="*/ 0 w 2307431"/>
                <a:gd name="connsiteY0" fmla="*/ 447451 h 877738"/>
                <a:gd name="connsiteX1" fmla="*/ 578644 w 2307431"/>
                <a:gd name="connsiteY1" fmla="*/ 876076 h 877738"/>
                <a:gd name="connsiteX2" fmla="*/ 1731169 w 2307431"/>
                <a:gd name="connsiteY2" fmla="*/ 6920 h 877738"/>
                <a:gd name="connsiteX3" fmla="*/ 2307431 w 2307431"/>
                <a:gd name="connsiteY3" fmla="*/ 447451 h 877738"/>
                <a:gd name="connsiteX0" fmla="*/ 0 w 2307431"/>
                <a:gd name="connsiteY0" fmla="*/ 444673 h 874960"/>
                <a:gd name="connsiteX1" fmla="*/ 578644 w 2307431"/>
                <a:gd name="connsiteY1" fmla="*/ 873298 h 874960"/>
                <a:gd name="connsiteX2" fmla="*/ 1731169 w 2307431"/>
                <a:gd name="connsiteY2" fmla="*/ 4142 h 874960"/>
                <a:gd name="connsiteX3" fmla="*/ 2307431 w 2307431"/>
                <a:gd name="connsiteY3" fmla="*/ 444673 h 8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7431" h="874960">
                  <a:moveTo>
                    <a:pt x="0" y="444673"/>
                  </a:moveTo>
                  <a:cubicBezTo>
                    <a:pt x="192881" y="658787"/>
                    <a:pt x="283195" y="874415"/>
                    <a:pt x="578644" y="873298"/>
                  </a:cubicBezTo>
                  <a:cubicBezTo>
                    <a:pt x="869032" y="874960"/>
                    <a:pt x="1451595" y="0"/>
                    <a:pt x="1731169" y="4142"/>
                  </a:cubicBezTo>
                  <a:cubicBezTo>
                    <a:pt x="2011287" y="9302"/>
                    <a:pt x="2115145" y="224209"/>
                    <a:pt x="2307431" y="444673"/>
                  </a:cubicBezTo>
                </a:path>
              </a:pathLst>
            </a:cu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431829" y="411782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1586986" y="411782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Ellipse 207"/>
            <p:cNvSpPr/>
            <p:nvPr/>
          </p:nvSpPr>
          <p:spPr>
            <a:xfrm>
              <a:off x="2737024" y="411782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2159443" y="3678061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1007893" y="454511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7"/>
            <a:ext cx="7060441" cy="886183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19"/>
          <p:cNvGrpSpPr/>
          <p:nvPr/>
        </p:nvGrpSpPr>
        <p:grpSpPr>
          <a:xfrm>
            <a:off x="1691680" y="2355726"/>
            <a:ext cx="7200800" cy="2664296"/>
            <a:chOff x="1691680" y="2355726"/>
            <a:chExt cx="7200800" cy="2664296"/>
          </a:xfrm>
        </p:grpSpPr>
        <p:sp>
          <p:nvSpPr>
            <p:cNvPr id="11" name="Rechteck 10"/>
            <p:cNvSpPr/>
            <p:nvPr/>
          </p:nvSpPr>
          <p:spPr>
            <a:xfrm>
              <a:off x="1691680" y="2355726"/>
              <a:ext cx="7200800" cy="266429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fik 18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763691" y="2427721"/>
              <a:ext cx="6477837" cy="228522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7252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33629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The Derivative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Techniques of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4" cstate="print"/>
          <a:srcRect l="92309" b="66667"/>
          <a:stretch>
            <a:fillRect/>
          </a:stretch>
        </p:blipFill>
        <p:spPr bwMode="auto">
          <a:xfrm>
            <a:off x="251520" y="1131590"/>
            <a:ext cx="23762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 is the mathematics of change, and the primary tool for studying change is a procedure called differentiation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4" cstate="print"/>
          <a:srcRect r="62963"/>
          <a:stretch>
            <a:fillRect/>
          </a:stretch>
        </p:blipFill>
        <p:spPr bwMode="auto">
          <a:xfrm>
            <a:off x="452451" y="1131591"/>
            <a:ext cx="19397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 l="55186"/>
          <a:stretch>
            <a:fillRect/>
          </a:stretch>
        </p:blipFill>
        <p:spPr bwMode="auto">
          <a:xfrm>
            <a:off x="251520" y="3075806"/>
            <a:ext cx="23470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80" y="1203596"/>
            <a:ext cx="5315123" cy="962119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2355726"/>
            <a:ext cx="5472608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427731"/>
            <a:ext cx="5328032" cy="21853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rates of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9656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347864" y="1131590"/>
            <a:ext cx="201622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80" y="1203595"/>
            <a:ext cx="5311259" cy="1719632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5292080" y="4481413"/>
            <a:ext cx="360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 smtClean="0"/>
              <a:t>Inflation as a function of unemployment</a:t>
            </a:r>
          </a:p>
          <a:p>
            <a:r>
              <a:rPr lang="en-US" sz="800" i="1" dirty="0" smtClean="0"/>
              <a:t>Source: Adapted from Robert Eisner, The Misunderstood Economy: What Counts and How to Count It, </a:t>
            </a:r>
            <a:r>
              <a:rPr lang="en-US" sz="800" dirty="0" smtClean="0"/>
              <a:t>Boston, MA: Harvard Business School Press, 1994, p. 173.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rates of change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9656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347864" y="1131590"/>
            <a:ext cx="201622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9" y="1203594"/>
            <a:ext cx="5314624" cy="2166582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5292080" y="4481413"/>
            <a:ext cx="3600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b="1" dirty="0" smtClean="0"/>
              <a:t>Inflation as a function of unemployment</a:t>
            </a:r>
          </a:p>
          <a:p>
            <a:r>
              <a:rPr lang="en-US" sz="800" i="1" dirty="0" smtClean="0"/>
              <a:t>Source: Adapted from Robert Eisner, The Misunderstood Economy: What Counts and How to Count It, </a:t>
            </a:r>
            <a:r>
              <a:rPr lang="en-US" sz="800" dirty="0" smtClean="0"/>
              <a:t>Boston, MA: Harvard Business School Press, 1994, p. 173.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29032" r="51613" b="85163"/>
          <a:stretch>
            <a:fillRect/>
          </a:stretch>
        </p:blipFill>
        <p:spPr bwMode="auto">
          <a:xfrm>
            <a:off x="251520" y="1131590"/>
            <a:ext cx="21716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3" cstate="print"/>
          <a:srcRect r="51613"/>
          <a:stretch>
            <a:fillRect/>
          </a:stretch>
        </p:blipFill>
        <p:spPr bwMode="auto">
          <a:xfrm>
            <a:off x="251520" y="1131591"/>
            <a:ext cx="2160240" cy="19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quotient (average rate of change) gives the slope of a secant line …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5" y="1203597"/>
            <a:ext cx="5334936" cy="33843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9,741"/>
  <p:tag name="ORIGINALWIDTH" val="4458,193"/>
  <p:tag name="LATEXADDIN" val="\documentclass{article}\pagestyle{empty}&#10;\usepackage{amsmath}&#10;\usepackage{amsfonts}&#10;\usepackage{amssymb}&#10;\begin{document}&#10;\begin{minipage}{12.6 cm}&#10;{\sffamily{&#10;A {\bf{difference quotient}} for a function $f(x)$ is a composite function of the form\\[-1mm]&#10;$$&#10;\frac{f(x+h) - f(x)}{h}&#10;$$&#10;where $h$ is a constant.\\[1mm]&#10;We will now use difference quotients to compute the average rate of change and the slope&#10;of a tangent line and then to define the {\bf{derivative}} $f'(x)$, a concept of central importance in&#10;calculus.\\[1mm]&#10;If the limit $h \to 0$ of the difference quotient is definined it is called {\bf{differential quotient}} and&#10;equals the derivative:\\[-1mm]&#10;$$&#10;f'(x) \, \, = \, \, \lim_{h \to 0} \frac{f(x+h) - f(x)}{h} \, .&#10;$$&#10;The next example illustrates how to compute a difference quotient.&#10;}}&#10;\end{minipage}&#10;\end{document}"/>
  <p:tag name="IGUANATEXSIZE" val="20"/>
  <p:tag name="IGUANATEXCURSOR" val="2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7,987"/>
  <p:tag name="ORIGINALWIDTH" val="3892,764"/>
  <p:tag name="LATEXADDIN" val="\documentclass{article}\pagestyle{empty}&#10;\usepackage{amsmath}&#10;\usepackage{amsfonts}&#10;\usepackage{amssymb}&#10;\begin{document}&#10;\begin{minipage}{12.6 cm}&#10;{\sffamily{&#10;{\bf{Example: (Finding a Difference Quotient)}}\\[1mm]&#10;Find the difference quotient for $f(x)=x^2-3x$.&#10;&#10;\vspace{0.2cm}&#10;{\bf{Solution:}}\\[1mm]&#10;Using the given form, the difference quotient for $f(x)$ can be written as&#10;\begin{eqnarray*}&#10;\frac{f(x+h) - f(x)}{h} &amp; = &amp; \frac{\left( (x+h)^2 - 3(x+h) \right) - (x^2-3x)}{h} \\[1mm]&#10;&amp; = &amp;&#10;\frac{(x^2 + 2xh + h^2 - 3x - 3h) - (x^2-3x)}{h} \\[1mm]&#10;&amp; = &amp;&#10;\frac{2xh + h^2 - 3h}{h} \\[1mm]&#10;&amp; = &amp;&#10;2 x + h - 3 \quad \stackrel{h \to 0}{\longrightarrow} \quad 2x - 3 \, \, = \, \, f'(x) \, .&#10;\end{eqnarray*}&#10;}}&#10;\end{minipage}&#10;\end{document}"/>
  <p:tag name="IGUANATEXSIZE" val="20"/>
  <p:tag name="IGUANATEXCURSOR" val="6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9254"/>
  <p:tag name="ORIGINALWIDTH" val="3396,326"/>
  <p:tag name="LATEXADDIN" val="\documentclass{article}\pagestyle{empty}&#10;\usepackage{amsmath}&#10;\usepackage{amsfonts}&#10;\usepackage{amssymb}&#10;\begin{document}&#10;\begin{minipage}{9.6 cm}&#10;{\sffamily{&#10;Calculus is the mathematics of change, and the primary tool for studying change is a&#10;procedure called {\bf{differentiation}}.\\[1mm]&#10;Differentiation is essentially related to the {\bf{tangent problem}} that asks to find&#10;a tangent line at a particular point on a given curve.&#10;}}&#10;\end{minipage}&#10;\end{document}"/>
  <p:tag name="IGUANATEXSIZE" val="20"/>
  <p:tag name="IGUANATEXCURSOR" val="4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5,831"/>
  <p:tag name="ORIGINALWIDTH" val="3404,575"/>
  <p:tag name="LATEXADDIN" val="\documentclass{article}\pagestyle{empty}&#10;\usepackage{amsmath}&#10;\usepackage{amsfonts}&#10;\usepackage{amssymb}&#10;\begin{document}&#10;\begin{minipage}{9.6 cm}&#10;{\sffamily{&#10;A linear function $L(x)=mx + b$ changes at the constant rate $m$ with respect to the independent variable $x$. That is, the rate of change of $L(x)$&#10;is given by the slope or steepness of its graph, the line $y=mx + b$, see figure (a).\\[1mm]&#10;For a function $f(x)$ that is not linear, the rate of change is not constant but varies with&#10;$x$. In particular, when $x=c$, the rate is given by the steepness of the graph of $f(x)$ at&#10;the point $P$ with coordinates $(c, f (c))$, which can be measured by the slope of the tangent&#10;line to the graph at $P$, see figure (b).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7,867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 (Estimating Rates of Change)}}\\[1mm]&#10;The graph shown in the figure gives the relationship between the percentage of unemployment&#10;$U$ and the corresponding percentage of inflation $I$.\\[1mm]&#10;Use the graph to estimate the rate at which $I$ changes with respect to $U$ when the level&#10;of unemployment is $3\%$ and again when it is $10\%$.}}&#10;\end{minipage}&#10;\end{document}"/>
  <p:tag name="IGUANATEXSIZE" val="20"/>
  <p:tag name="IGUANATEXCURSOR" val="5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3,832"/>
  <p:tag name="ORIGINALWIDTH" val="3397,076"/>
  <p:tag name="LATEXADDIN" val="\documentclass{article}\pagestyle{empty}&#10;\usepackage{amsmath}&#10;\usepackage{amsfonts}&#10;\usepackage{amssymb}&#10;\begin{document}&#10;\begin{minipage}{9.6 cm}&#10;{\sffamily{&#10;{\bf{Solution:}} &#10;From the figure, we estimate the slope of the tangent line at the point $(3,14)$, corresponding&#10;to $U=3$, to be approximately $-14$. That is, when unemployment is $3\%$, inflation $I$ is&#10;decreasing at the rate of $14$ percentage points for each percentage point increase in unemployment $U$.\\[1mm]&#10;At the point $(10,-5)$, the slope of the tangent line is approximately $-0.4$, which means that when there is&#10;$10\%$ unemployment, inflation is decreasing at the rate of only $0.4$ percentage point for each percentage&#10;point increase in unemployment.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,99"/>
  <p:tag name="ORIGINALWIDTH" val="3398,575"/>
  <p:tag name="LATEXADDIN" val="\documentclass{article}\pagestyle{empty}&#10;\usepackage{amsmath}&#10;\usepackage{amsfonts}&#10;\usepackage{amssymb}&#10;\begin{document}&#10;\begin{minipage}{9.6 cm}&#10;{\sffamily{&#10;Suppose we wish to find the rate at which the function $f(x)$ is changing with respect to $x$ when $x=c$. We begin by finding the&#10;{\bf{average rate of change}} $\text{rate}_{\text{ave}}$ of $f(x)$ as $x$ varies from $x=c$ to $x=c+h$, which is given by the ratio&#10;\begin{eqnarray*}&#10;\text{rate}_{\text{ave}} &amp; = &amp; \frac{\text{change in $f(x)$}}{\text{change in $x$}} \, \, = \, \, \frac{\Delta f(x)}{\Delta x}&#10;\, \, = \, \, \frac{f(c+h) - f(c)}{(c+h)-c} \\[1mm]&#10;&amp; = &amp;&#10;\frac{f(c+h) - f(c)}{h}&#10;\end{eqnarray*}&#10;As already said, this ratio is called a {\bf{difference quotient}}.\\[1mm]&#10;Moreover, this ratio can be interpreted geometrically as the {\bf{slope of the secant line}} from the&#10;starting point $P(c,f(c))$ to the point $Q(c+h, f(c+h))$, as shown in figure (a).&#10;}}&#10;\end{minipage}&#10;\end{document}"/>
  <p:tag name="IGUANATEXSIZE" val="20"/>
  <p:tag name="IGUANATEXCURSOR" val="4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9,078"/>
  <p:tag name="ORIGINALWIDTH" val="3396,326"/>
  <p:tag name="LATEXADDIN" val="\documentclass{article}\pagestyle{empty}&#10;\usepackage{amsmath}&#10;\usepackage{amsfonts}&#10;\usepackage{amssymb}&#10;\begin{document}&#10;\begin{minipage}{9.6 cm}&#10;{\sffamily{&#10;We then compute the {\bf{instantaneous rate of change}} ${\text{rate}}_{\text{ins}}$ of $f(x)$ at $x=c$ by finding the&#10;limiting value of the average rate (difference quotient) as $h$ tends to $0$; that is,&#10;$$&#10;{\text{rate}}_{\text{ins}} \, \, = \, \, \lim_{h \to 0} {\text{rate}}_{\text{ave}} \, \, = \, \,&#10;\lim_{h \to 0} \frac{f(c+h)-f(c)}{h}&#10;$$&#10;This limit is called {\bf{differential quotient}} and also gives the {\bf{slope of the tangent line}} to the curve $y=f(x)$ at the point&#10;$P(c,f(c))$, as indicated in figure (b).&#10;}}&#10;\end{minipage}&#10;\end{document}"/>
  <p:tag name="IGUANATEXSIZE" val="20"/>
  <p:tag name="IGUANATEXCURSOR" val="3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1,841"/>
  <p:tag name="ORIGINALWIDTH" val="4457,443"/>
  <p:tag name="LATEXADDIN" val="\documentclass{article}\pagestyle{empty}&#10;\usepackage{amsmath}&#10;\usepackage{amsfonts}&#10;\usepackage{amssymb}&#10;\begin{document}&#10;\begin{minipage}{12.6 cm}&#10;{\sffamily{&#10;{\bf{The Derivative of a Function:}}\\[1mm]&#10;The {\bf{derivative}} of the function $f(x)$ with respect to $x$ is the function $f'(x)$ given by&#10;$$&#10;f'(x) \, \, = \, \, \lim_{h \to 0} \frac{f(x+h)-f(x)}{h}&#10;$$&#10;[read $f(x)$ as '$f$ prime of $x$']. The process of computing the derivative is called&#10;{\textrm{differentiation}}, and we say that $f(x)$ is {\bf{differentiable}} at $x=c$ if $f'(c)$&#10;exists; that is, if the limit that defines $f'(x)$ exists when $x=c$.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1561"/>
  <p:tag name="ORIGINALWIDTH" val="4460,443"/>
  <p:tag name="LATEXADDIN" val="\documentclass{article}\pagestyle{empty}&#10;\usepackage{amsmath}&#10;\usepackage{amsfonts}&#10;\usepackage{amssymb}&#10;\begin{document}&#10;\begin{minipage}{12.6 cm}&#10;{\sffamily{&#10;We use '$h$' to increment the independent variable in difference quotients&#10;to simplify algebraic computations.\\[1mm]&#10;However, when it is important to emphasize that, say, the variable $x$ is being incremented,&#10;we will denote the increment by $\Delta x$ (read as 'delta $x$'). Similarly, $\Delta t$ and&#10;$\Delta s$ denote small (incremental) changes in the variables $t$ and $s$, respectively.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9,981"/>
  <p:tag name="ORIGINALWIDTH" val="4168,729"/>
  <p:tag name="LATEXADDIN" val="\documentclass{article}\pagestyle{empty}&#10;\usepackage{amsmath}&#10;\usepackage{amsfonts}&#10;\usepackage{amssymb}&#10;\begin{document}&#10;\begin{minipage}{12.6 cm}&#10;{\sffamily{&#10;{\bf{Example: (Finding a Derivative)}}\\[1mm]&#10;Find the derivative of the function $f(x) = 16x^2$.&#10;&#10;\vspace{0.2cm}&#10;{\bf{Solution:}}\\[1mm]&#10;The difference quotient for $f(x)$ is&#10;\begin{eqnarray*}&#10;\frac{f(x+h) - f(x)}{h} &amp; = &amp; \frac{16(x+h)^2 - 16x^2}{h} \, \, = \, \, \frac{16(x^2 + 2hx + h^2) - 16x^2}{h} \\[1mm]&#10;&amp; = &amp;&#10;\frac{32hx + 16h^2}{h} \, \, = \, \, 32x + 16h&#10;\end{eqnarray*}&#10;Thus, the derivative of $f(x)=16x^2$ is the function&#10;$$&#10;f'(x) \, \, = \, \, \lim_{h \to 0} \frac{f(x+h) - f(x)}{h} \, \, = \, \, \lim_{h \to 0} \left( 32x + 16h \right) \, \, = \, \, 32x \, .&#10;$$&#10;}}&#10;\end{minipage}&#10;\end{document}"/>
  <p:tag name="IGUANATEXSIZE" val="20"/>
  <p:tag name="IGUANATEXCURSOR" val="7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4446,944"/>
  <p:tag name="LATEXADDIN" val="\documentclass{article}\pagestyle{empty}&#10;\usepackage{amsmath}&#10;\usepackage{amsfonts}&#10;\usepackage{amssymb}&#10;\begin{document}&#10;\begin{minipage}{12.6 cm}&#10;{\sffamily{&#10;For future reference, our observations about rates of change and slope may be summarized&#10;as follows in terms of the derivative notation.}}&#10;\end{minipage}&#10;\end{document}"/>
  <p:tag name="IGUANATEXSIZE" val="20"/>
  <p:tag name="IGUANATEXCURSOR" val="2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9337"/>
  <p:tag name="ORIGINALWIDTH" val="3949,007"/>
  <p:tag name="LATEXADDIN" val="\documentclass{article}\pagestyle{empty}&#10;\usepackage{amsmath}&#10;\usepackage{amsfonts}&#10;\usepackage{amssymb}&#10;\begin{document}&#10;\begin{minipage}{12.6 cm}&#10;{\sffamily{&#10;{\bf{Slope as a Derivative:}}\\[1mm]&#10;The slope of the tangent line to the curve $y=f(x)$&#10;at the point $(c,f(c))$ is\\[-2mm]&#10;$$&#10;m_{\text{tan}} \, \, = \, \, f'(c) \, .&#10;$$&#10;}}&#10;\end{minipage}&#10;\end{document}"/>
  <p:tag name="IGUANATEXSIZE" val="20"/>
  <p:tag name="IGUANATEXCURSOR" val="2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4457,443"/>
  <p:tag name="LATEXADDIN" val="\documentclass{article}\pagestyle{empty}&#10;\usepackage{amsmath}&#10;\usepackage{amsfonts}&#10;\usepackage{amssymb}&#10;\begin{document}&#10;\begin{minipage}{12.6 cm}&#10;{\sffamily{&#10;{\bf{Instantaneous Rate of Change as a Derivative:}}\\[1mm]&#10;The instantaneous rate of change of $f(x)$ with respect to $x$ when $x=c$ is given by $f'(c)$.&#10;}}&#10;\end{minipage}&#10;\end{document}"/>
  <p:tag name="IGUANATEXSIZE" val="20"/>
  <p:tag name="IGUANATEXCURSOR" val="2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5,216"/>
  <p:tag name="ORIGINALWIDTH" val="3396,326"/>
  <p:tag name="LATEXADDIN" val="\documentclass{article}\pagestyle{empty}&#10;\usepackage{amsmath}&#10;\usepackage{amsfonts}&#10;\usepackage{amssymb}&#10;\begin{document}&#10;\begin{minipage}{9.6 cm}&#10;{\sffamily{&#10;{\bf{Example:}}\\[1mm]&#10;First compute the derivative of $f(x)=x^3$ and then use it to find the slope of the tangent&#10;line to the curve $y=x^3$ at the point where $x=-1$.\\[1mm]&#10;What is the equation of the tangent line at this point?&#10;&#10;\vspace{0.3cm}&#10;{\bf{Solution:}}\\[1mm]&#10;According to the definition of the derivative&#10;\begin{eqnarray*}&#10;f'(x) &amp; = &amp; \lim_{h \to 0} \frac{f(x+h)-f(x)}{h} \, \, = \, \, \lim_{h \to 0} \frac{(x+h)^3 - x^3}{h} \\[1mm]&#10;&amp; = &amp;&#10;\lim_{h \to 0} \frac{(x^3 + 3x^2h + 3xh^2 + h^3) - x^3}{h}\\[1mm]&#10;&amp; = &amp;&#10;\lim_{h \to 0} \left( 3x^2 + 3xh + h^2 \right) \, \, = \, \, 3 x^2 \, .&#10;\end{eqnarray*}&#10;}}&#10;\end{minipage}&#10;\end{document}"/>
  <p:tag name="IGUANATEXSIZE" val="20"/>
  <p:tag name="IGUANATEXCURSOR" val="7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8,298"/>
  <p:tag name="ORIGINALWIDTH" val="3395,576"/>
  <p:tag name="LATEXADDIN" val="\documentclass{article}\pagestyle{empty}&#10;\usepackage{amsmath}&#10;\usepackage{amsfonts}&#10;\usepackage{amssymb}&#10;\begin{document}&#10;\begin{minipage}{9.6 cm}&#10;{\sffamily{&#10;Thus, the slope of the tangent line to the curve $y = x^3$ at the point where $x=-1$&#10;is $f'(-1) = 3 \cdot (-1)^2 = 3$.\\[1mm]&#10;To find an equation for the tangent line, we also need the $y$-coordinate of the point of&#10;tangency, $y=(-1)^3=-1$.\\[1mm]&#10;Therefore, the tangent line passes through the point $(-1,-1)$&#10;with slope $3$. By applying the point-slope formula, we obtain the equation&#10;$$&#10;y - (-1) \, \, = \, \, 3 \cdot \left( x - (-1) \right)&#10;$$&#10;or&#10;$$&#10;y \, \, = \, \, 3x + 2 \, .&#10;$$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7,732"/>
  <p:tag name="ORIGINALWIDTH" val="4467,192"/>
  <p:tag name="LATEXADDIN" val="\documentclass{article}\pagestyle{empty}&#10;\usepackage{amsmath}&#10;\usepackage{amsfonts}&#10;\usepackage{amssymb}&#10;\begin{document}&#10;\begin{minipage}{12.6 cm}&#10;{\sffamily{&#10;{\bf{Example: (Studying a Rate of Change in Profit)}}\\[1mm]&#10;Gordon owns a small manufacturing firm. He determines that when $x$ thousand units&#10;of one of his products are produced and sold, the profit generated will be\\[-2mm]&#10;$$&#10;P(x) \, \, = \, \, -400 x^2 + 6800 x - 12 000 \qquad \text{USD} \, .&#10;$$&#10;At what rate should Gordon expect profit to be changing with respect to the&#10;level of production $x$ when $9000$ units are produced? Is the profit increasing or&#10;decreasing at this level of production?&#10;&#10;\vspace{0.2cm}&#10;{\bf{Solution:}}\\[1mm]&#10;We find that\\[-6mm]&#10;{\small{&#10;\begin{eqnarray*}&#10;P'(x) &amp; = &amp; \lim_{h \to 0} \frac{P(x+h) - P(x)}{h} \\&#10;&amp; = &amp; &#10;\lim_{h \to 0} \frac{\left(-400 (x+h)^2 + 6800 (x+h) - 12 000 \right) - \left( -400 x^2 + 6800 x - 12 000 \right)}{h}&#10;\end{eqnarray*}&#10;}}&#10;}}&#10;\end{minipage}&#10;\end{document}"/>
  <p:tag name="IGUANATEXSIZE" val="20"/>
  <p:tag name="IGUANATEXCURSOR" val="8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2,726"/>
  <p:tag name="ORIGINALWIDTH" val="3395,576"/>
  <p:tag name="LATEXADDIN" val="\documentclass{article}\pagestyle{empty}&#10;\usepackage{amsmath}&#10;\usepackage{amsfonts}&#10;\usepackage{amssymb}&#10;\begin{document}&#10;\begin{minipage}{9.6 cm}&#10;{\sffamily{&#10;\begin{eqnarray*}&#10;P'(x) &amp; = &amp; \dots \, \, = \, \, \lim_{h \to 0} \frac{-400 h^2 - 800hx + 6800h}{h} \\[1mm]&#10;&amp; = &amp;&#10;\lim_{h \to 0} \left( -400 h - 800x + 6800 \right) \, \, = \, \, -800x + 6800&#10;\end{eqnarray*}&#10;Thus, when the level of production is $x=9$ ($9000$ units), the profit is changing at&#10;the rate of\\[-2mm]&#10;$$&#10;P'(9) \, \, = \, \, -800 \cdot 9 + 6800 \, \, = \, \, -400&#10;$$&#10;USD per thousand units.\\[1mm]&#10;Since $P'(9)=-400$ is negative, the tangent line to the profit curve $y=P(x)$ has&#10;a negative slope at the point $Q$ where $x=9$, so the tangent line is sloped downward&#10;at $Q$. This means that the profit curve itself is 'falling' (tending&#10;downward) at $Q$, and the profit must be decreasing when $9000$ units are produced.&#10;}}&#10;\end{minipage}&#10;\end{document}"/>
  <p:tag name="IGUANATEXSIZE" val="20"/>
  <p:tag name="IGUANATEXCURSOR" val="4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9,861"/>
  <p:tag name="ORIGINALWIDTH" val="3394,826"/>
  <p:tag name="LATEXADDIN" val="\documentclass{article}\pagestyle{empty}&#10;\usepackage{amsmath}&#10;\usepackage{amsfonts}&#10;\usepackage{amssymb}&#10;\begin{document}&#10;\begin{minipage}{9.6 cm}&#10;{\sffamily{&#10;{\bf{Increasing and Decreasing Functions:}}\\[1mm]&#10;Let $f(x)$ be a function defined on the interval $a&lt;x&lt;b$, and let $x_1$ and $x_2$ be two numbers in the interval. Then\\[-6mm]&#10;\begin{itemize}&#10;\item $f(x)$ is {\bf{increasing}} on the interval if $f(x_2) &gt; f(x_1)$ whenever $x_2 &gt; x_1$.\\[-6mm]&#10;\item $f(x)$ is {\bf{decreasing}} on the interval if $f(x_2) &lt; f(x_1)$ whenever $x_2 &gt; x_1$.&#10;\end{itemize}&#10;}}&#10;\end{minipage}&#10;\end{document}"/>
  <p:tag name="IGUANATEXSIZE" val="20"/>
  <p:tag name="IGUANATEXCURSOR" val="3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4,3757"/>
  <p:tag name="ORIGINALWIDTH" val="2880,39"/>
  <p:tag name="LATEXADDIN" val="\documentclass{article}\pagestyle{empty}&#10;\usepackage{amsmath}&#10;\usepackage{amsfonts}&#10;\usepackage{amssymb}&#10;\begin{document}&#10;\begin{minipage}{9.6 cm}&#10;{\sffamily{&#10;{\bf{Significance of the Sign of the Derivative $f(x)$:}}\\[1mm]&#10;If the function $f(x)$ is differentiable at $x=c$, then&#10;\begin{center}&#10;$f$ is {\bf{increasing}} at $x = c$ if $f'(c) &gt; 0$&#10;\end{center}&#10;and\\[-6mm]&#10;\begin{center}&#10;$f$ is {\bf{decreasing}} at $x = c$ if $f'(c) &lt; 0$&#10;\end{center}&#10;&#10;}}&#10;\end{minipage}&#10;\end{document}"/>
  <p:tag name="IGUANATEXSIZE" val="20"/>
  <p:tag name="IGUANATEXCURSOR" val="3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4,245"/>
  <p:tag name="ORIGINALWIDTH" val="4172,479"/>
  <p:tag name="LATEXADDIN" val="\documentclass{article}\pagestyle{empty}&#10;\usepackage{amsmath}&#10;\usepackage{amsfonts}&#10;\usepackage{amssymb}&#10;\begin{document}&#10;\begin{minipage}{12.6 cm}&#10;{\sffamily{&#10;The derivative $f'(x)$ of $y=f(x)$ is sometimes written in {\bf{Leibniz notation}} as\\[-2mm]&#10;$$&#10;f'(x) \, \, = \, \, \frac{\textrm{d} f(x)}{\textrm{d} x} \, \, = \, \, \frac{\textrm{d} y}{\textrm{d} x} &#10;\qquad \text{in analogy to} \quad \frac{\Delta y}{\Delta x} \, .&#10;$$&#10;In this notation, the value of the derivative at $x=c$, i.e. $f'(c)$ is written as\\[-2mm]&#10;$$&#10;f'(c) \, \, = \, \, \frac{\textrm{d} f(x)}{\textrm{d} x} \Big|_{x = c} \, \, = \, \, \frac{\textrm{d} y}{\textrm{d} x} \Big|_{x = c} \, .&#10;$$&#10;For example; if $y=x^2$, then\\[-2mm]&#10;$$&#10;f'(x) \, \, = \, \, \frac{\textrm{d} y}{\textrm{d} x} \, \, = \, \, \frac{\textrm{d}}{\textrm{d} x} x^2 \, \, = \, \, 2x&#10;$$&#10;and the value of this derivative at $x=-3$ is\\[-2mm]&#10;$$&#10;f'(-3) \, \, = \, \, \frac{\textrm{d} y}{\textrm{d} x} \Big|_{x = -3} \, \, = \, \, 2x \, \Big|_{x = -3}&#10;\, \, = \, \, 2 \cdot (-3) \, \, = \, \, -6 \, .&#10;$$&#10;}}&#10;\end{minipage}&#10;\end{document}"/>
  <p:tag name="IGUANATEXSIZE" val="20"/>
  <p:tag name="IGUANATEXCURSOR" val="4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1,234"/>
  <p:tag name="ORIGINALWIDTH" val="4455,193"/>
  <p:tag name="LATEXADDIN" val="\documentclass{article}\pagestyle{empty}&#10;\usepackage{amsmath}&#10;\usepackage{amsfonts}&#10;\usepackage{amssymb}&#10;\begin{document}&#10;\begin{minipage}{12.6 cm}&#10;{\sffamily{&#10;{\bf{Example: (Finding Slope and Rate of Change)}}\\[1mm]&#10;First compute the derivative of $f(x) = \sqrt{x}$ and then use it to:\\[-6mm]&#10;\begin{itemize}&#10;\item[{\bf{a)}}] Find the equation of the tangent line to the curve $y = \sqrt{x}$ at the point where $x=4$.\\[-6mm]&#10;\item[{\bf{b)}}] Find the rate at which $y = \sqrt{x}$ is changing with respect to $x$ when $x=1$.&#10;\end{itemize}&#10;&#10;\vspace{0.2cm}&#10;{\bf{Solution:}}\\[1mm]&#10;Before we answer the parts {\bf{a)}} and {\bf{b)}}, we compute the derivative of $y = \sqrt{x}$:\\[-5mm]&#10;\begin{eqnarray*}&#10;\frac{\textrm{d}}{\textrm{d} x} \sqrt{x} &amp; = &amp; \lim_{h \to 0} \frac{f(x+h)-f(x)}{h} \, \, = \, \, \lim_{h \to 0} \frac{\sqrt{x+h}-\sqrt{x}}{h}\\[1mm]&#10;&amp; = &amp;&#10;\lim_{h \to 0} \frac{\left( \sqrt{x+h}-\sqrt{x} \right) \cdot \left( \sqrt{x+h}+\sqrt{x} \right)}{h \cdot \left( \sqrt{x+h}+\sqrt{x} \right)}&#10;\end{eqnarray*}&#10;&#10;}}&#10;\end{minipage}&#10;\end{document}"/>
  <p:tag name="IGUANATEXSIZE" val="20"/>
  <p:tag name="IGUANATEXCURSOR" val="8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0,982"/>
  <p:tag name="ORIGINALWIDTH" val="4458,193"/>
  <p:tag name="LATEXADDIN" val="\documentclass{article}\pagestyle{empty}&#10;\usepackage{amsmath}&#10;\usepackage{amsfonts}&#10;\usepackage{amssymb}&#10;\begin{document}&#10;\begin{minipage}{12.6 cm}&#10;{\sffamily{&#10;\begin{eqnarray*}&#10;\frac{\textrm{d}}{\textrm{d} x} \sqrt{x} &amp; = &amp; \dots \, \, = \, \, \lim_{h \to 0} \frac{x + h - x}{h \cdot \left( \sqrt{x+h}+\sqrt{x} \right)}&#10;\, \, = \, \, \lim_{h \to 0} \frac{h}{h \cdot \left( \sqrt{x+h}+\sqrt{x} \right)} \\[1mm]&#10;&amp; = &amp;&#10;\lim_{h \to 0} \frac{1}{\sqrt{x+h}+\sqrt{x}} \, \, = \, \, \frac{1}{2 \sqrt{x}} \qquad \text{if $x &gt; 0$}&#10;\end{eqnarray*}&#10;{\bf{a)}} When $x=4$, the corresponding $y$-coordinate on the graph of $f(x) = \sqrt{x}$ is $y = \sqrt{4} = 2$, so the point of tangency is $(4,2)$.&#10;Since $f'(x) = \frac{1}{2 \sqrt{x}}$, the slope of the tangent line to the graph of $f(x)$ at the point $(4,2)$ is given by\\[-3mm]&#10;$$&#10;f'(4) \, \, = \, \, \frac{1}{2 \sqrt{4}} \, \, = \, \, \frac{1}{4}&#10;$$&#10;and by substituting into the point-slope formula, we find that the equation of the&#10;tangent line at the point $(4,2)$ is\\[-3mm]&#10;$$&#10;y-2 \, \, = \, \, \tfrac{1}{4}(x-4) \qquad \text{or} \qquad y \, \, = \, \, \tfrac{1}{4} x + 1 \, .&#10;$$&#10;}}&#10;\end{minipage}&#10;\end{document}"/>
  <p:tag name="IGUANATEXSIZE" val="20"/>
  <p:tag name="IGUANATEXCURSOR" val="8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9,6813"/>
  <p:tag name="ORIGINALWIDTH" val="2868,392"/>
  <p:tag name="LATEXADDIN" val="\documentclass{article}\pagestyle{empty}&#10;\usepackage{amsmath}&#10;\usepackage{amsfonts}&#10;\usepackage{amssymb}&#10;\begin{document}&#10;\begin{minipage}{12.6 cm}&#10;{\sffamily{&#10;{\bf{b)}} The rate of change of $y = \sqrt{x}$ when $x=1$ is&#10;$$&#10;\frac{\textrm{d} y}{\textrm{d} x} \Big|_{x=1} \, \, = \, \, \frac{1}{2 \sqrt{1}} \, \, = \, \, \frac{1}{2} \, .&#10;$$&#10;}}&#10;\end{minipage}&#10;\end{document}"/>
  <p:tag name="IGUANATEXSIZE" val="20"/>
  <p:tag name="IGUANATEXCURSOR" val="33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2,4034"/>
  <p:tag name="ORIGINALWIDTH" val="4456,693"/>
  <p:tag name="LATEXADDIN" val="\documentclass{article}\pagestyle{empty}&#10;\usepackage{amsmath}&#10;\usepackage{amsfonts}&#10;\usepackage{amssymb}&#10;\begin{document}&#10;\begin{minipage}{12.6 cm}&#10;{\sffamily{&#10;{\bf{Note:}}\\[1mm]&#10;Notice that the function $f(x) = \sqrt{x}$ in our example is defined at $x=0$&#10;but its derivative $f'(x) = \frac{1}{2\sqrt{x}}$ is not.\\[1mm]&#10;This example shows that a function&#10;and its derivative do not always have the same domain.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3,3859"/>
  <p:tag name="ORIGINALWIDTH" val="4452,194"/>
  <p:tag name="LATEXADDIN" val="\documentclass{article}\pagestyle{empty}&#10;\usepackage{amsmath}&#10;\usepackage{amsfonts}&#10;\usepackage{amssymb}&#10;\begin{document}&#10;\begin{minipage}{12.6 cm}&#10;{\sffamily{&#10;If the function $f(x)$ is differentiable where $x=c$, then the graph of $y=f(x)$ has a&#10;nonvertical tangent line at the point $P$ with coordinates $(c,f(c))$ and at all points on&#10;the graph that are near $P$.\\[1mm]&#10;We would expect such a function to be continuous at $x=c$ since a graph with a tangent&#10;line at the point $P$ certainly cannot have a hole or gap at $P$.\\[1mm]&#10;To summarize:}}&#10;\end{minipage}&#10;\end{document}"/>
  <p:tag name="IGUANATEXSIZE" val="20"/>
  <p:tag name="IGUANATEXCURSOR" val="53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9621"/>
  <p:tag name="ORIGINALWIDTH" val="4210,724"/>
  <p:tag name="LATEXADDIN" val="\documentclass{article}\pagestyle{empty}&#10;\usepackage{amsmath}&#10;\usepackage{amsfonts}&#10;\usepackage{amssymb}&#10;\begin{document}&#10;\begin{minipage}{12.6 cm}&#10;{\sffamily{&#10;{\bf{Continuity of a Differentiable Function:}}\\[1mm]&#10;If the function $f(x)$ is differentiable at $x=c$, then it is also continuous at $x=c$.}}&#10;\end{minipage}&#10;\end{document}"/>
  <p:tag name="IGUANATEXSIZE" val="20"/>
  <p:tag name="IGUANATEXCURSOR" val="3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215"/>
  <p:tag name="ORIGINALWIDTH" val="3403,075"/>
  <p:tag name="LATEXADDIN" val="\documentclass{article}\pagestyle{empty}&#10;\usepackage{amsmath}&#10;\usepackage{amsfonts}&#10;\usepackage{amssymb}&#10;\begin{document}&#10;\begin{minipage}{9.6 cm}&#10;{\sffamily{&#10;Notice that we are not claiming that a continuous function must be differentiable.\\[1mm]&#10;Indeed it can be shown that a continuous function $f(x)$ will not be differentiable at $x=c$&#10;\begin{itemize}&#10;\item if $f'(x)$ becomes infinite at $x=c$ or&#10;\item if the graph of $f(x)$ has a 'sharp' point at $(c,f(c))$, that is, a point&#10;where the curve makes an abrupt change in direction.&#10;\end{itemize}&#10;If $f(x)$ is continuous at $x=c$ but $f'(c)$ is infinite, the graph of $f(x)$ may have a {\bf{vertical tangent}} at the point $(c,f (c))$, see figure&#10;(a), or a {\bf{cusp}}, see figure (b).\\[1mm]&#10;The {\bf{absolute value}} function $f(x) = |x|$ is continuous for all $x$ but has a {\bf{sharp point}}&#10;at the origin $(0,0)$, see figure (c). Another graph with a sharp point is shown in figure (d).}}&#10;\end{minipage}&#10;\end{document}"/>
  <p:tag name="IGUANATEXSIZE" val="20"/>
  <p:tag name="IGUANATEXCURSOR" val="5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1,3836"/>
  <p:tag name="ORIGINALWIDTH" val="3395,576"/>
  <p:tag name="LATEXADDIN" val="\documentclass{article}\pagestyle{empty}&#10;\usepackage{amsmath}&#10;\usepackage{amsfonts}&#10;\usepackage{amssymb}&#10;\begin{document}&#10;\begin{minipage}{9.6 cm}&#10;{\sffamily{&#10;If we had to use the limit definition every time we wanted to compute a derivative,&#10;it would be both tedious and difficult to use calculus in applications.\\[1mm]&#10;Fortunately, this is not necessary, and we now start to develop techniques that&#10;greatly simplify the process of differentiation.\\[1mm] We begin with a rule for the derivative&#10;of a constant.}}&#10;\end{minipage}&#10;\end{document}"/>
  <p:tag name="IGUANATEXSIZE" val="20"/>
  <p:tag name="IGUANATEXCURSOR" val="4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4,642"/>
  <p:tag name="ORIGINALWIDTH" val="3424,072"/>
  <p:tag name="LATEXADDIN" val="\documentclass{article}\pagestyle{empty}&#10;\usepackage{amsmath}&#10;\usepackage{amsfonts}&#10;\usepackage{amssymb}&#10;\begin{document}&#10;\begin{minipage}{9.7 cm}&#10;{\sffamily{&#10;{\bf{Example:}} The derivative of the identity function $f(x) = x$, $x \in \mathbb{R}$, is $f'(x) = 1$ for all $x \in \mathbb{R}$.\\[2mm]&#10;This is due to&#10;\begin{eqnarray*}&#10;f'(x) &amp; = &amp;&#10;\lim_{h \to 0} \, \frac{f(x+h) - f(x)}{h} \, \, = \, \, \lim_{h \to 0} \, \frac{x+h - x}{h} \, \, = \, \, 1 \, .&#10;\end{eqnarray*}&#10;}}&#10;\end{minipage}&#10;\end{document}"/>
  <p:tag name="IGUANATEXSIZE" val="20"/>
  <p:tag name="IGUANATEXCURSOR" val="2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,9138"/>
  <p:tag name="ORIGINALWIDTH" val="2293,963"/>
  <p:tag name="LATEXADDIN" val="\documentclass{article}\pagestyle{empty}&#10;\usepackage{amsmath}&#10;\usepackage{amsfonts}&#10;\usepackage{amssymb}&#10;\begin{document}&#10;\begin{minipage}{9.7 cm}&#10;{\sffamily{&#10;{\bf{The Power Rule:}}\\[1mm]&#10;Let $n \in \mathbb{N}$ be a positive integer, then&#10;\begin{eqnarray*}&#10;\frac{\textrm{d}}{\textrm{d} \, x} \, x^n &amp; = &amp; n \cdot x^{n-1} \, .&#10;\end{eqnarray*}&#10;}}&#10;\end{minipage}&#10;\end{document}"/>
  <p:tag name="IGUANATEXSIZE" val="20"/>
  <p:tag name="IGUANATEXCURSOR" val="2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3431,571"/>
  <p:tag name="LATEXADDIN" val="\documentclass{article}\pagestyle{empty}&#10;\usepackage{amsmath}&#10;\usepackage{amsfonts}&#10;\usepackage{amssymb}&#10;\begin{document}&#10;\begin{minipage}{9.7 cm}&#10;{\sffamily{&#10;More generally, we have the following differentiation rule for power functions:&#10;}}&#10;\end{minipage}&#10;\end{document}"/>
  <p:tag name="IGUANATEXSIZE" val="20"/>
  <p:tag name="IGUANATEXCURSOR" val="2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6"/>
  <p:tag name="ORIGINALWIDTH" val="4489,689"/>
  <p:tag name="LATEXADDIN" val="\documentclass{article}\pagestyle{empty}&#10;\usepackage{amsmath}&#10;\usepackage{amsfonts}&#10;\usepackage{amssymb}&#10;\begin{document}&#10;\begin{minipage}{12.7 cm}&#10;{\sffamily{&#10;In one of the next sections we will show how to extend the Power Rule from $n \in \mathbb{N}$ to arbitrary real exponents $n \in \mathbb{R} \setminus \{ 0 \}$ such that the following general Power Rule can be rigorously stated:&#10;}}&#10;\end{minipage}&#10;\end{document}"/>
  <p:tag name="IGUANATEXSIZE" val="20"/>
  <p:tag name="IGUANATEXCURSOR" val="3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0,4424"/>
  <p:tag name="ORIGINALWIDTH" val="3401,575"/>
  <p:tag name="LATEXADDIN" val="\documentclass{article}\pagestyle{empty}&#10;\usepackage{amsmath}&#10;\usepackage{amsfonts}&#10;\usepackage{amssymb}&#10;\begin{document}&#10;\begin{minipage}{12.7 cm}&#10;{\sffamily{&#10;{\bf{The Power Rule (General Version):}}&#10;Let $n \in \mathbb{R} \setminus \{0\}$, then\\[-5mm]&#10;\begin{eqnarray*}&#10;\frac{\textrm{d}}{\textrm{d} \, x} \, x^n &amp; = &amp; n \cdot x^{n-1} \, .&#10;\end{eqnarray*}&#10;&#10;}}&#10;\end{minipage}&#10;\end{document}"/>
  <p:tag name="IGUANATEXSIZE" val="20"/>
  <p:tag name="IGUANATEXCURSOR" val="3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7,608"/>
  <p:tag name="ORIGINALWIDTH" val="3078,365"/>
  <p:tag name="LATEXADDIN" val="\documentclass{article}\pagestyle{empty}&#10;\usepackage{amsmath}&#10;\usepackage{amsfonts}&#10;\usepackage{amssymb}&#10;\begin{document}&#10;\begin{minipage}{9.7 cm}&#10;{\sffamily{&#10;{\bf{Examples:}}\\[-6mm]&#10;\begin{itemize}&#10;\item Let $f(x) = x^{1000}$, then $f'(x) = 1000 \, x^{999}$.&#10;\item Let $f(x) = \frac{1}{x^2} = x^{-2}$, then $f'(x) = -2 x^{-3} = -\frac{2}{x^3}$.&#10;\item The derivative of $f(x) = \sqrt[3]{x^2}$ is\\[-3mm]&#10;$$&#10;\frac{\textrm{d}}{\textrm{d} \, x} \, x^{2/3} \, \, = \, \, \tfrac{2}{3} x^{(2/3) - 1} \, \, = \, \, \tfrac{2}{3} x^{-1/3} \, \, = \, \, \frac{2}{3 \cdot \sqrt[3]{x}}&#10;$$&#10;\end{itemize}&#10;&#10;}}&#10;\end{minipage}&#10;\end{document}"/>
  <p:tag name="IGUANATEXSIZE" val="20"/>
  <p:tag name="IGUANATEXCURSOR" val="2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467,1917"/>
  <p:tag name="LATEXADDIN" val="\documentclass{article}\pagestyle{empty}&#10;\usepackage{amsmath}&#10;\usepackage{amsfonts}&#10;\usepackage{amssymb}&#10;\begin{document}&#10;\begin{minipage}{9.7 cm}&#10;{\sffamily{&#10;$$&#10;y = \sqrt[3]{x^2}&#10;$$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6,6368"/>
  <p:tag name="ORIGINALWIDTH" val="3445,07"/>
  <p:tag name="LATEXADDIN" val="\documentclass{article}\pagestyle{empty}&#10;\usepackage{amsmath}&#10;\usepackage{amsfonts}&#10;\usepackage{amssymb}&#10;\begin{document}&#10;\begin{minipage}{9.7 cm}&#10;{\sffamily{&#10;When new functions are formed from old functions by addition, subtraction, or multiplication by a constant, their derivatives can be calculated in terms of derivatives of the old functions.\\[2mm]&#10;In particular, the following formula says that {\bf{the derivative of a constant times a function is the constant times the derivative of the function}}.}}&#10;\end{minipage}&#10;\end{document}"/>
  <p:tag name="IGUANATEXSIZE" val="20"/>
  <p:tag name="IGUANATEXCURSOR" val="5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3147,357"/>
  <p:tag name="LATEXADDIN" val="\documentclass{article}\pagestyle{empty}&#10;\usepackage{amsmath}&#10;\usepackage{amsfonts}&#10;\usepackage{amssymb}&#10;\begin{document}&#10;\begin{minipage}{9.7 cm}&#10;{\sffamily{&#10;{\bf{The Constant Multiple Rule:}}\\[1mm]&#10;If $c \in \mathbb{R}$ is a constant and $f$ is a differentiable function, then&#10;$$&#10;\frac{\textrm{d}}{\textrm{d} \, x } \left( c \cdot f(x) \right) \, \, = \, \, c \cdot \frac{\textrm{d}}{\textrm{d} \, x } f(x) \, .&#10;$$&#10;}}&#10;\end{minipage}&#10;\end{document}"/>
  <p:tag name="IGUANATEXSIZE" val="20"/>
  <p:tag name="IGUANATEXCURSOR" val="4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8,26"/>
  <p:tag name="ORIGINALWIDTH" val="4445,445"/>
  <p:tag name="LATEXADDIN" val="\documentclass{article}\pagestyle{empty}&#10;\usepackage{amsmath}&#10;\usepackage{amsfonts}&#10;\usepackage{amssymb}&#10;\begin{document}&#10;\begin{minipage}{12.7 cm}&#10;{\sffamily{&#10;{\bf{Proof of the Constant Multiple Rule:}}\\[1mm]&#10;Define $g(x) := c f(x)$. Then&#10;\begin{eqnarray*}&#10;g'(x) &amp; = &amp; &#10;\lim_{h \to 0} \frac{g(x+h)-g(x)}{h} \, \, = \, \, \lim_{h \to 0} \frac{c \cdot f(x+h) - c\cdot f(x)}{h} \\[2mm]&#10;&amp; = &amp;&#10;\lim_{h \to 0} \, c \cdot \left( \frac{f(x+h) - f(x)}{h} \right) \\[2mm]&#10;&amp; = &amp;&#10;c \cdot \lim_{h \to 0} \frac{f(x+h)-f(x)}{h} \\[2mm]&#10;&amp; = &amp;&#10;c \cdot f'(x) \, .&#10;\end{eqnarray*}\\[-7mm]&#10;\phantom{u} \hfill $\blacksquare$&#10;}}&#10;\end{minipage}&#10;\end{document}"/>
  <p:tag name="IGUANATEXSIZE" val="20"/>
  <p:tag name="IGUANATEXCURSOR" val="3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6,566"/>
  <p:tag name="ORIGINALWIDTH" val="4299,213"/>
  <p:tag name="LATEXADDIN" val="\documentclass{article}\pagestyle{empty}&#10;\usepackage{amsmath}&#10;\usepackage{amsfonts}&#10;\usepackage{amssymb}&#10;\begin{document}&#10;\begin{minipage}{12.7 cm}&#10;{\sffamily{&#10;{\bf{Example:}}\\[1mm]&#10;{\bf{a)}} Find the derivative of $f(x) = -3 x^4$:&#10;$$&#10;\frac{\textrm{d}}{\textrm{d} \, x} \, \left( -3 x^4 \right) \, \, = \, \, -3 \cdot \frac{\textrm{d}}{\textrm{d} \, x} \, x^4&#10;\, \, = \, \, -3 \cdot \left( 4 \cdot x^3 \right) \, \, = \, \, -12 \cdot x^3 \, .&#10;$$&#10;&#10;\vspace{0.2cm}&#10;{\bf{b)}} Find the derivative of $f(x) = 10 \sqrt[5]{x^2}$:&#10;$$&#10;\frac{\textrm{d}}{\textrm{d} \, x} \, \left( 10 x^{2/5} \right) \, \, = \, \, 10 \cdot \frac{\textrm{d}}{\textrm{d} \, x} \, x^{2/5}&#10;\, \, = \, \, 10 \cdot \left( \tfrac{2}{5} \cdot x^{(2/5)-1} \right) \, \, = \, \, 4 \cdot x^{-3/5} \, \, = \, \, \frac{4}{\sqrt[5]{x^3}} \, .&#10;$$&#10;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4506,937"/>
  <p:tag name="LATEXADDIN" val="\documentclass{article}\pagestyle{empty}&#10;\usepackage{amsmath}&#10;\usepackage{amsfonts}&#10;\usepackage{amssymb}&#10;\begin{document}&#10;\begin{minipage}{12.7 cm}&#10;{\sffamily{&#10;The next rule tells us that {\bf{the derivative of a sum of functions is the sum of the derivatives}}.&#10;}}&#10;\end{minipage}&#10;\end{document}"/>
  <p:tag name="IGUANATEXSIZE" val="20"/>
  <p:tag name="IGUANATEXCURSOR" val="2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8,118"/>
  <p:tag name="ORIGINALWIDTH" val="3371,579"/>
  <p:tag name="LATEXADDIN" val="\documentclass{article}\pagestyle{empty}&#10;\usepackage{amsmath}&#10;\usepackage{amsfonts}&#10;\usepackage{amssymb}&#10;\begin{document}&#10;\begin{minipage}{12.7 cm}&#10;{\sffamily{&#10;{\bf{The Sum Rule:}}\\[1mm]&#10;Let $f$ and $g$ be differentiable, then&#10;$$&#10;\frac{\textrm{d}}{\textrm{d} \, x} \left( f(x) + g(x) \right) \, \, = \, \,&#10;\frac{\textrm{d}}{\textrm{d} \, x} \, f(x) \, + \, \frac{\textrm{d}}{\textrm{d} \, x} \, g(x)&#10;$$&#10;or&#10;$$&#10;\left( f \, + \, g \right)' \, \, = \, \, f' \, + \, g' \, .&#10;$$&#10;}}&#10;\end{minipage}&#10;\end{document}"/>
  <p:tag name="IGUANATEXSIZE" val="20"/>
  <p:tag name="IGUANATEXCURSOR" val="2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2818,898"/>
  <p:tag name="LATEXADDIN" val="\documentclass{article}\pagestyle{empty}&#10;\usepackage{amsmath}&#10;\usepackage{amsfonts}&#10;\usepackage{amssymb}&#10;\begin{document}&#10;\begin{minipage}{12.7 cm}&#10;{\sffamily{&#10;{\bf{The Sum Rule:}}&#10;Let $f$ and $g$ be differentaible, then\\[-2mm]&#10;$$&#10;\left( f \, + \, g \right)' \, \, = \, \, f' \, + \, g' \, .&#10;$$&#10;}}&#10;\end{minipage}&#10;\end{document}"/>
  <p:tag name="IGUANATEXSIZE" val="20"/>
  <p:tag name="IGUANATEXCURSOR" val="2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0,532"/>
  <p:tag name="ORIGINALWIDTH" val="4445,445"/>
  <p:tag name="LATEXADDIN" val="\documentclass{article}\pagestyle{empty}&#10;\usepackage{amsmath}&#10;\usepackage{amsfonts}&#10;\usepackage{amssymb}&#10;\begin{document}&#10;\begin{minipage}{12.7 cm}&#10;{\sffamily{&#10;{\bf{Proof of the Sum Rule}}: Let $F(x) = f(x) + g(x)$. Then,&#10;\begin{eqnarray*}&#10;F'(x) &amp; = &amp; \lim_{h \to 0} \frac{F(x+h)-F(x)}{h} \, \, = \, \, \lim_{h \to 0} \frac{\left( f(x+h) + g(x+h) \right) - \left( f(x) + g(x) \right)}{h} \\[2mm]&#10;&amp; = &amp;&#10;\lim_{h \to 0} \left( \frac{f(x+h) - f(x)}{h} + \frac{g(x+h) - g(x)}{h} \right) \\[2mm]&#10;&amp; = &amp;&#10;\lim_{h \to 0} \frac{f(x+h) - f(x)}{h} \, + \, \lim_{h \to 0} \frac{g(x+h) - g(x)}{h} \\[2mm]&#10;&amp; = &amp;&#10;f'(x) \, + \, g'(x) \, .&#10;\end{eqnarray*}\\[-7mm]&#10;\phantom{u} \hfill $\blacksquare$&#10;}}&#10;\end{minipage}&#10;\end{document}"/>
  <p:tag name="IGUANATEXSIZE" val="20"/>
  <p:tag name="IGUANATEXCURSOR" val="6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1,3799"/>
  <p:tag name="ORIGINALWIDTH" val="4491,939"/>
  <p:tag name="LATEXADDIN" val="\documentclass{article}\pagestyle{empty}&#10;\usepackage{amsmath}&#10;\usepackage{amsfonts}&#10;\usepackage{amssymb}&#10;\begin{document}&#10;\begin{minipage}{12.7 cm}&#10;{\sffamily{&#10;The Sum Rule can be extended to the sum of any number of functions. For instance, using this theorem twice, we get&#10;$$&#10;(f+g+h)' \, \, = \, \, \left( (f+g) + h \right)' \, \, = \, \, (f+g)' + h' \, \, = \, \, f' + g' + h' \, .&#10;$$&#10;By writing $f-g$ as $f+(-1) \cdot g$ and applying the Sum Rule and the Constant Multiple Rule, we get the Difference Rule:&#10;}}&#10;\end{minipage}&#10;\end{document}"/>
  <p:tag name="IGUANATEXSIZE" val="20"/>
  <p:tag name="IGUANATEXCURSOR" val="3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3143,607"/>
  <p:tag name="LATEXADDIN" val="\documentclass{article}\pagestyle{empty}&#10;\usepackage{amsmath}&#10;\usepackage{amsfonts}&#10;\usepackage{amssymb}&#10;\begin{document}&#10;\begin{minipage}{12.7 cm}&#10;{\sffamily{&#10;{\bf{The Difference Rule:}}&#10;Let $f$ and $g$ be differentaible, then\\[-2mm]&#10;$$&#10;\left( f \, - \, g \right)' \, \, = \, \, f' \, - \, g' \, .&#10;$$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,2013"/>
  <p:tag name="ORIGINALWIDTH" val="4494,938"/>
  <p:tag name="LATEXADDIN" val="\documentclass{article}\pagestyle{empty}&#10;\usepackage{amsmath}&#10;\usepackage{amsfonts}&#10;\usepackage{amssymb}&#10;\begin{document}&#10;\begin{minipage}{12.7 cm}&#10;{\sffamily{&#10;The Constant Multiple Rule, the Sum Rule, and the Difference Rule can be combined with the Power Rule to {\bf{differentiate any polynomial}}, as the following examples demonstrate.}}&#10;\end{minipage}&#10;\end{document}"/>
  <p:tag name="IGUANATEXSIZE" val="20"/>
  <p:tag name="IGUANATEXCURSOR" val="3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8,699"/>
  <p:tag name="ORIGINALWIDTH" val="3380,578"/>
  <p:tag name="LATEXADDIN" val="\documentclass{article}\pagestyle{empty}&#10;\usepackage{amsmath}&#10;\usepackage{amsfonts}&#10;\usepackage{amssymb}&#10;\begin{document}&#10;\begin{minipage}{12.7 cm}&#10;{\sffamily{&#10;{\bf{Example:}} Let $f(x) = x^8 + 12 x^5 - 4 x^4 + 10 x^3 - 6x + 5$. Then&#10;\begin{eqnarray*}&#10;f'(x) &amp; = &amp; 8 x^7 + 60 x^4 - 16 x^3 + 30 x^2 - 6 \, .&#10;\end{eqnarray*}&#10;}}&#10;\end{minipage}&#10;\end{document}"/>
  <p:tag name="IGUANATEXSIZE" val="20"/>
  <p:tag name="IGUANATEXCURSOR" val="3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7,315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 \\[1mm]&#10;The equation of motion of a particle is $s(t) = 2t^3 - 5t^2 + 3t + 4$, where $s$ is measured in centimeters and $t$ in seconds. Find the acceleration as a function of time. What is the acceleration after $2$ seconds?\\[2mm]&#10;The velocity and acceleration are&#10;$$&#10;v(t) \, \, = \, \, \frac{\textrm{d} \, s}{\textrm{d} \, t} \, \, = \, \, 6 t^2 - 10 t + 3 \, , \qquad \text{and} \qquad&#10;a(t) \, \, = \, \, \frac{\textrm{d} \, v}{\textrm{d} \, t} \, \, = \, \, 12 t - 10 \, .&#10;$$&#10;The acceleration after $2$ $s$ is $a(2) = 14$ $cm/s^2$.&#10;&#10;}}&#10;\end{minipage}&#10;\end{document}"/>
  <p:tag name="IGUANATEXSIZE" val="20"/>
  <p:tag name="IGUANATEXCURSOR" val="6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0,968"/>
  <p:tag name="ORIGINALWIDTH" val="3430,072"/>
  <p:tag name="LATEXADDIN" val="\documentclass{article}\pagestyle{empty}&#10;\usepackage{amsmath}&#10;\usepackage{amsfonts}&#10;\usepackage{amssymb}&#10;\begin{document}&#10;\begin{minipage}{9.7 cm}&#10;{\sffamily{&#10;{\bf{Example:}}\\[1mm]&#10;Find the points on the curve $y = f(x) = x^4 - 6x^2 + 4$ where the tangent line is horizontal.\\[2mm]&#10;&#10;{\bf{Solution:}}\\[1mm]&#10;Horizontal tangents occur where the derivative is zero. We have&#10;\begin{eqnarray*}&#10;f'(x) &amp; = &amp; 4 x^3 - 12 x \, \, = \, \, 4 x \left( x^2 - 3 \right) \, .&#10;\end{eqnarray*}&#10;Thus\\[-6mm]&#10;\begin{itemize}&#10;\item $f'(x) = 0$ if $x=0$ or $x^2 - 3 = 0$, that is, $x = \pm \sqrt{3}$.\\[-6mm]&#10;\item So the given curve has horizontal tangents when $x = -\sqrt{3}$, $0$, and $\sqrt{3}$.\\[-6mm]&#10;\item The seeked points are $(0,4)$, $(\sqrt{3}, -5)$, and $(-\sqrt{3}, -5)$.&#10;\end{itemize}&#10;}}&#10;\end{minipage}&#10;\end{document}"/>
  <p:tag name="IGUANATEXSIZE" val="20"/>
  <p:tag name="IGUANATEXCURSOR" val="51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3,873"/>
  <p:tag name="ORIGINALWIDTH" val="4491,939"/>
  <p:tag name="LATEXADDIN" val="\documentclass{article}\pagestyle{empty}&#10;\usepackage{amsmath}&#10;\usepackage{amsfonts}&#10;\usepackage{amssymb}&#10;\begin{document}&#10;\begin{minipage}{12.7 cm}&#10;{\sffamily{&#10;{\bf{Exercise:}}&#10;\begin{enumerate}&#10;\item[{\bf{a)}}] Find the slope of the tangent line to the curve $y = x - x^3$ at the point $(1, 0)$.&#10;\item[{\bf{b)}}] Find an equation of the tangent line in part {\bf{a)}}.&#10;\item[{\bf{c)}}] Graph the curve and the tangent line in successively smaller viewing rectangles centered at $(1, 0)$ until the&#10;curve and the line appear to coincide.&#10;\end{enumerate}&#10;}}&#10;\end{minipage}&#10;\end{document}"/>
  <p:tag name="IGUANATEXSIZE" val="20"/>
  <p:tag name="IGUANATEXCURSOR" val="5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6,1268"/>
  <p:tag name="ORIGINALWIDTH" val="4492,689"/>
  <p:tag name="LATEXADDIN" val="\documentclass{article}\pagestyle{empty}&#10;\usepackage{amsmath}&#10;\usepackage{amsfonts}&#10;\usepackage{amssymb}&#10;\begin{document}&#10;\begin{minipage}{12.7 cm}&#10;{\sffamily{&#10;{\bf{a)}} The slope at the point $(1,0)$ is the value $f'(1)$ of the derivative $f'$ of $y = f(x)$ at $x = 1$, i.e.&#10;\begin{eqnarray*}&#10;f'(x) &amp; = &amp; \lim_{h \to 0} \frac{(x+h) - (x^3 + 3x^2 h + 3 xh^2 + h^3) -x + x^3}{h}\\[2mm]&#10;&amp; = &amp;&#10;\lim_{h \to 0} \left( 1 - 3x^2 - 3xh - h^2 \right) \, \, = \, \, 1 - 3 x^2 \quad \Longrightarrow \quad f'(1) = -2 \, .&#10;\end{eqnarray*}&#10;}}&#10;\end{minipage}&#10;\end{document}"/>
  <p:tag name="IGUANATEXSIZE" val="20"/>
  <p:tag name="IGUANATEXCURSOR" val="3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4,1808"/>
  <p:tag name="ORIGINALWIDTH" val="4494,938"/>
  <p:tag name="LATEXADDIN" val="\documentclass{article}\pagestyle{empty}&#10;\usepackage{amsmath}&#10;\usepackage{amsfonts}&#10;\usepackage{amssymb}&#10;\begin{document}&#10;\begin{minipage}{12.7 cm}&#10;{\sffamily{&#10;{\bf{b)}} The tangent at $P(p_x, p_y) = P(1,0)$ is a line with slope $m=-2$ through $P$, i.e. by virtue of the point slope formula, we have&#10;$$&#10;y - p_y \, \, = \, \, m \cdot (x - p_x) \quad \Longrightarrow \quad y \, \, = \, \, -2 \cdot (x-1) \, .&#10;$$&#10;}}&#10;\end{minipage}&#10;\end{document}"/>
  <p:tag name="IGUANATEXSIZE" val="20"/>
  <p:tag name="IGUANATEXCURSOR" val="3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01,9872"/>
  <p:tag name="LATEXADDIN" val="\documentclass{article}\pagestyle{empty}&#10;\usepackage{amsmath}&#10;\usepackage{amsfonts}&#10;\usepackage{amssymb}&#10;\begin{document}&#10;\begin{minipage}{12.7 cm}&#10;{\sffamily{&#10;{\bf{c)}}}}&#10;\end{minipage}&#10;\end{document}"/>
  <p:tag name="IGUANATEXSIZE" val="20"/>
  <p:tag name="IGUANATEXCURSOR" val="1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8,763"/>
  <p:tag name="ORIGINALWIDTH" val="3401,575"/>
  <p:tag name="LATEXADDIN" val="\documentclass{article}\pagestyle{empty}&#10;\usepackage{amsmath}&#10;\usepackage{amsfonts}&#10;\usepackage{amssymb}&#10;\begin{document}&#10;\begin{minipage}{9.6 cm}&#10;{\sffamily{&#10;{\bf{Exercise:}} The graph of a function $f$ is shown.&#10;\begin{enumerate}&#10;\item[{\bf{a)}}] Find the average rate of change of $f$ on the interval $[20, 60]$.&#10;\item[{\bf{b)}}] Identify an interval on which the average rate of change of $f$ is $0$.&#10;\item[{\bf{c)}}] Which interval gives a larger average rate of change, $[40, 60]$ or $[40, 70]$?&#10;\item[{\bf{d)}}] Compute&#10;$$&#10;\frac{f(40) - f(10)}{40 - 10} \, ;&#10;$$&#10;what does this value represent geometrically?&#10;\end{enumerate}&#10;}}&#10;\end{minipage}&#10;\end{document}"/>
  <p:tag name="IGUANATEXSIZE" val="20"/>
  <p:tag name="IGUANATEXCURSOR" val="5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6,247"/>
  <p:tag name="ORIGINALWIDTH" val="3403,825"/>
  <p:tag name="LATEXADDIN" val="\documentclass{article}\pagestyle{empty}&#10;\usepackage{amsmath}&#10;\usepackage{amsfonts}&#10;\usepackage{amssymb}&#10;\begin{document}&#10;\begin{minipage}{9.6 cm}&#10;{\sffamily{&#10;{\bf{a)}} With $f(20) = 300$ and $f(60) = 700$ we have that the average rate of change is&#10;$$&#10;\frac{\Delta y }{\Delta x} \, \, = \, \, \frac{f(60) - f(20)}{60-20} \, \, = \, \, \frac{400}{40} \, \, = \, \, 10 \,. &#10;$$&#10;{\bf{b)}} The average rate is $0$ for all intervals $[t_1, t_2]$ with $f(t_1) = f(t_2)$. For instance, $[10,50]$ as $f(10) = f(50) = 400$.\\[2mm]&#10;{\bf{c)}} The interval $[40,60]$ gives the larger average rate of change of the two, as&#10;$$&#10;\begin{array}{r c l}&#10;\frac{f(60) - f(40)}{60-40} &amp; = &amp; \frac{700 - 200}{20} \, \, = \, \, 25 \\[3mm]&#10;\frac{f(70) - f(40)}{70-40} &amp; = &amp; \frac{900 - 200}{30} \, \, = \, \, 23.\overline{3}&#10;\end{array}&#10;$$&#10;}}&#10;\end{minipage}&#10;\end{document}"/>
  <p:tag name="IGUANATEXSIZE" val="20"/>
  <p:tag name="IGUANATEXCURSOR" val="5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7,1504"/>
  <p:tag name="ORIGINALWIDTH" val="2953,881"/>
  <p:tag name="LATEXADDIN" val="\documentclass{article}\pagestyle{empty}&#10;\usepackage{amsmath}&#10;\usepackage{amsfonts}&#10;\usepackage{amssymb}&#10;\begin{document}&#10;\begin{minipage}{9.6 cm}&#10;{\sffamily{&#10;{\bf{d)}} The quantity&#10;$$&#10;\frac{f(40) - f(10)}{40 - 10} \, \, = \, \, \frac{200 - 400}{30} \, \, = \, \, -6.\overline{6}&#10;$$&#10;gives the arverage rate of change on the interval $[10, 40]$.&#10;}}&#10;\end{minipage}&#10;\end{document}"/>
  <p:tag name="IGUANATEXSIZE" val="20"/>
  <p:tag name="IGUANATEXCURSOR" val="2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3396,326"/>
  <p:tag name="LATEXADDIN" val="\documentclass{article}\pagestyle{empty}&#10;\usepackage{amsmath}&#10;\usepackage{amsfonts}&#10;\usepackage{amssymb}&#10;\begin{document}&#10;\begin{minipage}{9.6 cm}&#10;{\sffamily{&#10;{\bf{Exercise:}}\\[1mm]&#10;Let the graph of $f$ be given. State, with reasons, the numbers&#10;at which $f$ is not differentiable.}}&#10;\end{minipage}&#10;\end{document}"/>
  <p:tag name="IGUANATEXSIZE" val="20"/>
  <p:tag name="IGUANATEXCURSOR" val="2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7,822"/>
  <p:tag name="ORIGINALWIDTH" val="3403,825"/>
  <p:tag name="LATEXADDIN" val="\documentclass{article}\pagestyle{empty}&#10;\usepackage{amsmath}&#10;\usepackage{amsfonts}&#10;\usepackage{amssymb}&#10;\begin{document}&#10;\begin{minipage}{9.6 cm}&#10;{\sffamily{&#10;A function is not differentiable at those points, where it is not continuous. Here, this is the case at $x = 1$.\\[2mm]&#10;A function is not differentiable at those points, where the limit of the difference quotient does not exist, i.e.&#10;$$&#10;\lim_{h \to 0} \frac{f(x+h) - f(x)}{h} \, \, \, \text{does not exist} \, .&#10;$$&#10;This can happen at 'kinks' at which the one-sided limits are different. Here, at $x = 2$ there is such a kink.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7,743"/>
  <p:tag name="ORIGINALWIDTH" val="3394,826"/>
  <p:tag name="LATEXADDIN" val="\documentclass{article}\pagestyle{empty}&#10;\usepackage{amsmath}&#10;\usepackage{amsfonts}&#10;\usepackage{amssymb}&#10;\begin{document}&#10;\begin{minipage}{9.6 cm}&#10;{\sffamily{&#10;{\bf{Exercise:}}&#10;Sketch the graph of a function $g$ for which the following properties hold:&#10;$$&#10;g(0) \, \, = \, \, g(2) \, \, = \, \, g(4) \, \, = \, \, 0 \, ,&#10;$$&#10;and&#10;$$&#10;g'(1) \, \, = \, \, g'(3) \, \, = \, \, 0 \, , \qquad&#10;g'(0) \, \, = \, \, g'(4) \, \, = \, \, 1 \, , &#10;$$&#10;and&#10;$$&#10;g'(2) \, \, = \, \, -1 \, ,&#10;$$&#10;as well as&#10;$$&#10;\lim_{x \to \infty} \, g(x) \, \, = \, \, \infty \, , \qquad \text{and} \qquad&#10;\lim_{x \to -\infty} \, g(x) \, \, = \, \, -\infty \, . &#10;$$&#10;}}&#10;\end{minipage}&#10;\end{document}"/>
  <p:tag name="IGUANATEXSIZE" val="20"/>
  <p:tag name="IGUANATEXCURSOR" val="2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5,4256"/>
  <p:tag name="ORIGINALWIDTH" val="3393,326"/>
  <p:tag name="LATEXADDIN" val="\documentclass{article}\pagestyle{empty}&#10;\usepackage{amsmath}&#10;\usepackage{amsfonts}&#10;\usepackage{amssymb}&#10;\begin{document}&#10;\begin{minipage}{9.6 cm}&#10;{\sffamily{&#10;{\bf{Exercise:}}\\[1mm]&#10;Trace or copy the graph of the given function $f$. (Assume&#10;that the axes have equal scales.) Then estimate the derivative at certain points of the graph of $f$&#10;to sketch the graph of $f'$ below it.}}&#10;\end{minipage}&#10;\end{document}"/>
  <p:tag name="IGUANATEXSIZE" val="20"/>
  <p:tag name="IGUANATEXCURSOR" val="2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3,326"/>
  <p:tag name="ORIGINALWIDTH" val="3396,326"/>
  <p:tag name="LATEXADDIN" val="\documentclass{article}\pagestyle{empty}&#10;\usepackage{amsmath}&#10;\usepackage{amsfonts}&#10;\usepackage{amssymb}&#10;\begin{document}&#10;\begin{minipage}{9.6 cm}&#10;{\sffamily{&#10;We see\\[-6mm]&#10;\begin{itemize}&#10;\item horizontal tangents at $(-3,2)$, $(0,-2)$, and $(3,2)$, therefore $f'$ vansihes for $x \in \{-3, 0, 3\}$.&#10;\item $f$ is strictly decreasing on $(-3,0)$ and strictly increasing in $(0, 3)$, therefore $f'$ is negative for $x \in (-3,0)$ and positive for $x \in (0,3)$.&#10;\item by means of slope triangles we estimate the value of the slope at different points of the graph.&#10;\end{itemize}&#10;}}&#10;\end{minipage}&#10;\end{document}"/>
  <p:tag name="IGUANATEXSIZE" val="20"/>
  <p:tag name="IGUANATEXCURSOR" val="5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,433"/>
  <p:tag name="ORIGINALWIDTH" val="4482,94"/>
  <p:tag name="LATEXADDIN" val="\documentclass{article}\pagestyle{empty}&#10;\usepackage{amsmath}&#10;\usepackage{amsfonts}&#10;\usepackage{amssymb}&#10;\begin{document}&#10;\begin{minipage}{12.7 cm}&#10;{\sffamily{&#10;{\bf{Exercise:}}&#10;Find both the derivative with respect to $x$, i.e. $\frac{\textrm{d} \, f(x,t)}{\textrm{d} \, x}$, and $t$, i.e. $\frac{\textrm{d} \, f(x,t)}{\textrm{d} \, t}$, for&#10;$$&#10;f(x,t) \, \, = \, \, \frac{t}{x^2} \, + \frac{x}{t} \, .&#10;$$&#10;}}&#10;\end{minipage}&#10;\end{document}"/>
  <p:tag name="IGUANATEXSIZE" val="20"/>
  <p:tag name="IGUANATEXCURSOR" val="3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6,828"/>
  <p:tag name="ORIGINALWIDTH" val="4107,987"/>
  <p:tag name="LATEXADDIN" val="\documentclass{article}\pagestyle{empty}&#10;\usepackage{amsmath}&#10;\usepackage{amsfonts}&#10;\usepackage{amssymb}&#10;\begin{document}&#10;\begin{minipage}{12.7 cm}&#10;{\sffamily{&#10;{\bf{Solution:}}\\[1mm]&#10;The derivative w.r.t. $x$ is&#10;$$&#10;\frac{\textrm{d} \, f(x,t)}{\textrm{d} \, x} \, \, = \, \, f_x(x,t) \, \, = \, \, \frac{\textrm{d}}{\textrm{d} \, x} \left( \frac{t}{x^2} \, + \frac{x}{t} \right)&#10;\, \, = \, \,&#10;-\frac{2 t}{x^3} \, + \, \frac{1}{t} \, \, = \, \, \frac{x^3 - 2t^2}{x^3 t} \, ,&#10;$$&#10;and the derivative w.r.t. $t$ is&#10;$$&#10;\frac{\textrm{d} \, f(x,t)}{\textrm{d} \, t} \, \, = \, \, f_t(x,t) \, \, = \, \, \frac{\textrm{d}}{\textrm{d} \, t} \left( \frac{t}{x^2} \, + \frac{x}{t} \right)&#10;\, \, = \, \,&#10;\frac{1}{x^2} \, - \, \frac{x}{t} \, \, = \, \, \frac{t - x^3}{x^2 t} \, . &#10;$$&#10;}}&#10;\end{minipage}&#10;\end{document}"/>
  <p:tag name="IGUANATEXSIZE" val="20"/>
  <p:tag name="IGUANATEXCURSOR" val="5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Bildschirmpräsentation (16:9)</PresentationFormat>
  <Paragraphs>107</Paragraphs>
  <Slides>46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Larissa-Design</vt:lpstr>
      <vt:lpstr>Calculus I for Management</vt:lpstr>
      <vt:lpstr>Before we start, let us take a step back and review what we have done just in the last lectures</vt:lpstr>
      <vt:lpstr>We require limits and continuity to define the central concept of calculus: the derivative </vt:lpstr>
      <vt:lpstr>Example: Finding a difference quotient</vt:lpstr>
      <vt:lpstr>Folie 5</vt:lpstr>
      <vt:lpstr>Calculus is the mathematics of change, and the primary tool for studying change is a procedure called differentiation</vt:lpstr>
      <vt:lpstr>Example: Estimating rates of change</vt:lpstr>
      <vt:lpstr>Example: Estimating rates of change</vt:lpstr>
      <vt:lpstr>The difference quotient (average rate of change) gives the slope of a secant line …</vt:lpstr>
      <vt:lpstr>… and its limit – the differential quotient (instantaneous rate of change) – the slope of the corresponding tangent line</vt:lpstr>
      <vt:lpstr>The derivate of a function at a point is given by the corresponding differential quotient</vt:lpstr>
      <vt:lpstr>Example: Finding a derivative</vt:lpstr>
      <vt:lpstr>Let us summarize our observations about rates of change and slope in terms of the derivative notation </vt:lpstr>
      <vt:lpstr>Example: Using a derivative to find the slope of a tangent</vt:lpstr>
      <vt:lpstr>Example: Using a derivative to find the slope of a tangent</vt:lpstr>
      <vt:lpstr>Example: Studying a Rate of Change in Profit</vt:lpstr>
      <vt:lpstr>Example: Studying a Rate of Change in Profit</vt:lpstr>
      <vt:lpstr>The sign of a derivative indicates if the graph of a function is increasing or decreasing at the corresponding point</vt:lpstr>
      <vt:lpstr>The Leibniz notation is an alternative way of writing derivatives and will be handy for denoting higher-order derivatives</vt:lpstr>
      <vt:lpstr>Example: Finding slope and rate of change</vt:lpstr>
      <vt:lpstr>Example: Finding slope and rate of change</vt:lpstr>
      <vt:lpstr>Example: Finding slope and rate of change</vt:lpstr>
      <vt:lpstr>A differentiable function is continuous at all points at which it is differentiable</vt:lpstr>
      <vt:lpstr>Though, continuity is not enough to ensure differentiability – there are functions that are continuous at a point but not differentiable there</vt:lpstr>
      <vt:lpstr>Folie 25</vt:lpstr>
      <vt:lpstr>The power rule, …</vt:lpstr>
      <vt:lpstr>… and its extension to arbitrary non-vanishing powers</vt:lpstr>
      <vt:lpstr>The Constant Multiple Rule: the derivative of a constant times a function is the constant times the derivative of the function</vt:lpstr>
      <vt:lpstr>Proof of the Constant Multiple Rule</vt:lpstr>
      <vt:lpstr>Example: Application of the Power and Constant Multiple Rule</vt:lpstr>
      <vt:lpstr>The Sum Rule: the derivative of a sum of functions is the sum of the derivatives</vt:lpstr>
      <vt:lpstr>Proof of the Sum Rule</vt:lpstr>
      <vt:lpstr>An immediate consequence of the Sum Rule and the Constant Multiple Rule is the Difference Rule</vt:lpstr>
      <vt:lpstr>Example: Application of the Power, Constant Multiple, Sum and Difference Rule </vt:lpstr>
      <vt:lpstr>Example: Application of the Power, Constant Multiple, Sum and Difference Rule </vt:lpstr>
      <vt:lpstr>Folie 36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212</cp:revision>
  <dcterms:created xsi:type="dcterms:W3CDTF">2020-04-04T18:50:50Z</dcterms:created>
  <dcterms:modified xsi:type="dcterms:W3CDTF">2022-10-11T16:10:48Z</dcterms:modified>
</cp:coreProperties>
</file>