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49.xml" ContentType="application/vnd.openxmlformats-officedocument.presentationml.tags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ags/tag29.xml" ContentType="application/vnd.openxmlformats-officedocument.presentationml.tags+xml"/>
  <Override PartName="/ppt/tags/tag38.xml" ContentType="application/vnd.openxmlformats-officedocument.presentationml.tags+xml"/>
  <Override PartName="/ppt/tags/tag47.xml" ContentType="application/vnd.openxmlformats-officedocument.presentationml.tags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18.xml" ContentType="application/vnd.openxmlformats-officedocument.presentationml.tags+xml"/>
  <Override PartName="/ppt/tags/tag27.xml" ContentType="application/vnd.openxmlformats-officedocument.presentationml.tags+xml"/>
  <Override PartName="/ppt/tags/tag36.xml" ContentType="application/vnd.openxmlformats-officedocument.presentationml.tags+xml"/>
  <Override PartName="/ppt/tags/tag45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34.xml" ContentType="application/vnd.openxmlformats-officedocument.presentationml.tags+xml"/>
  <Override PartName="/ppt/tags/tag43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0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Default Extension="png" ContentType="image/png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tags/tag39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tags/tag19.xml" ContentType="application/vnd.openxmlformats-officedocument.presentationml.tags+xml"/>
  <Override PartName="/ppt/tags/tag28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26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15.xml" ContentType="application/vnd.openxmlformats-officedocument.presentationml.tags+xml"/>
  <Override PartName="/ppt/tags/tag24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1" r:id="rId2"/>
    <p:sldId id="374" r:id="rId3"/>
    <p:sldId id="376" r:id="rId4"/>
    <p:sldId id="379" r:id="rId5"/>
    <p:sldId id="380" r:id="rId6"/>
    <p:sldId id="381" r:id="rId7"/>
    <p:sldId id="382" r:id="rId8"/>
    <p:sldId id="383" r:id="rId9"/>
    <p:sldId id="384" r:id="rId10"/>
    <p:sldId id="385" r:id="rId11"/>
    <p:sldId id="386" r:id="rId12"/>
    <p:sldId id="314" r:id="rId13"/>
  </p:sldIdLst>
  <p:sldSz cx="9144000" cy="5143500" type="screen16x9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2017" autoAdjust="0"/>
    <p:restoredTop sz="97356" autoAdjust="0"/>
  </p:normalViewPr>
  <p:slideViewPr>
    <p:cSldViewPr>
      <p:cViewPr varScale="1">
        <p:scale>
          <a:sx n="140" d="100"/>
          <a:sy n="140" d="100"/>
        </p:scale>
        <p:origin x="-56" y="-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7D260-6268-4F26-AF15-ED356AF90945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5494CF-C817-48EC-B3D8-4344773BA92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image" Target="../media/image3.jpeg"/><Relationship Id="rId2" Type="http://schemas.openxmlformats.org/officeDocument/2006/relationships/tags" Target="../tags/tag2.xml"/><Relationship Id="rId16" Type="http://schemas.openxmlformats.org/officeDocument/2006/relationships/image" Target="../media/image1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5" Type="http://schemas.openxmlformats.org/officeDocument/2006/relationships/image" Target="../media/image6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5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17.xml"/><Relationship Id="rId13" Type="http://schemas.openxmlformats.org/officeDocument/2006/relationships/image" Target="../media/image9.jpeg"/><Relationship Id="rId3" Type="http://schemas.openxmlformats.org/officeDocument/2006/relationships/tags" Target="../tags/tag12.xml"/><Relationship Id="rId7" Type="http://schemas.openxmlformats.org/officeDocument/2006/relationships/tags" Target="../tags/tag16.xml"/><Relationship Id="rId12" Type="http://schemas.openxmlformats.org/officeDocument/2006/relationships/image" Target="../media/image8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tags" Target="../tags/tag15.xml"/><Relationship Id="rId11" Type="http://schemas.openxmlformats.org/officeDocument/2006/relationships/image" Target="../media/image7.jpeg"/><Relationship Id="rId5" Type="http://schemas.openxmlformats.org/officeDocument/2006/relationships/tags" Target="../tags/tag14.xml"/><Relationship Id="rId15" Type="http://schemas.openxmlformats.org/officeDocument/2006/relationships/image" Target="../media/image11.jpeg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3.xml"/><Relationship Id="rId9" Type="http://schemas.openxmlformats.org/officeDocument/2006/relationships/tags" Target="../tags/tag18.xml"/><Relationship Id="rId14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.jpeg"/><Relationship Id="rId18" Type="http://schemas.openxmlformats.org/officeDocument/2006/relationships/image" Target="../media/image12.png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12" Type="http://schemas.openxmlformats.org/officeDocument/2006/relationships/image" Target="../media/image2.jpeg"/><Relationship Id="rId17" Type="http://schemas.openxmlformats.org/officeDocument/2006/relationships/image" Target="../media/image1.png"/><Relationship Id="rId2" Type="http://schemas.openxmlformats.org/officeDocument/2006/relationships/tags" Target="../tags/tag20.xml"/><Relationship Id="rId16" Type="http://schemas.openxmlformats.org/officeDocument/2006/relationships/image" Target="../media/image6.jpe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23.xml"/><Relationship Id="rId15" Type="http://schemas.openxmlformats.org/officeDocument/2006/relationships/image" Target="../media/image5.jpeg"/><Relationship Id="rId10" Type="http://schemas.openxmlformats.org/officeDocument/2006/relationships/tags" Target="../tags/tag28.xml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8" name="Gruppieren 27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10244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7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10242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3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23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7614"/>
            <a:ext cx="7772400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 userDrawn="1">
            <p:ph type="subTitle" idx="1"/>
          </p:nvPr>
        </p:nvSpPr>
        <p:spPr>
          <a:xfrm>
            <a:off x="1371600" y="2355726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Textfeld 12"/>
          <p:cNvSpPr txBox="1"/>
          <p:nvPr userDrawn="1"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Freihandform 13"/>
          <p:cNvSpPr/>
          <p:nvPr userDrawn="1"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 userDrawn="1"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 userDrawn="1"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Parallelogramm 16"/>
          <p:cNvSpPr/>
          <p:nvPr userDrawn="1"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Parallelogramm 17"/>
          <p:cNvSpPr/>
          <p:nvPr userDrawn="1"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ihandform 18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ihandform 19"/>
          <p:cNvSpPr/>
          <p:nvPr userDrawn="1"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chteck 20"/>
          <p:cNvSpPr/>
          <p:nvPr userDrawn="1">
            <p:custDataLst>
              <p:tags r:id="rId9"/>
            </p:custDataLst>
          </p:nvPr>
        </p:nvSpPr>
        <p:spPr>
          <a:xfrm>
            <a:off x="795" y="648469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3"/>
          <p:cNvSpPr txBox="1">
            <a:spLocks noChangeArrowheads="1"/>
          </p:cNvSpPr>
          <p:nvPr userDrawn="1"/>
        </p:nvSpPr>
        <p:spPr bwMode="auto">
          <a:xfrm>
            <a:off x="845840" y="4240838"/>
            <a:ext cx="7452320" cy="85119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latin typeface="+mn-lt"/>
              </a:rPr>
              <a:t>Prof. Dr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Giorgi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Chelidze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Prof. Dr.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Malkhaz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e-DE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Shashiashvili</a:t>
            </a:r>
            <a:r>
              <a:rPr lang="de-DE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</a:t>
            </a:r>
          </a:p>
          <a:p>
            <a:pPr lvl="0" algn="ctr">
              <a:spcBef>
                <a:spcPct val="20000"/>
              </a:spcBef>
              <a:defRPr/>
            </a:pP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Prof. Dr. Dr. </a:t>
            </a:r>
            <a:r>
              <a:rPr lang="en-US" sz="1400" b="1" kern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h.c</a:t>
            </a:r>
            <a:r>
              <a:rPr lang="en-US" sz="1400" b="1" kern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Florian Rupp</a:t>
            </a:r>
            <a:endParaRPr lang="en-US" sz="1400" b="1" kern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500" dirty="0" smtClean="0"/>
          </a:p>
          <a:p>
            <a:pPr algn="ctr" eaLnBrk="1" hangingPunct="1"/>
            <a:r>
              <a:rPr lang="en-US" sz="1400" dirty="0" smtClean="0"/>
              <a:t>Kutaisi International</a:t>
            </a:r>
            <a:r>
              <a:rPr lang="en-US" sz="1400" baseline="0" dirty="0" smtClean="0"/>
              <a:t> University</a:t>
            </a:r>
            <a:endParaRPr lang="en-US" sz="1400" dirty="0" smtClean="0"/>
          </a:p>
        </p:txBody>
      </p:sp>
      <p:pic>
        <p:nvPicPr>
          <p:cNvPr id="24" name="Grafik 23" descr="index.png"/>
          <p:cNvPicPr>
            <a:picLocks noChangeAspect="1"/>
          </p:cNvPicPr>
          <p:nvPr userDrawn="1"/>
        </p:nvPicPr>
        <p:blipFill>
          <a:blip r:embed="rId16" cstate="print"/>
          <a:stretch>
            <a:fillRect/>
          </a:stretch>
        </p:blipFill>
        <p:spPr>
          <a:xfrm>
            <a:off x="179513" y="4437868"/>
            <a:ext cx="1872207" cy="58215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hteck 19"/>
          <p:cNvSpPr/>
          <p:nvPr userDrawn="1"/>
        </p:nvSpPr>
        <p:spPr>
          <a:xfrm>
            <a:off x="6084168" y="0"/>
            <a:ext cx="3059832" cy="810000"/>
          </a:xfrm>
          <a:prstGeom prst="rect">
            <a:avLst/>
          </a:pr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1"/>
            </p:custDataLst>
          </p:nvPr>
        </p:nvSpPr>
        <p:spPr>
          <a:xfrm>
            <a:off x="560" y="456093"/>
            <a:ext cx="9143440" cy="354739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3" name="Gruppieren 42"/>
          <p:cNvGrpSpPr/>
          <p:nvPr userDrawn="1"/>
        </p:nvGrpSpPr>
        <p:grpSpPr>
          <a:xfrm>
            <a:off x="0" y="0"/>
            <a:ext cx="6444207" cy="811112"/>
            <a:chOff x="0" y="0"/>
            <a:chExt cx="9156701" cy="1152525"/>
          </a:xfrm>
        </p:grpSpPr>
        <p:pic>
          <p:nvPicPr>
            <p:cNvPr id="28" name="Picture 8" descr="https://cdn.pixabay.com/photo/2016/04/13/19/23/binary-1327501_960_720.jpg"/>
            <p:cNvPicPr>
              <a:picLocks noChangeAspect="1" noChangeArrowheads="1"/>
            </p:cNvPicPr>
            <p:nvPr userDrawn="1"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95536" y="0"/>
              <a:ext cx="2828754" cy="1152128"/>
            </a:xfrm>
            <a:prstGeom prst="rect">
              <a:avLst/>
            </a:prstGeom>
            <a:noFill/>
          </p:spPr>
        </p:pic>
        <p:grpSp>
          <p:nvGrpSpPr>
            <p:cNvPr id="29" name="Gruppieren 28"/>
            <p:cNvGrpSpPr/>
            <p:nvPr userDrawn="1"/>
          </p:nvGrpSpPr>
          <p:grpSpPr>
            <a:xfrm>
              <a:off x="3059832" y="0"/>
              <a:ext cx="3312368" cy="1152525"/>
              <a:chOff x="3059832" y="0"/>
              <a:chExt cx="3312368" cy="1152525"/>
            </a:xfrm>
          </p:grpSpPr>
          <p:pic>
            <p:nvPicPr>
              <p:cNvPr id="30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  <p:cNvPicPr>
                <a:picLocks noChangeAspect="1" noChangeArrowheads="1"/>
              </p:cNvPicPr>
              <p:nvPr userDrawn="1"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3059832" y="0"/>
                <a:ext cx="1728192" cy="1152128"/>
              </a:xfrm>
              <a:prstGeom prst="rect">
                <a:avLst/>
              </a:prstGeom>
              <a:noFill/>
            </p:spPr>
          </p:pic>
          <p:grpSp>
            <p:nvGrpSpPr>
              <p:cNvPr id="31" name="Gruppieren 26"/>
              <p:cNvGrpSpPr/>
              <p:nvPr userDrawn="1"/>
            </p:nvGrpSpPr>
            <p:grpSpPr>
              <a:xfrm>
                <a:off x="4427984" y="0"/>
                <a:ext cx="1944216" cy="1152525"/>
                <a:chOff x="4427984" y="0"/>
                <a:chExt cx="1944216" cy="1152525"/>
              </a:xfrm>
            </p:grpSpPr>
            <p:pic>
              <p:nvPicPr>
                <p:cNvPr id="32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3" cstate="print"/>
                <a:srcRect/>
                <a:stretch>
                  <a:fillRect/>
                </a:stretch>
              </p:blipFill>
              <p:spPr bwMode="auto">
                <a:xfrm>
                  <a:off x="4427984" y="0"/>
                  <a:ext cx="1944216" cy="267494"/>
                </a:xfrm>
                <a:prstGeom prst="rect">
                  <a:avLst/>
                </a:prstGeom>
                <a:noFill/>
              </p:spPr>
            </p:pic>
            <p:pic>
              <p:nvPicPr>
                <p:cNvPr id="33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4" cstate="print"/>
                <a:srcRect/>
                <a:stretch>
                  <a:fillRect/>
                </a:stretch>
              </p:blipFill>
              <p:spPr bwMode="auto">
                <a:xfrm>
                  <a:off x="4572000" y="267494"/>
                  <a:ext cx="1656184" cy="432048"/>
                </a:xfrm>
                <a:prstGeom prst="rect">
                  <a:avLst/>
                </a:prstGeom>
                <a:noFill/>
              </p:spPr>
            </p:pic>
            <p:pic>
              <p:nvPicPr>
                <p:cNvPr id="34" name="Picture 2" descr="Banner, Header, Mathematik, Formel, Physik, Schule"/>
                <p:cNvPicPr>
                  <a:picLocks noChangeAspect="1" noChangeArrowheads="1"/>
                </p:cNvPicPr>
                <p:nvPr userDrawn="1"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716016" y="689073"/>
                  <a:ext cx="1368152" cy="463452"/>
                </a:xfrm>
                <a:prstGeom prst="rect">
                  <a:avLst/>
                </a:prstGeom>
                <a:noFill/>
              </p:spPr>
            </p:pic>
          </p:grpSp>
        </p:grpSp>
        <p:sp>
          <p:nvSpPr>
            <p:cNvPr id="35" name="Freihandform 34"/>
            <p:cNvSpPr/>
            <p:nvPr userDrawn="1">
              <p:custDataLst>
                <p:tags r:id="rId2"/>
              </p:custDataLst>
            </p:nvPr>
          </p:nvSpPr>
          <p:spPr>
            <a:xfrm flipH="1">
              <a:off x="6024860" y="447"/>
              <a:ext cx="313184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1955800"/>
                <a:gd name="connsiteY0" fmla="*/ 0 h 1143000"/>
                <a:gd name="connsiteX1" fmla="*/ 1641023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641023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Parallelogramm 35"/>
            <p:cNvSpPr/>
            <p:nvPr userDrawn="1">
              <p:custDataLst>
                <p:tags r:id="rId3"/>
              </p:custDataLst>
            </p:nvPr>
          </p:nvSpPr>
          <p:spPr>
            <a:xfrm>
              <a:off x="5808836" y="1"/>
              <a:ext cx="792088" cy="1152128"/>
            </a:xfrm>
            <a:prstGeom prst="parallelogram">
              <a:avLst>
                <a:gd name="adj" fmla="val 63481"/>
              </a:avLst>
            </a:pr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Parallelogramm 36"/>
            <p:cNvSpPr/>
            <p:nvPr userDrawn="1">
              <p:custDataLst>
                <p:tags r:id="rId4"/>
              </p:custDataLst>
            </p:nvPr>
          </p:nvSpPr>
          <p:spPr>
            <a:xfrm>
              <a:off x="2568476" y="1"/>
              <a:ext cx="1152128" cy="1152128"/>
            </a:xfrm>
            <a:prstGeom prst="parallelogram">
              <a:avLst>
                <a:gd name="adj" fmla="val 52628"/>
              </a:avLst>
            </a:prstGeom>
            <a:solidFill>
              <a:srgbClr val="1F497D">
                <a:lumMod val="60000"/>
                <a:lumOff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Parallelogramm 37"/>
            <p:cNvSpPr/>
            <p:nvPr userDrawn="1">
              <p:custDataLst>
                <p:tags r:id="rId5"/>
              </p:custDataLst>
            </p:nvPr>
          </p:nvSpPr>
          <p:spPr>
            <a:xfrm flipH="1">
              <a:off x="4296668" y="1"/>
              <a:ext cx="648072" cy="1152128"/>
            </a:xfrm>
            <a:prstGeom prst="parallelogram">
              <a:avLst>
                <a:gd name="adj" fmla="val 68305"/>
              </a:avLst>
            </a:prstGeom>
            <a:solidFill>
              <a:srgbClr val="F79646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Parallelogramm 38"/>
            <p:cNvSpPr/>
            <p:nvPr userDrawn="1">
              <p:custDataLst>
                <p:tags r:id="rId6"/>
              </p:custDataLst>
            </p:nvPr>
          </p:nvSpPr>
          <p:spPr>
            <a:xfrm>
              <a:off x="2568476" y="1"/>
              <a:ext cx="1008112" cy="1152128"/>
            </a:xfrm>
            <a:prstGeom prst="parallelogram">
              <a:avLst>
                <a:gd name="adj" fmla="val 88390"/>
              </a:avLst>
            </a:prstGeom>
            <a:solidFill>
              <a:srgbClr val="4F81BD">
                <a:lumMod val="20000"/>
                <a:lumOff val="8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Freihandform 39"/>
            <p:cNvSpPr/>
            <p:nvPr userDrawn="1">
              <p:custDataLst>
                <p:tags r:id="rId7"/>
              </p:custDataLst>
            </p:nvPr>
          </p:nvSpPr>
          <p:spPr>
            <a:xfrm>
              <a:off x="0" y="0"/>
              <a:ext cx="195580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55800" h="1143000">
                  <a:moveTo>
                    <a:pt x="0" y="0"/>
                  </a:moveTo>
                  <a:lnTo>
                    <a:pt x="1485900" y="0"/>
                  </a:lnTo>
                  <a:lnTo>
                    <a:pt x="1955800" y="1143000"/>
                  </a:lnTo>
                  <a:lnTo>
                    <a:pt x="0" y="1143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ihandform 40"/>
            <p:cNvSpPr/>
            <p:nvPr userDrawn="1">
              <p:custDataLst>
                <p:tags r:id="rId8"/>
              </p:custDataLst>
            </p:nvPr>
          </p:nvSpPr>
          <p:spPr>
            <a:xfrm>
              <a:off x="2580060" y="1"/>
              <a:ext cx="924520" cy="1151235"/>
            </a:xfrm>
            <a:custGeom>
              <a:avLst/>
              <a:gdLst>
                <a:gd name="connsiteX0" fmla="*/ 0 w 1955800"/>
                <a:gd name="connsiteY0" fmla="*/ 0 h 1143000"/>
                <a:gd name="connsiteX1" fmla="*/ 1485900 w 1955800"/>
                <a:gd name="connsiteY1" fmla="*/ 0 h 1143000"/>
                <a:gd name="connsiteX2" fmla="*/ 1955800 w 1955800"/>
                <a:gd name="connsiteY2" fmla="*/ 1143000 h 1143000"/>
                <a:gd name="connsiteX3" fmla="*/ 0 w 1955800"/>
                <a:gd name="connsiteY3" fmla="*/ 1143000 h 1143000"/>
                <a:gd name="connsiteX4" fmla="*/ 0 w 1955800"/>
                <a:gd name="connsiteY4" fmla="*/ 0 h 1143000"/>
                <a:gd name="connsiteX0" fmla="*/ 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0 w 2880320"/>
                <a:gd name="connsiteY4" fmla="*/ 0 h 1143000"/>
                <a:gd name="connsiteX0" fmla="*/ 2160240 w 2880320"/>
                <a:gd name="connsiteY0" fmla="*/ 0 h 1143000"/>
                <a:gd name="connsiteX1" fmla="*/ 2880320 w 2880320"/>
                <a:gd name="connsiteY1" fmla="*/ 0 h 1143000"/>
                <a:gd name="connsiteX2" fmla="*/ 1955800 w 2880320"/>
                <a:gd name="connsiteY2" fmla="*/ 1143000 h 1143000"/>
                <a:gd name="connsiteX3" fmla="*/ 0 w 2880320"/>
                <a:gd name="connsiteY3" fmla="*/ 1143000 h 1143000"/>
                <a:gd name="connsiteX4" fmla="*/ 2160240 w 28803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132432 w 924520"/>
                <a:gd name="connsiteY3" fmla="*/ 643436 h 1143000"/>
                <a:gd name="connsiteX4" fmla="*/ 204440 w 924520"/>
                <a:gd name="connsiteY4" fmla="*/ 0 h 1143000"/>
                <a:gd name="connsiteX0" fmla="*/ 204440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204440 w 924520"/>
                <a:gd name="connsiteY4" fmla="*/ 0 h 1143000"/>
                <a:gd name="connsiteX0" fmla="*/ 348456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4" fmla="*/ 348456 w 924520"/>
                <a:gd name="connsiteY4" fmla="*/ 0 h 1143000"/>
                <a:gd name="connsiteX0" fmla="*/ 348456 w 924520"/>
                <a:gd name="connsiteY0" fmla="*/ 571943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348456 w 924520"/>
                <a:gd name="connsiteY3" fmla="*/ 571943 h 1143000"/>
                <a:gd name="connsiteX0" fmla="*/ 420464 w 924520"/>
                <a:gd name="connsiteY0" fmla="*/ 0 h 1143000"/>
                <a:gd name="connsiteX1" fmla="*/ 924520 w 924520"/>
                <a:gd name="connsiteY1" fmla="*/ 0 h 1143000"/>
                <a:gd name="connsiteX2" fmla="*/ 0 w 924520"/>
                <a:gd name="connsiteY2" fmla="*/ 1143000 h 1143000"/>
                <a:gd name="connsiteX3" fmla="*/ 420464 w 924520"/>
                <a:gd name="connsiteY3" fmla="*/ 0 h 114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4520" h="1143000">
                  <a:moveTo>
                    <a:pt x="420464" y="0"/>
                  </a:moveTo>
                  <a:lnTo>
                    <a:pt x="924520" y="0"/>
                  </a:lnTo>
                  <a:lnTo>
                    <a:pt x="0" y="1143000"/>
                  </a:lnTo>
                  <a:lnTo>
                    <a:pt x="420464" y="0"/>
                  </a:lnTo>
                  <a:close/>
                </a:path>
              </a:pathLst>
            </a:custGeom>
            <a:solidFill>
              <a:srgbClr val="F79646">
                <a:lumMod val="75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Rechteck 41"/>
            <p:cNvSpPr/>
            <p:nvPr userDrawn="1">
              <p:custDataLst>
                <p:tags r:id="rId9"/>
              </p:custDataLst>
            </p:nvPr>
          </p:nvSpPr>
          <p:spPr>
            <a:xfrm>
              <a:off x="795" y="648072"/>
              <a:ext cx="9155906" cy="504056"/>
            </a:xfrm>
            <a:prstGeom prst="rect">
              <a:avLst/>
            </a:prstGeom>
            <a:solidFill>
              <a:srgbClr val="FFFFFF">
                <a:alpha val="40000"/>
              </a:srgbClr>
            </a:solidFill>
            <a:ln w="25400" cap="rnd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s://cdn.pixabay.com/photo/2016/04/13/19/23/binary-1327501_960_720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95536" y="0"/>
            <a:ext cx="2828754" cy="1152128"/>
          </a:xfrm>
          <a:prstGeom prst="rect">
            <a:avLst/>
          </a:prstGeom>
          <a:noFill/>
        </p:spPr>
      </p:pic>
      <p:grpSp>
        <p:nvGrpSpPr>
          <p:cNvPr id="26" name="Gruppieren 25"/>
          <p:cNvGrpSpPr/>
          <p:nvPr userDrawn="1"/>
        </p:nvGrpSpPr>
        <p:grpSpPr>
          <a:xfrm>
            <a:off x="3059832" y="0"/>
            <a:ext cx="3312368" cy="1152525"/>
            <a:chOff x="3059832" y="0"/>
            <a:chExt cx="3312368" cy="1152525"/>
          </a:xfrm>
        </p:grpSpPr>
        <p:pic>
          <p:nvPicPr>
            <p:cNvPr id="27" name="Picture 4" descr="https://scontent-muc2-1.xx.fbcdn.net/v/t1.0-9/105047738_302269647821182_6536006559647297022_o.jpg?_nc_cat=105&amp;_nc_sid=730e14&amp;_nc_ohc=TQF0ZCkImkEAX_9ZuvG&amp;_nc_ht=scontent-muc2-1.xx&amp;oh=0be3c9382f21dded80330d22b968e298&amp;oe=5F833F90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059832" y="0"/>
              <a:ext cx="1728192" cy="1152128"/>
            </a:xfrm>
            <a:prstGeom prst="rect">
              <a:avLst/>
            </a:prstGeom>
            <a:noFill/>
          </p:spPr>
        </p:pic>
        <p:grpSp>
          <p:nvGrpSpPr>
            <p:cNvPr id="28" name="Gruppieren 26"/>
            <p:cNvGrpSpPr/>
            <p:nvPr userDrawn="1"/>
          </p:nvGrpSpPr>
          <p:grpSpPr>
            <a:xfrm>
              <a:off x="4427984" y="0"/>
              <a:ext cx="1944216" cy="1152525"/>
              <a:chOff x="4427984" y="0"/>
              <a:chExt cx="1944216" cy="1152525"/>
            </a:xfrm>
          </p:grpSpPr>
          <p:pic>
            <p:nvPicPr>
              <p:cNvPr id="29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4" cstate="print"/>
              <a:srcRect/>
              <a:stretch>
                <a:fillRect/>
              </a:stretch>
            </p:blipFill>
            <p:spPr bwMode="auto">
              <a:xfrm>
                <a:off x="4427984" y="0"/>
                <a:ext cx="1944216" cy="267494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5" cstate="print"/>
              <a:srcRect/>
              <a:stretch>
                <a:fillRect/>
              </a:stretch>
            </p:blipFill>
            <p:spPr bwMode="auto">
              <a:xfrm>
                <a:off x="4572000" y="267494"/>
                <a:ext cx="1656184" cy="432048"/>
              </a:xfrm>
              <a:prstGeom prst="rect">
                <a:avLst/>
              </a:prstGeom>
              <a:noFill/>
            </p:spPr>
          </p:pic>
          <p:pic>
            <p:nvPicPr>
              <p:cNvPr id="31" name="Picture 2" descr="Banner, Header, Mathematik, Formel, Physik, Schule"/>
              <p:cNvPicPr>
                <a:picLocks noChangeAspect="1" noChangeArrowheads="1"/>
              </p:cNvPicPr>
              <p:nvPr userDrawn="1"/>
            </p:nvPicPr>
            <p:blipFill>
              <a:blip r:embed="rId16" cstate="print"/>
              <a:srcRect/>
              <a:stretch>
                <a:fillRect/>
              </a:stretch>
            </p:blipFill>
            <p:spPr bwMode="auto">
              <a:xfrm>
                <a:off x="4716016" y="689073"/>
                <a:ext cx="1368152" cy="463452"/>
              </a:xfrm>
              <a:prstGeom prst="rect">
                <a:avLst/>
              </a:prstGeom>
              <a:noFill/>
            </p:spPr>
          </p:pic>
        </p:grpSp>
      </p:grpSp>
      <p:sp>
        <p:nvSpPr>
          <p:cNvPr id="24" name="Rechteck 23"/>
          <p:cNvSpPr/>
          <p:nvPr userDrawn="1"/>
        </p:nvSpPr>
        <p:spPr>
          <a:xfrm>
            <a:off x="179512" y="1275606"/>
            <a:ext cx="3240360" cy="37444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feld 10"/>
          <p:cNvSpPr txBox="1"/>
          <p:nvPr>
            <p:custDataLst>
              <p:tags r:id="rId1"/>
            </p:custDataLst>
          </p:nvPr>
        </p:nvSpPr>
        <p:spPr>
          <a:xfrm>
            <a:off x="7543657" y="720080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Florian Rupp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Freihandform 11"/>
          <p:cNvSpPr/>
          <p:nvPr>
            <p:custDataLst>
              <p:tags r:id="rId2"/>
            </p:custDataLst>
          </p:nvPr>
        </p:nvSpPr>
        <p:spPr>
          <a:xfrm flipH="1">
            <a:off x="6024860" y="447"/>
            <a:ext cx="313184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1955800"/>
              <a:gd name="connsiteY0" fmla="*/ 0 h 1143000"/>
              <a:gd name="connsiteX1" fmla="*/ 1641023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641023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arallelogramm 12"/>
          <p:cNvSpPr/>
          <p:nvPr>
            <p:custDataLst>
              <p:tags r:id="rId3"/>
            </p:custDataLst>
          </p:nvPr>
        </p:nvSpPr>
        <p:spPr>
          <a:xfrm>
            <a:off x="5808836" y="1"/>
            <a:ext cx="792088" cy="1152128"/>
          </a:xfrm>
          <a:prstGeom prst="parallelogram">
            <a:avLst>
              <a:gd name="adj" fmla="val 63481"/>
            </a:avLst>
          </a:pr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Parallelogramm 13"/>
          <p:cNvSpPr/>
          <p:nvPr>
            <p:custDataLst>
              <p:tags r:id="rId4"/>
            </p:custDataLst>
          </p:nvPr>
        </p:nvSpPr>
        <p:spPr>
          <a:xfrm>
            <a:off x="2568476" y="1"/>
            <a:ext cx="1152128" cy="1152128"/>
          </a:xfrm>
          <a:prstGeom prst="parallelogram">
            <a:avLst>
              <a:gd name="adj" fmla="val 52628"/>
            </a:avLst>
          </a:prstGeom>
          <a:solidFill>
            <a:srgbClr val="1F497D">
              <a:lumMod val="60000"/>
              <a:lumOff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Parallelogramm 14"/>
          <p:cNvSpPr/>
          <p:nvPr>
            <p:custDataLst>
              <p:tags r:id="rId5"/>
            </p:custDataLst>
          </p:nvPr>
        </p:nvSpPr>
        <p:spPr>
          <a:xfrm flipH="1">
            <a:off x="4296668" y="1"/>
            <a:ext cx="648072" cy="1152128"/>
          </a:xfrm>
          <a:prstGeom prst="parallelogram">
            <a:avLst>
              <a:gd name="adj" fmla="val 68305"/>
            </a:avLst>
          </a:prstGeom>
          <a:solidFill>
            <a:srgbClr val="F79646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Parallelogramm 15"/>
          <p:cNvSpPr/>
          <p:nvPr>
            <p:custDataLst>
              <p:tags r:id="rId6"/>
            </p:custDataLst>
          </p:nvPr>
        </p:nvSpPr>
        <p:spPr>
          <a:xfrm>
            <a:off x="2568476" y="1"/>
            <a:ext cx="1008112" cy="1152128"/>
          </a:xfrm>
          <a:prstGeom prst="parallelogram">
            <a:avLst>
              <a:gd name="adj" fmla="val 88390"/>
            </a:avLst>
          </a:prstGeom>
          <a:solidFill>
            <a:srgbClr val="4F81BD">
              <a:lumMod val="20000"/>
              <a:lumOff val="8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Freihandform 16"/>
          <p:cNvSpPr/>
          <p:nvPr>
            <p:custDataLst>
              <p:tags r:id="rId7"/>
            </p:custDataLst>
          </p:nvPr>
        </p:nvSpPr>
        <p:spPr>
          <a:xfrm>
            <a:off x="0" y="0"/>
            <a:ext cx="195580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55800" h="1143000">
                <a:moveTo>
                  <a:pt x="0" y="0"/>
                </a:moveTo>
                <a:lnTo>
                  <a:pt x="1485900" y="0"/>
                </a:lnTo>
                <a:lnTo>
                  <a:pt x="1955800" y="1143000"/>
                </a:lnTo>
                <a:lnTo>
                  <a:pt x="0" y="1143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ihandform 17"/>
          <p:cNvSpPr/>
          <p:nvPr>
            <p:custDataLst>
              <p:tags r:id="rId8"/>
            </p:custDataLst>
          </p:nvPr>
        </p:nvSpPr>
        <p:spPr>
          <a:xfrm>
            <a:off x="2580060" y="1"/>
            <a:ext cx="924520" cy="1151235"/>
          </a:xfrm>
          <a:custGeom>
            <a:avLst/>
            <a:gdLst>
              <a:gd name="connsiteX0" fmla="*/ 0 w 1955800"/>
              <a:gd name="connsiteY0" fmla="*/ 0 h 1143000"/>
              <a:gd name="connsiteX1" fmla="*/ 1485900 w 1955800"/>
              <a:gd name="connsiteY1" fmla="*/ 0 h 1143000"/>
              <a:gd name="connsiteX2" fmla="*/ 1955800 w 1955800"/>
              <a:gd name="connsiteY2" fmla="*/ 1143000 h 1143000"/>
              <a:gd name="connsiteX3" fmla="*/ 0 w 1955800"/>
              <a:gd name="connsiteY3" fmla="*/ 1143000 h 1143000"/>
              <a:gd name="connsiteX4" fmla="*/ 0 w 1955800"/>
              <a:gd name="connsiteY4" fmla="*/ 0 h 1143000"/>
              <a:gd name="connsiteX0" fmla="*/ 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0 w 2880320"/>
              <a:gd name="connsiteY4" fmla="*/ 0 h 1143000"/>
              <a:gd name="connsiteX0" fmla="*/ 2160240 w 2880320"/>
              <a:gd name="connsiteY0" fmla="*/ 0 h 1143000"/>
              <a:gd name="connsiteX1" fmla="*/ 2880320 w 2880320"/>
              <a:gd name="connsiteY1" fmla="*/ 0 h 1143000"/>
              <a:gd name="connsiteX2" fmla="*/ 1955800 w 2880320"/>
              <a:gd name="connsiteY2" fmla="*/ 1143000 h 1143000"/>
              <a:gd name="connsiteX3" fmla="*/ 0 w 2880320"/>
              <a:gd name="connsiteY3" fmla="*/ 1143000 h 1143000"/>
              <a:gd name="connsiteX4" fmla="*/ 2160240 w 28803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132432 w 924520"/>
              <a:gd name="connsiteY3" fmla="*/ 643436 h 1143000"/>
              <a:gd name="connsiteX4" fmla="*/ 204440 w 924520"/>
              <a:gd name="connsiteY4" fmla="*/ 0 h 1143000"/>
              <a:gd name="connsiteX0" fmla="*/ 204440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204440 w 924520"/>
              <a:gd name="connsiteY4" fmla="*/ 0 h 1143000"/>
              <a:gd name="connsiteX0" fmla="*/ 348456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4" fmla="*/ 348456 w 924520"/>
              <a:gd name="connsiteY4" fmla="*/ 0 h 1143000"/>
              <a:gd name="connsiteX0" fmla="*/ 348456 w 924520"/>
              <a:gd name="connsiteY0" fmla="*/ 571943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348456 w 924520"/>
              <a:gd name="connsiteY3" fmla="*/ 571943 h 1143000"/>
              <a:gd name="connsiteX0" fmla="*/ 420464 w 924520"/>
              <a:gd name="connsiteY0" fmla="*/ 0 h 1143000"/>
              <a:gd name="connsiteX1" fmla="*/ 924520 w 924520"/>
              <a:gd name="connsiteY1" fmla="*/ 0 h 1143000"/>
              <a:gd name="connsiteX2" fmla="*/ 0 w 924520"/>
              <a:gd name="connsiteY2" fmla="*/ 1143000 h 1143000"/>
              <a:gd name="connsiteX3" fmla="*/ 420464 w 924520"/>
              <a:gd name="connsiteY3" fmla="*/ 0 h 1143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4520" h="1143000">
                <a:moveTo>
                  <a:pt x="420464" y="0"/>
                </a:moveTo>
                <a:lnTo>
                  <a:pt x="924520" y="0"/>
                </a:lnTo>
                <a:lnTo>
                  <a:pt x="0" y="1143000"/>
                </a:lnTo>
                <a:lnTo>
                  <a:pt x="420464" y="0"/>
                </a:lnTo>
                <a:close/>
              </a:path>
            </a:pathLst>
          </a:custGeom>
          <a:solidFill>
            <a:srgbClr val="F79646">
              <a:lumMod val="75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Rechteck 18"/>
          <p:cNvSpPr/>
          <p:nvPr>
            <p:custDataLst>
              <p:tags r:id="rId9"/>
            </p:custDataLst>
          </p:nvPr>
        </p:nvSpPr>
        <p:spPr>
          <a:xfrm>
            <a:off x="795" y="648072"/>
            <a:ext cx="9155906" cy="504056"/>
          </a:xfrm>
          <a:prstGeom prst="rect">
            <a:avLst/>
          </a:prstGeom>
          <a:solidFill>
            <a:srgbClr val="FFFFFF">
              <a:alpha val="40000"/>
            </a:srgbClr>
          </a:solidFill>
          <a:ln w="25400" cap="rnd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itel 1"/>
          <p:cNvSpPr>
            <a:spLocks noGrp="1"/>
          </p:cNvSpPr>
          <p:nvPr userDrawn="1">
            <p:ph type="ctrTitle"/>
          </p:nvPr>
        </p:nvSpPr>
        <p:spPr>
          <a:xfrm>
            <a:off x="3851920" y="1275606"/>
            <a:ext cx="5112568" cy="864095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ctr">
              <a:defRPr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23" name="Rectangle 5"/>
          <p:cNvSpPr>
            <a:spLocks noChangeArrowheads="1"/>
          </p:cNvSpPr>
          <p:nvPr userDrawn="1">
            <p:custDataLst>
              <p:tags r:id="rId10"/>
            </p:custDataLst>
          </p:nvPr>
        </p:nvSpPr>
        <p:spPr bwMode="auto">
          <a:xfrm>
            <a:off x="4752020" y="4299942"/>
            <a:ext cx="324036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spcBef>
                <a:spcPct val="20000"/>
              </a:spcBef>
            </a:pPr>
            <a:endParaRPr lang="en-US" sz="1400" dirty="0" smtClean="0"/>
          </a:p>
        </p:txBody>
      </p:sp>
      <p:sp>
        <p:nvSpPr>
          <p:cNvPr id="25" name="Textfeld 24"/>
          <p:cNvSpPr txBox="1"/>
          <p:nvPr userDrawn="1"/>
        </p:nvSpPr>
        <p:spPr>
          <a:xfrm>
            <a:off x="3851920" y="2355726"/>
            <a:ext cx="5040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Questions &amp; Remarks?</a:t>
            </a:r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endParaRPr lang="en-US" sz="2000" dirty="0" smtClean="0"/>
          </a:p>
          <a:p>
            <a:pPr algn="ctr"/>
            <a:r>
              <a:rPr lang="en-US" sz="2000" dirty="0" smtClean="0"/>
              <a:t>Thank You Very Much</a:t>
            </a:r>
            <a:endParaRPr lang="en-US" sz="2000" dirty="0"/>
          </a:p>
        </p:txBody>
      </p:sp>
      <p:pic>
        <p:nvPicPr>
          <p:cNvPr id="22" name="Grafik 21" descr="index.png"/>
          <p:cNvPicPr>
            <a:picLocks noChangeAspect="1"/>
          </p:cNvPicPr>
          <p:nvPr userDrawn="1"/>
        </p:nvPicPr>
        <p:blipFill>
          <a:blip r:embed="rId17" cstate="print"/>
          <a:stretch>
            <a:fillRect/>
          </a:stretch>
        </p:blipFill>
        <p:spPr>
          <a:xfrm>
            <a:off x="3798963" y="4578133"/>
            <a:ext cx="1421109" cy="441887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79512" y="1678889"/>
            <a:ext cx="3240360" cy="293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824640"/>
            <a:ext cx="9144000" cy="0"/>
          </a:xfrm>
          <a:prstGeom prst="line">
            <a:avLst/>
          </a:prstGeom>
          <a:noFill/>
          <a:ln w="38100">
            <a:solidFill>
              <a:schemeClr val="tx2">
                <a:lumMod val="20000"/>
                <a:lumOff val="8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7" name="Rectangle 7"/>
          <p:cNvSpPr>
            <a:spLocks noChangeArrowheads="1"/>
          </p:cNvSpPr>
          <p:nvPr userDrawn="1"/>
        </p:nvSpPr>
        <p:spPr bwMode="invGray">
          <a:xfrm>
            <a:off x="0" y="1"/>
            <a:ext cx="9144000" cy="815024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oolSlant"/>
          </a:sp3d>
        </p:spPr>
        <p:txBody>
          <a:bodyPr wrap="none" anchor="ctr"/>
          <a:lstStyle/>
          <a:p>
            <a:pPr>
              <a:defRPr/>
            </a:pPr>
            <a:endParaRPr lang="de-DE"/>
          </a:p>
        </p:txBody>
      </p:sp>
      <p:sp>
        <p:nvSpPr>
          <p:cNvPr id="9" name="Abgerundetes Rechteck 8"/>
          <p:cNvSpPr/>
          <p:nvPr userDrawn="1"/>
        </p:nvSpPr>
        <p:spPr>
          <a:xfrm>
            <a:off x="118693" y="105507"/>
            <a:ext cx="667317" cy="598738"/>
          </a:xfrm>
          <a:prstGeom prst="roundRect">
            <a:avLst>
              <a:gd name="adj" fmla="val 917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2"/>
          <p:cNvSpPr>
            <a:spLocks noGrp="1" noChangeArrowheads="1"/>
          </p:cNvSpPr>
          <p:nvPr userDrawn="1">
            <p:ph type="title"/>
          </p:nvPr>
        </p:nvSpPr>
        <p:spPr bwMode="auto">
          <a:xfrm>
            <a:off x="971600" y="52707"/>
            <a:ext cx="8064896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pic>
        <p:nvPicPr>
          <p:cNvPr id="12" name="Grafik 11" descr="index.png"/>
          <p:cNvPicPr>
            <a:picLocks noChangeAspect="1"/>
          </p:cNvPicPr>
          <p:nvPr userDrawn="1"/>
        </p:nvPicPr>
        <p:blipFill>
          <a:blip r:embed="rId6" cstate="print"/>
          <a:srcRect r="69566"/>
          <a:stretch>
            <a:fillRect/>
          </a:stretch>
        </p:blipFill>
        <p:spPr>
          <a:xfrm>
            <a:off x="166812" y="110777"/>
            <a:ext cx="576064" cy="58856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0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1.xml"/><Relationship Id="rId7" Type="http://schemas.openxmlformats.org/officeDocument/2006/relationships/image" Target="../media/image15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4.xml"/><Relationship Id="rId7" Type="http://schemas.openxmlformats.org/officeDocument/2006/relationships/image" Target="../media/image18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1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4" Type="http://schemas.openxmlformats.org/officeDocument/2006/relationships/tags" Target="../tags/tag35.xml"/><Relationship Id="rId9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6.xml"/><Relationship Id="rId7" Type="http://schemas.openxmlformats.org/officeDocument/2006/relationships/image" Target="../media/image33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MGMT – Derivatives &amp; Techniques of Differentiation</a:t>
            </a:r>
            <a:br>
              <a:rPr lang="en-US" dirty="0" smtClean="0"/>
            </a:br>
            <a:r>
              <a:rPr lang="en-US" dirty="0" smtClean="0"/>
              <a:t>Introductory Techniques of Differentiation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/>
              <a:t>Mathematics for Management</a:t>
            </a:r>
          </a:p>
          <a:p>
            <a:r>
              <a:rPr lang="en-US" dirty="0" smtClean="0"/>
              <a:t>Supplementary Electronic Materials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251520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8604448" y="1347614"/>
            <a:ext cx="288032" cy="864096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0"/>
              </a:spcBef>
            </a:pPr>
            <a:endParaRPr lang="en-US" sz="20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7092280" y="3363838"/>
            <a:ext cx="180020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The Derivative</a:t>
            </a:r>
          </a:p>
        </p:txBody>
      </p:sp>
      <p:sp>
        <p:nvSpPr>
          <p:cNvPr id="11" name="Rechteck 10"/>
          <p:cNvSpPr/>
          <p:nvPr/>
        </p:nvSpPr>
        <p:spPr>
          <a:xfrm>
            <a:off x="7092280" y="2931790"/>
            <a:ext cx="1800200" cy="36004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 smtClean="0"/>
              <a:t>Derivatives &amp; Techniques</a:t>
            </a:r>
          </a:p>
          <a:p>
            <a:pPr algn="ctr"/>
            <a:r>
              <a:rPr lang="en-US" sz="1000" dirty="0" smtClean="0"/>
              <a:t>of Differentiation</a:t>
            </a:r>
          </a:p>
        </p:txBody>
      </p:sp>
      <p:sp>
        <p:nvSpPr>
          <p:cNvPr id="12" name="Rechteck 11"/>
          <p:cNvSpPr/>
          <p:nvPr/>
        </p:nvSpPr>
        <p:spPr>
          <a:xfrm>
            <a:off x="7092280" y="3795886"/>
            <a:ext cx="1800200" cy="36004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algn="ctr"/>
            <a:r>
              <a:rPr lang="en-US" sz="1000" dirty="0" smtClean="0"/>
              <a:t>Introductory Techniques</a:t>
            </a:r>
          </a:p>
          <a:p>
            <a:pPr marL="0" lvl="1" algn="ctr"/>
            <a:r>
              <a:rPr lang="en-US" sz="1000" dirty="0" smtClean="0"/>
              <a:t>of Differentiation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Power, Constant Multiple, Sum and Difference Rule 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86409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56070" y="1203583"/>
            <a:ext cx="5326978" cy="67957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2427734"/>
            <a:ext cx="7200800" cy="2592288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56069" y="2499728"/>
            <a:ext cx="7082482" cy="24633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Power, Constant Multiple, Sum and Difference Rule 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140" y="1013862"/>
            <a:ext cx="231544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hteck 5"/>
          <p:cNvSpPr/>
          <p:nvPr/>
        </p:nvSpPr>
        <p:spPr>
          <a:xfrm>
            <a:off x="3419872" y="1131590"/>
            <a:ext cx="5472608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fik 7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3469020" y="1195976"/>
            <a:ext cx="5367385" cy="3666664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Calculus I for Management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power rule, …</a:t>
            </a:r>
            <a:endParaRPr lang="en-US" dirty="0"/>
          </a:p>
        </p:txBody>
      </p:sp>
      <p:sp>
        <p:nvSpPr>
          <p:cNvPr id="7" name="Rechteck 6"/>
          <p:cNvSpPr/>
          <p:nvPr/>
        </p:nvSpPr>
        <p:spPr>
          <a:xfrm>
            <a:off x="3419872" y="1131590"/>
            <a:ext cx="5472608" cy="165618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Grafik 9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91879" y="1203598"/>
            <a:ext cx="5351407" cy="1391459"/>
          </a:xfrm>
          <a:prstGeom prst="rect">
            <a:avLst/>
          </a:prstGeom>
          <a:noFill/>
          <a:ln/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9993" y="1074822"/>
            <a:ext cx="2201768" cy="171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/>
        </p:nvSpPr>
        <p:spPr>
          <a:xfrm>
            <a:off x="3419872" y="3723878"/>
            <a:ext cx="5472608" cy="129614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Grafik 19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3491879" y="3795886"/>
            <a:ext cx="3586643" cy="1114087"/>
          </a:xfrm>
          <a:prstGeom prst="rect">
            <a:avLst/>
          </a:prstGeom>
          <a:noFill/>
          <a:ln/>
          <a:effectLst/>
        </p:spPr>
      </p:pic>
      <p:sp>
        <p:nvSpPr>
          <p:cNvPr id="14" name="Rechteck 13"/>
          <p:cNvSpPr/>
          <p:nvPr/>
        </p:nvSpPr>
        <p:spPr>
          <a:xfrm>
            <a:off x="3419872" y="3075806"/>
            <a:ext cx="5472608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fik 16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9" y="3147815"/>
            <a:ext cx="5364528" cy="3848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and its extension to arbitrary non-vanishing powers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92088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0" y="1203586"/>
            <a:ext cx="7058622" cy="673837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1691680" y="1995686"/>
            <a:ext cx="7200800" cy="93610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fik 13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0" y="2067680"/>
            <a:ext cx="5349138" cy="756069"/>
          </a:xfrm>
          <a:prstGeom prst="rect">
            <a:avLst/>
          </a:prstGeom>
          <a:noFill/>
          <a:ln/>
          <a:effectLst/>
        </p:spPr>
      </p:pic>
      <p:sp>
        <p:nvSpPr>
          <p:cNvPr id="12" name="Raute 11"/>
          <p:cNvSpPr/>
          <p:nvPr/>
        </p:nvSpPr>
        <p:spPr>
          <a:xfrm>
            <a:off x="12700" y="12700"/>
            <a:ext cx="12700" cy="127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3419872" y="3075806"/>
            <a:ext cx="5472608" cy="194421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3491879" y="3140193"/>
            <a:ext cx="4812923" cy="1834575"/>
          </a:xfrm>
          <a:prstGeom prst="rect">
            <a:avLst/>
          </a:prstGeom>
          <a:noFill/>
          <a:ln/>
          <a:effectLst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09992" y="3477790"/>
            <a:ext cx="2201767" cy="1517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Grafik 20" descr="IguanaTex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323528" y="3435846"/>
            <a:ext cx="432047" cy="13877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 Multiple Rule: the derivative of a constant times a function is the constant times the derivative of the function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80" y="1127398"/>
            <a:ext cx="2215086" cy="2958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hteck 3"/>
          <p:cNvSpPr/>
          <p:nvPr/>
        </p:nvSpPr>
        <p:spPr>
          <a:xfrm>
            <a:off x="3419872" y="1131590"/>
            <a:ext cx="5472608" cy="165618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3469021" y="1195976"/>
            <a:ext cx="5388045" cy="1463058"/>
          </a:xfrm>
          <a:prstGeom prst="rect">
            <a:avLst/>
          </a:prstGeom>
          <a:noFill/>
          <a:ln/>
          <a:effectLst/>
        </p:spPr>
      </p:pic>
      <p:sp>
        <p:nvSpPr>
          <p:cNvPr id="7" name="Rechteck 6"/>
          <p:cNvSpPr/>
          <p:nvPr/>
        </p:nvSpPr>
        <p:spPr>
          <a:xfrm>
            <a:off x="3419872" y="2931790"/>
            <a:ext cx="5472608" cy="136815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3469020" y="2996176"/>
            <a:ext cx="4922525" cy="111532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Constant Multiple Rule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0" y="1203583"/>
            <a:ext cx="6988996" cy="3139580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</a:t>
            </a:r>
            <a:br>
              <a:rPr lang="en-US" dirty="0" smtClean="0"/>
            </a:br>
            <a:r>
              <a:rPr lang="en-US" dirty="0" smtClean="0"/>
              <a:t>Application of the Power and Constant Multiple Rule</a:t>
            </a:r>
            <a:endParaRPr lang="en-US" dirty="0"/>
          </a:p>
        </p:txBody>
      </p:sp>
      <p:sp>
        <p:nvSpPr>
          <p:cNvPr id="6" name="Rechteck 5"/>
          <p:cNvSpPr/>
          <p:nvPr/>
        </p:nvSpPr>
        <p:spPr>
          <a:xfrm>
            <a:off x="1691680" y="1131590"/>
            <a:ext cx="7200800" cy="38884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63691" y="1203586"/>
            <a:ext cx="6761679" cy="242601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Sum Rule: the derivative of a sum of functions is the sum of the derivatives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576064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fik 4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0" y="1203586"/>
            <a:ext cx="7088732" cy="389495"/>
          </a:xfrm>
          <a:prstGeom prst="rect">
            <a:avLst/>
          </a:prstGeom>
          <a:noFill/>
          <a:ln/>
          <a:effectLst/>
        </p:spPr>
      </p:pic>
      <p:sp>
        <p:nvSpPr>
          <p:cNvPr id="6" name="Rechteck 5"/>
          <p:cNvSpPr/>
          <p:nvPr/>
        </p:nvSpPr>
        <p:spPr>
          <a:xfrm>
            <a:off x="1691680" y="1779662"/>
            <a:ext cx="7200800" cy="194421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851655"/>
            <a:ext cx="5305505" cy="174819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of the Sum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fik 6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1763691" y="1203583"/>
            <a:ext cx="4438635" cy="576528"/>
          </a:xfrm>
          <a:prstGeom prst="rect">
            <a:avLst/>
          </a:prstGeom>
          <a:noFill/>
          <a:ln/>
          <a:effectLst/>
        </p:spPr>
      </p:pic>
      <p:sp>
        <p:nvSpPr>
          <p:cNvPr id="8" name="Rechteck 7"/>
          <p:cNvSpPr/>
          <p:nvPr/>
        </p:nvSpPr>
        <p:spPr>
          <a:xfrm>
            <a:off x="1691680" y="1995686"/>
            <a:ext cx="7200800" cy="302433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Grafik 12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2067679"/>
            <a:ext cx="6995960" cy="2875969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immediate consequence of the Sum Rule and the Constant Multiple Rule is the Difference Rule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1691680" y="1131590"/>
            <a:ext cx="7200800" cy="1800200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Grafik 10" descr="IguanaTex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1763690" y="1203583"/>
            <a:ext cx="7078216" cy="1598561"/>
          </a:xfrm>
          <a:prstGeom prst="rect">
            <a:avLst/>
          </a:prstGeom>
          <a:noFill/>
          <a:ln/>
          <a:effectLst/>
        </p:spPr>
      </p:pic>
      <p:sp>
        <p:nvSpPr>
          <p:cNvPr id="5" name="Rechteck 4"/>
          <p:cNvSpPr/>
          <p:nvPr/>
        </p:nvSpPr>
        <p:spPr>
          <a:xfrm>
            <a:off x="1691680" y="3075806"/>
            <a:ext cx="7200800" cy="7920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Grafik 8" descr="IguanaTex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63691" y="3147798"/>
            <a:ext cx="4951499" cy="576871"/>
          </a:xfrm>
          <a:prstGeom prst="rect">
            <a:avLst/>
          </a:prstGeom>
          <a:noFill/>
          <a:ln/>
          <a:effectLst/>
        </p:spPr>
      </p:pic>
      <p:sp>
        <p:nvSpPr>
          <p:cNvPr id="10" name="Rechteck 9"/>
          <p:cNvSpPr/>
          <p:nvPr/>
        </p:nvSpPr>
        <p:spPr>
          <a:xfrm>
            <a:off x="1691680" y="4155926"/>
            <a:ext cx="7200800" cy="86409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Grafik 11" descr="IguanaTex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1763691" y="4227919"/>
            <a:ext cx="7082943" cy="6471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v4sBCPrLdUOGmmGtjuAVn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5ULgxRsCUC2aETaaLLML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V12iISWwkOOVDsSNsZR1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64,642"/>
  <p:tag name="ORIGINALWIDTH" val="3424,072"/>
  <p:tag name="LATEXADDIN" val="\documentclass{article}\pagestyle{empty}&#10;\usepackage{amsmath}&#10;\usepackage{amsfonts}&#10;\usepackage{amssymb}&#10;\begin{document}&#10;\begin{minipage}{9.7 cm}&#10;{\sffamily{&#10;{\bf{Example:}} The derivative of the identity function $f(x) = x$, $x \in \mathbb{R}$, is $f'(x) = 1$ for all $x \in \mathbb{R}$.\\[2mm]&#10;This is due to&#10;\begin{eqnarray*}&#10;f'(x) &amp; = &amp;&#10;\lim_{h \to 0} \, \frac{f(x+h) - f(x)}{h} \, \, = \, \, \lim_{h \to 0} \, \frac{x+h - x}{h} \, \, = \, \, 1 \, .&#10;\end{eqnarray*}&#10;}}&#10;\end{minipage}&#10;\end{document}"/>
  <p:tag name="IGUANATEXSIZE" val="20"/>
  <p:tag name="IGUANATEXCURSOR" val="296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wayLLHUoUaSByAvs2zAN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89,9138"/>
  <p:tag name="ORIGINALWIDTH" val="2293,963"/>
  <p:tag name="LATEXADDIN" val="\documentclass{article}\pagestyle{empty}&#10;\usepackage{amsmath}&#10;\usepackage{amsfonts}&#10;\usepackage{amssymb}&#10;\begin{document}&#10;\begin{minipage}{9.7 cm}&#10;{\sffamily{&#10;{\bf{The Power Rule:}}\\[1mm]&#10;Let $n \in \mathbb{N}$ be a positive integer, then&#10;\begin{eqnarray*}&#10;\frac{\textrm{d}}{\textrm{d} \, x} \, x^n &amp; = &amp; n \cdot x^{n-1} \, .&#10;\end{eqnarray*}&#10;}}&#10;\end{minipage}&#10;\end{document}"/>
  <p:tag name="IGUANATEXSIZE" val="20"/>
  <p:tag name="IGUANATEXCURSOR" val="29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8,4702"/>
  <p:tag name="ORIGINALWIDTH" val="3431,571"/>
  <p:tag name="LATEXADDIN" val="\documentclass{article}\pagestyle{empty}&#10;\usepackage{amsmath}&#10;\usepackage{amsfonts}&#10;\usepackage{amssymb}&#10;\begin{document}&#10;\begin{minipage}{9.7 cm}&#10;{\sffamily{&#10;More generally, we have the following differentiation rule for power functions:&#10;}}&#10;\end{minipage}&#10;\end{document}"/>
  <p:tag name="IGUANATEXSIZE" val="20"/>
  <p:tag name="IGUANATEXCURSOR" val="23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11,6986"/>
  <p:tag name="ORIGINALWIDTH" val="4489,689"/>
  <p:tag name="LATEXADDIN" val="\documentclass{article}\pagestyle{empty}&#10;\usepackage{amsmath}&#10;\usepackage{amsfonts}&#10;\usepackage{amssymb}&#10;\begin{document}&#10;\begin{minipage}{12.7 cm}&#10;{\sffamily{&#10;In one of the next sections we will show how to extend the Power Rule from $n \in \mathbb{N}$ to arbitrary real exponents $n \in \mathbb{R} \setminus \{ 0 \}$ such that the following general Power Rule can be rigorously stated:&#10;}}&#10;\end{minipage}&#10;\end{document}"/>
  <p:tag name="IGUANATEXSIZE" val="20"/>
  <p:tag name="IGUANATEXCURSOR" val="387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60,4424"/>
  <p:tag name="ORIGINALWIDTH" val="3401,575"/>
  <p:tag name="LATEXADDIN" val="\documentclass{article}\pagestyle{empty}&#10;\usepackage{amsmath}&#10;\usepackage{amsfonts}&#10;\usepackage{amssymb}&#10;\begin{document}&#10;\begin{minipage}{12.7 cm}&#10;{\sffamily{&#10;{\bf{The Power Rule (General Version):}}&#10;Let $n \in \mathbb{R} \setminus \{0\}$, then\\[-5mm]&#10;\begin{eqnarray*}&#10;\frac{\textrm{d}}{\textrm{d} \, x} \, x^n &amp; = &amp; n \cdot x^{n-1} \, .&#10;\end{eqnarray*}&#10;&#10;}}&#10;\end{minipage}&#10;\end{document}"/>
  <p:tag name="IGUANATEXSIZE" val="20"/>
  <p:tag name="IGUANATEXCURSOR" val="31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137,608"/>
  <p:tag name="ORIGINALWIDTH" val="3078,365"/>
  <p:tag name="LATEXADDIN" val="\documentclass{article}\pagestyle{empty}&#10;\usepackage{amsmath}&#10;\usepackage{amsfonts}&#10;\usepackage{amssymb}&#10;\begin{document}&#10;\begin{minipage}{9.7 cm}&#10;{\sffamily{&#10;{\bf{Examples:}}\\[-6mm]&#10;\begin{itemize}&#10;\item Let $f(x) = x^{1000}$, then $f'(x) = 1000 \, x^{999}$.&#10;\item Let $f(x) = \frac{1}{x^2} = x^{-2}$, then $f'(x) = -2 x^{-3} = -\frac{2}{x^3}$.&#10;\item The derivative of $f(x) = \sqrt[3]{x^2}$ is\\[-3mm]&#10;$$&#10;\frac{\textrm{d}}{\textrm{d} \, x} \, x^{2/3} \, \, = \, \, \tfrac{2}{3} x^{(2/3) - 1} \, \, = \, \, \tfrac{2}{3} x^{-1/3} \, \, = \, \, \frac{2}{3 \cdot \sqrt[3]{x}}&#10;$$&#10;\end{itemize}&#10;&#10;}}&#10;\end{minipage}&#10;\end{document}"/>
  <p:tag name="IGUANATEXSIZE" val="20"/>
  <p:tag name="IGUANATEXCURSOR" val="244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5,4818"/>
  <p:tag name="ORIGINALWIDTH" val="467,1917"/>
  <p:tag name="LATEXADDIN" val="\documentclass{article}\pagestyle{empty}&#10;\usepackage{amsmath}&#10;\usepackage{amsfonts}&#10;\usepackage{amssymb}&#10;\begin{document}&#10;\begin{minipage}{9.7 cm}&#10;{\sffamily{&#10;$$&#10;y = \sqrt[3]{x^2}&#10;$$&#10;}}&#10;\end{minipage}&#10;\end{document}"/>
  <p:tag name="IGUANATEXSIZE" val="20"/>
  <p:tag name="IGUANATEXCURSOR" val="183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06,6368"/>
  <p:tag name="ORIGINALWIDTH" val="3445,07"/>
  <p:tag name="LATEXADDIN" val="\documentclass{article}\pagestyle{empty}&#10;\usepackage{amsmath}&#10;\usepackage{amsfonts}&#10;\usepackage{amssymb}&#10;\begin{document}&#10;\begin{minipage}{9.7 cm}&#10;{\sffamily{&#10;When new functions are formed from old functions by addition, subtraction, or multiplication by a constant, their derivatives can be calculated in terms of derivatives of the old functions.\\[2mm]&#10;In particular, the following formula says that {\bf{the derivative of a constant times a function is the constant times the derivative of the function}}.}}&#10;\end{minipage}&#10;\end{document}"/>
  <p:tag name="IGUANATEXSIZE" val="20"/>
  <p:tag name="IGUANATEXCURSOR" val="50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90,6637"/>
  <p:tag name="ORIGINALWIDTH" val="3147,357"/>
  <p:tag name="LATEXADDIN" val="\documentclass{article}\pagestyle{empty}&#10;\usepackage{amsmath}&#10;\usepackage{amsfonts}&#10;\usepackage{amssymb}&#10;\begin{document}&#10;\begin{minipage}{9.7 cm}&#10;{\sffamily{&#10;{\bf{The Constant Multiple Rule:}}\\[1mm]&#10;If $c \in \mathbb{R}$ is a constant and $f$ is a differentiable function, then&#10;$$&#10;\frac{\textrm{d}}{\textrm{d} \, x } \left( c \cdot f(x) \right) \, \, = \, \, c \cdot \frac{\textrm{d}}{\textrm{d} \, x } f(x) \, .&#10;$$&#10;}}&#10;\end{minipage}&#10;\end{document}"/>
  <p:tag name="IGUANATEXSIZE" val="20"/>
  <p:tag name="IGUANATEXCURSOR" val="41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918,26"/>
  <p:tag name="ORIGINALWIDTH" val="4445,445"/>
  <p:tag name="LATEXADDIN" val="\documentclass{article}\pagestyle{empty}&#10;\usepackage{amsmath}&#10;\usepackage{amsfonts}&#10;\usepackage{amssymb}&#10;\begin{document}&#10;\begin{minipage}{12.7 cm}&#10;{\sffamily{&#10;{\bf{Proof of the Constant Multiple Rule:}}\\[1mm]&#10;Define $g(x) := c f(x)$. Then&#10;\begin{eqnarray*}&#10;g'(x) &amp; = &amp; &#10;\lim_{h \to 0} \frac{g(x+h)-g(x)}{h} \, \, = \, \, \lim_{h \to 0} \frac{c \cdot f(x+h) - c\cdot f(x)}{h} \\[2mm]&#10;&amp; = &amp;&#10;\lim_{h \to 0} \, c \cdot \left( \frac{f(x+h) - f(x)}{h} \right) \\[2mm]&#10;&amp; = &amp;&#10;c \cdot \lim_{h \to 0} \frac{f(x+h)-f(x)}{h} \\[2mm]&#10;&amp; = &amp;&#10;c \cdot f'(x) \, .&#10;\end{eqnarray*}\\[-7mm]&#10;\phantom{u} \hfill $\blacksquare$&#10;}}&#10;\end{minipage}&#10;\end{document}"/>
  <p:tag name="IGUANATEXSIZE" val="20"/>
  <p:tag name="IGUANATEXCURSOR" val="30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6,566"/>
  <p:tag name="ORIGINALWIDTH" val="4299,213"/>
  <p:tag name="LATEXADDIN" val="\documentclass{article}\pagestyle{empty}&#10;\usepackage{amsmath}&#10;\usepackage{amsfonts}&#10;\usepackage{amssymb}&#10;\begin{document}&#10;\begin{minipage}{12.7 cm}&#10;{\sffamily{&#10;{\bf{Example:}}\\[1mm]&#10;{\bf{a)}} Find the derivative of $f(x) = -3 x^4$:&#10;$$&#10;\frac{\textrm{d}}{\textrm{d} \, x} \, \left( -3 x^4 \right) \, \, = \, \, -3 \cdot \frac{\textrm{d}}{\textrm{d} \, x} \, x^4&#10;\, \, = \, \, -3 \cdot \left( 4 \cdot x^3 \right) \, \, = \, \, -12 \cdot x^3 \, .&#10;$$&#10;&#10;\vspace{0.2cm}&#10;{\bf{b)}} Find the derivative of $f(x) = 10 \sqrt[5]{x^2}$:&#10;$$&#10;\frac{\textrm{d}}{\textrm{d} \, x} \, \left( 10 x^{2/5} \right) \, \, = \, \, 10 \cdot \frac{\textrm{d}}{\textrm{d} \, x} \, x^{2/5}&#10;\, \, = \, \, 10 \cdot \left( \tfrac{2}{5} \cdot x^{(2/5)-1} \right) \, \, = \, \, 4 \cdot x^{-3/5} \, \, = \, \, \frac{4}{\sqrt[5]{x^3}} \, .&#10;$$&#10;&#10;}}&#10;\end{minipage}&#10;\end{document}"/>
  <p:tag name="IGUANATEXSIZE" val="20"/>
  <p:tag name="IGUANATEXCURSOR" val="790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wS88IkDwk2u2UXfeYk5s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36,9704"/>
  <p:tag name="ORIGINALWIDTH" val="4506,937"/>
  <p:tag name="LATEXADDIN" val="\documentclass{article}\pagestyle{empty}&#10;\usepackage{amsmath}&#10;\usepackage{amsfonts}&#10;\usepackage{amssymb}&#10;\begin{document}&#10;\begin{minipage}{12.7 cm}&#10;{\sffamily{&#10;The next rule tells us that {\bf{the derivative of a sum of functions is the sum of the derivatives}}.&#10;}}&#10;\end{minipage}&#10;\end{document}"/>
  <p:tag name="IGUANATEXSIZE" val="20"/>
  <p:tag name="IGUANATEXCURSOR" val="24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058,118"/>
  <p:tag name="ORIGINALWIDTH" val="3371,579"/>
  <p:tag name="LATEXADDIN" val="\documentclass{article}\pagestyle{empty}&#10;\usepackage{amsmath}&#10;\usepackage{amsfonts}&#10;\usepackage{amssymb}&#10;\begin{document}&#10;\begin{minipage}{12.7 cm}&#10;{\sffamily{&#10;{\bf{The Sum Rule:}}\\[1mm]&#10;Let $f$ and $g$ be differentiable, then&#10;$$&#10;\frac{\textrm{d}}{\textrm{d} \, x} \left( f(x) + g(x) \right) \, \, = \, \,&#10;\frac{\textrm{d}}{\textrm{d} \, x} \, f(x) \, + \, \frac{\textrm{d}}{\textrm{d} \, x} \, g(x)&#10;$$&#10;or&#10;$$&#10;\left( f \, + \, g \right)' \, \, = \, \, f' \, + \, g' \, .&#10;$$&#10;}}&#10;\end{minipage}&#10;\end{document}"/>
  <p:tag name="IGUANATEXSIZE" val="20"/>
  <p:tag name="IGUANATEXCURSOR" val="221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,2066"/>
  <p:tag name="ORIGINALWIDTH" val="2818,898"/>
  <p:tag name="LATEXADDIN" val="\documentclass{article}\pagestyle{empty}&#10;\usepackage{amsmath}&#10;\usepackage{amsfonts}&#10;\usepackage{amssymb}&#10;\begin{document}&#10;\begin{minipage}{12.7 cm}&#10;{\sffamily{&#10;{\bf{The Sum Rule:}}&#10;Let $f$ and $g$ be differentaible, then\\[-2mm]&#10;$$&#10;\left( f \, + \, g \right)' \, \, = \, \, f' \, + \, g' \, .&#10;$$&#10;}}&#10;\end{minipage}&#10;\end{document}"/>
  <p:tag name="IGUANATEXSIZE" val="20"/>
  <p:tag name="IGUANATEXCURSOR" val="22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740,532"/>
  <p:tag name="ORIGINALWIDTH" val="4445,445"/>
  <p:tag name="LATEXADDIN" val="\documentclass{article}\pagestyle{empty}&#10;\usepackage{amsmath}&#10;\usepackage{amsfonts}&#10;\usepackage{amssymb}&#10;\begin{document}&#10;\begin{minipage}{12.7 cm}&#10;{\sffamily{&#10;{\bf{Proof of the Sum Rule}}: Let $F(x) = f(x) + g(x)$. Then,&#10;\begin{eqnarray*}&#10;F'(x) &amp; = &amp; \lim_{h \to 0} \frac{F(x+h)-F(x)}{h} \, \, = \, \, \lim_{h \to 0} \frac{\left( f(x+h) + g(x+h) \right) - \left( f(x) + g(x) \right)}{h} \\[2mm]&#10;&amp; = &amp;&#10;\lim_{h \to 0} \left( \frac{f(x+h) - f(x)}{h} + \frac{g(x+h) - g(x)}{h} \right) \\[2mm]&#10;&amp; = &amp;&#10;\lim_{h \to 0} \frac{f(x+h) - f(x)}{h} \, + \, \lim_{h \to 0} \frac{g(x+h) - g(x)}{h} \\[2mm]&#10;&amp; = &amp;&#10;f'(x) \, + \, g'(x) \, .&#10;\end{eqnarray*}\\[-7mm]&#10;\phantom{u} \hfill $\blacksquare$&#10;}}&#10;\end{minipage}&#10;\end{document}"/>
  <p:tag name="IGUANATEXSIZE" val="20"/>
  <p:tag name="IGUANATEXCURSOR" val="644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61,3799"/>
  <p:tag name="ORIGINALWIDTH" val="4491,939"/>
  <p:tag name="LATEXADDIN" val="\documentclass{article}\pagestyle{empty}&#10;\usepackage{amsmath}&#10;\usepackage{amsfonts}&#10;\usepackage{amssymb}&#10;\begin{document}&#10;\begin{minipage}{12.7 cm}&#10;{\sffamily{&#10;The Sum Rule can be extended to the sum of any number of functions. For instance, using this theorem twice, we get&#10;$$&#10;(f+g+h)' \, \, = \, \, \left( (f+g) + h \right)' \, \, = \, \, (f+g)' + h' \, \, = \, \, f' + g' + h' \, .&#10;$$&#10;By writing $f-g$ as $f+(-1) \cdot g$ and applying the Sum Rule and the Constant Multiple Rule, we get the Difference Rule:&#10;}}&#10;\end{minipage}&#10;\end{document}"/>
  <p:tag name="IGUANATEXSIZE" val="20"/>
  <p:tag name="IGUANATEXCURSOR" val="326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47,2066"/>
  <p:tag name="ORIGINALWIDTH" val="3143,607"/>
  <p:tag name="LATEXADDIN" val="\documentclass{article}\pagestyle{empty}&#10;\usepackage{amsmath}&#10;\usepackage{amsfonts}&#10;\usepackage{amssymb}&#10;\begin{document}&#10;\begin{minipage}{12.7 cm}&#10;{\sffamily{&#10;{\bf{The Difference Rule:}}&#10;Let $f$ and $g$ be differentaible, then\\[-2mm]&#10;$$&#10;\left( f \, - \, g \right)' \, \, = \, \, f' \, - \, g' \, .&#10;$$&#10;}}&#10;\end{minipage}&#10;\end{document}"/>
  <p:tag name="IGUANATEXSIZE" val="20"/>
  <p:tag name="IGUANATEXCURSOR" val="28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89,2013"/>
  <p:tag name="ORIGINALWIDTH" val="4494,938"/>
  <p:tag name="LATEXADDIN" val="\documentclass{article}\pagestyle{empty}&#10;\usepackage{amsmath}&#10;\usepackage{amsfonts}&#10;\usepackage{amssymb}&#10;\begin{document}&#10;\begin{minipage}{12.7 cm}&#10;{\sffamily{&#10;The Constant Multiple Rule, the Sum Rule, and the Difference Rule can be combined with the Power Rule to {\bf{differentiate any polynomial}}, as the following examples demonstrate.}}&#10;\end{minipage}&#10;\end{document}"/>
  <p:tag name="IGUANATEXSIZE" val="20"/>
  <p:tag name="IGUANATEXCURSOR" val="328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08,699"/>
  <p:tag name="ORIGINALWIDTH" val="3380,578"/>
  <p:tag name="LATEXADDIN" val="\documentclass{article}\pagestyle{empty}&#10;\usepackage{amsmath}&#10;\usepackage{amsfonts}&#10;\usepackage{amssymb}&#10;\begin{document}&#10;\begin{minipage}{12.7 cm}&#10;{\sffamily{&#10;{\bf{Example:}} Let $f(x) = x^8 + 12 x^5 - 4 x^4 + 10 x^3 - 6x + 5$. Then&#10;\begin{eqnarray*}&#10;f'(x) &amp; = &amp; 8 x^7 + 60 x^4 - 16 x^3 + 30 x^2 - 6 \, .&#10;\end{eqnarray*}&#10;}}&#10;\end{minipage}&#10;\end{document}"/>
  <p:tag name="IGUANATEXSIZE" val="20"/>
  <p:tag name="IGUANATEXCURSOR" val="305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77,315"/>
  <p:tag name="ORIGINALWIDTH" val="4493,438"/>
  <p:tag name="LATEXADDIN" val="\documentclass{article}\pagestyle{empty}&#10;\usepackage{amsmath}&#10;\usepackage{amsfonts}&#10;\usepackage{amssymb}&#10;\begin{document}&#10;\begin{minipage}{12.7 cm}&#10;{\sffamily{&#10;{\bf{Example:}} \\[1mm]&#10;The equation of motion of a particle is $s(t) = 2t^3 - 5t^2 + 3t + 4$, where $s$ is measured in centimeters and $t$ in seconds. Find the acceleration as a function of time. What is the acceleration after $2$ seconds?\\[2mm]&#10;The velocity and acceleration are&#10;$$&#10;v(t) \, \, = \, \, \frac{\textrm{d} \, s}{\textrm{d} \, t} \, \, = \, \, 6 t^2 - 10 t + 3 \, , \qquad \text{and} \qquad&#10;a(t) \, \, = \, \, \frac{\textrm{d} \, v}{\textrm{d} \, t} \, \, = \, \, 12 t - 10 \, .&#10;$$&#10;The acceleration after $2$ $s$ is $a(2) = 14$ $cm/s^2$.&#10;&#10;}}&#10;\end{minipage}&#10;\end{document}"/>
  <p:tag name="IGUANATEXSIZE" val="20"/>
  <p:tag name="IGUANATEXCURSOR" val="652"/>
  <p:tag name="TRANSPARENCY" val="Wahr"/>
  <p:tag name="FILENAME" val=""/>
  <p:tag name="LATEXENGINEID" val="0"/>
  <p:tag name="TEMPFOLDER" val="D:\iguana_temp\"/>
  <p:tag name="LATEXFORMHEIGHT" val="482,25"/>
  <p:tag name="LATEXFORMWIDTH" val="1030,5"/>
  <p:tag name="LATEXFORMWRAP" val="Wahr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2260,968"/>
  <p:tag name="ORIGINALWIDTH" val="3430,072"/>
  <p:tag name="LATEXADDIN" val="\documentclass{article}\pagestyle{empty}&#10;\usepackage{amsmath}&#10;\usepackage{amsfonts}&#10;\usepackage{amssymb}&#10;\begin{document}&#10;\begin{minipage}{9.7 cm}&#10;{\sffamily{&#10;{\bf{Example:}}\\[1mm]&#10;Find the points on the curve $y = f(x) = x^4 - 6x^2 + 4$ where the tangent line is horizontal.\\[2mm]&#10;&#10;{\bf{Solution:}}\\[1mm]&#10;Horizontal tangents occur where the derivative is zero. We have&#10;\begin{eqnarray*}&#10;f'(x) &amp; = &amp; 4 x^3 - 12 x \, \, = \, \, 4 x \left( x^2 - 3 \right) \, .&#10;\end{eqnarray*}&#10;Thus\\[-6mm]&#10;\begin{itemize}&#10;\item $f'(x) = 0$ if $x=0$ or $x^2 - 3 = 0$, that is, $x = \pm \sqrt{3}$.\\[-6mm]&#10;\item So the given curve has horizontal tangents when $x = -\sqrt{3}$, $0$, and $\sqrt{3}$.\\[-6mm]&#10;\item The seeked points are $(0,4)$, $(\sqrt{3}, -5)$, and $(-\sqrt{3}, -5)$.&#10;\end{itemize}&#10;}}&#10;\end{minipage}&#10;\end{document}"/>
  <p:tag name="IGUANATEXSIZE" val="20"/>
  <p:tag name="IGUANATEXCURSOR" val="516"/>
  <p:tag name="TRANSPARENCY" val="Wahr"/>
  <p:tag name="FILENAME" val=""/>
  <p:tag name="LATEXENGINEID" val="0"/>
  <p:tag name="TEMPFOLDER" val="C:\Users\Public\temp\"/>
  <p:tag name="LATEXFORMHEIGHT" val="482,25"/>
  <p:tag name="LATEXFORMWIDTH" val="1030,5"/>
  <p:tag name="LATEXFORMWRAP" val="Wahr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QrG_PT1jUaZ5G6vt.PRt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IYaHeW61US7GVC_CvTlV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Y06EWmBMUKiWbxTgKZHj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AlQONa1hU24NWfOu_k0X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n9gNzT53jU6HzP9VqlC8Bw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PresentationFormat>Bildschirmpräsentation (16:9)</PresentationFormat>
  <Paragraphs>20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3" baseType="lpstr">
      <vt:lpstr>Larissa-Design</vt:lpstr>
      <vt:lpstr>Calculus I for MGMT – Derivatives &amp; Techniques of Differentiation Introductory Techniques of Differentiation</vt:lpstr>
      <vt:lpstr>The power rule, …</vt:lpstr>
      <vt:lpstr>… and its extension to arbitrary non-vanishing powers</vt:lpstr>
      <vt:lpstr>The Constant Multiple Rule: the derivative of a constant times a function is the constant times the derivative of the function</vt:lpstr>
      <vt:lpstr>Proof of the Constant Multiple Rule</vt:lpstr>
      <vt:lpstr>Example: Application of the Power and Constant Multiple Rule</vt:lpstr>
      <vt:lpstr>The Sum Rule: the derivative of a sum of functions is the sum of the derivatives</vt:lpstr>
      <vt:lpstr>Proof of the Sum Rule</vt:lpstr>
      <vt:lpstr>An immediate consequence of the Sum Rule and the Constant Multiple Rule is the Difference Rule</vt:lpstr>
      <vt:lpstr>Example: Application of the Power, Constant Multiple, Sum and Difference Rule </vt:lpstr>
      <vt:lpstr>Example: Application of the Power, Constant Multiple, Sum and Difference Rule </vt:lpstr>
      <vt:lpstr>Calculus I for Management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Florian</dc:creator>
  <cp:lastModifiedBy>Prof. Dr. Dr. h.c. Florian Rupp</cp:lastModifiedBy>
  <cp:revision>211</cp:revision>
  <dcterms:created xsi:type="dcterms:W3CDTF">2020-04-04T18:50:50Z</dcterms:created>
  <dcterms:modified xsi:type="dcterms:W3CDTF">2022-10-05T17:16:48Z</dcterms:modified>
</cp:coreProperties>
</file>