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Default Extension="gif" ContentType="image/gif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311" r:id="rId2"/>
    <p:sldId id="425" r:id="rId3"/>
    <p:sldId id="393" r:id="rId4"/>
    <p:sldId id="394" r:id="rId5"/>
    <p:sldId id="388" r:id="rId6"/>
    <p:sldId id="389" r:id="rId7"/>
    <p:sldId id="390" r:id="rId8"/>
    <p:sldId id="392" r:id="rId9"/>
    <p:sldId id="396" r:id="rId10"/>
    <p:sldId id="397" r:id="rId11"/>
    <p:sldId id="398" r:id="rId12"/>
    <p:sldId id="399" r:id="rId13"/>
    <p:sldId id="402" r:id="rId14"/>
    <p:sldId id="400" r:id="rId15"/>
    <p:sldId id="401" r:id="rId16"/>
    <p:sldId id="426" r:id="rId17"/>
    <p:sldId id="427" r:id="rId18"/>
    <p:sldId id="428" r:id="rId19"/>
    <p:sldId id="429" r:id="rId20"/>
    <p:sldId id="430" r:id="rId21"/>
    <p:sldId id="431" r:id="rId22"/>
    <p:sldId id="432" r:id="rId23"/>
    <p:sldId id="433" r:id="rId24"/>
    <p:sldId id="434" r:id="rId25"/>
    <p:sldId id="435" r:id="rId26"/>
    <p:sldId id="436" r:id="rId27"/>
    <p:sldId id="437" r:id="rId28"/>
    <p:sldId id="438" r:id="rId29"/>
    <p:sldId id="439" r:id="rId30"/>
    <p:sldId id="440" r:id="rId31"/>
    <p:sldId id="441" r:id="rId32"/>
    <p:sldId id="442" r:id="rId33"/>
    <p:sldId id="443" r:id="rId34"/>
    <p:sldId id="444" r:id="rId35"/>
    <p:sldId id="445" r:id="rId36"/>
    <p:sldId id="446" r:id="rId37"/>
    <p:sldId id="447" r:id="rId38"/>
    <p:sldId id="448" r:id="rId39"/>
    <p:sldId id="449" r:id="rId40"/>
    <p:sldId id="450" r:id="rId41"/>
    <p:sldId id="451" r:id="rId42"/>
    <p:sldId id="452" r:id="rId43"/>
    <p:sldId id="453" r:id="rId44"/>
    <p:sldId id="454" r:id="rId45"/>
    <p:sldId id="455" r:id="rId46"/>
    <p:sldId id="343" r:id="rId47"/>
    <p:sldId id="473" r:id="rId48"/>
    <p:sldId id="474" r:id="rId49"/>
    <p:sldId id="475" r:id="rId50"/>
    <p:sldId id="476" r:id="rId51"/>
    <p:sldId id="477" r:id="rId52"/>
    <p:sldId id="478" r:id="rId53"/>
    <p:sldId id="479" r:id="rId54"/>
    <p:sldId id="314" r:id="rId55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2017" autoAdjust="0"/>
    <p:restoredTop sz="97356" autoAdjust="0"/>
  </p:normalViewPr>
  <p:slideViewPr>
    <p:cSldViewPr>
      <p:cViewPr varScale="1">
        <p:scale>
          <a:sx n="146" d="100"/>
          <a:sy n="146" d="100"/>
        </p:scale>
        <p:origin x="-540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D260-6268-4F26-AF15-ED356AF90945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4CF-C817-48EC-B3D8-4344773BA9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Dr. Dr. </a:t>
            </a:r>
            <a:r>
              <a:rPr lang="en-US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h.c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Florian Rupp</a:t>
            </a:r>
            <a:endParaRPr lang="en-US" sz="1400" b="1" kern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gif"/><Relationship Id="rId3" Type="http://schemas.openxmlformats.org/officeDocument/2006/relationships/tags" Target="../tags/tag51.xml"/><Relationship Id="rId7" Type="http://schemas.openxmlformats.org/officeDocument/2006/relationships/image" Target="../media/image41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53.gif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Relationship Id="rId4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4" Type="http://schemas.openxmlformats.org/officeDocument/2006/relationships/image" Target="../media/image6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5" Type="http://schemas.openxmlformats.org/officeDocument/2006/relationships/image" Target="../media/image69.png"/><Relationship Id="rId4" Type="http://schemas.openxmlformats.org/officeDocument/2006/relationships/image" Target="../media/image6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4" Type="http://schemas.openxmlformats.org/officeDocument/2006/relationships/image" Target="../media/image7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tags" Target="../tags/tag79.xml"/><Relationship Id="rId7" Type="http://schemas.openxmlformats.org/officeDocument/2006/relationships/image" Target="../media/image79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7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0.xml"/><Relationship Id="rId9" Type="http://schemas.openxmlformats.org/officeDocument/2006/relationships/image" Target="../media/image8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image" Target="../media/image90.png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37.xml"/><Relationship Id="rId7" Type="http://schemas.openxmlformats.org/officeDocument/2006/relationships/image" Target="../media/image21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Advanced Differentiation Rules</a:t>
            </a:r>
          </a:p>
          <a:p>
            <a:r>
              <a:rPr lang="en-US" smtClean="0"/>
              <a:t>week 5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092280" y="3291830"/>
            <a:ext cx="1800200" cy="17171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2075" lvl="1" indent="-92075">
              <a:spcAft>
                <a:spcPts val="4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The derivative of exponential functions</a:t>
            </a:r>
          </a:p>
          <a:p>
            <a:pPr marL="92075" lvl="1" indent="-92075">
              <a:spcAft>
                <a:spcPts val="4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Higher-order           derivatives</a:t>
            </a:r>
          </a:p>
          <a:p>
            <a:pPr marL="92075" lvl="1" indent="-92075">
              <a:spcAft>
                <a:spcPts val="4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The Product &amp; Quotient Rule</a:t>
            </a:r>
          </a:p>
          <a:p>
            <a:pPr marL="92075" lvl="1" indent="-92075">
              <a:spcAft>
                <a:spcPts val="400"/>
              </a:spcAft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Derivatives of trigonometric functions</a:t>
            </a:r>
          </a:p>
        </p:txBody>
      </p:sp>
      <p:sp>
        <p:nvSpPr>
          <p:cNvPr id="9" name="Rechteck 8"/>
          <p:cNvSpPr/>
          <p:nvPr/>
        </p:nvSpPr>
        <p:spPr>
          <a:xfrm>
            <a:off x="7092280" y="2931790"/>
            <a:ext cx="1800200" cy="28803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Lecture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Often it is possible to take the derivative of a derivative (i.e. the second derivative) or even derivatives of higher order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266429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89"/>
            <a:ext cx="7053258" cy="1789083"/>
          </a:xfrm>
          <a:prstGeom prst="rect">
            <a:avLst/>
          </a:prstGeom>
          <a:noFill/>
          <a:ln/>
          <a:effectLst/>
        </p:spPr>
      </p:pic>
      <p:sp>
        <p:nvSpPr>
          <p:cNvPr id="6" name="Geschweifte Klammer rechts 5"/>
          <p:cNvSpPr/>
          <p:nvPr/>
        </p:nvSpPr>
        <p:spPr>
          <a:xfrm rot="5400000">
            <a:off x="4260153" y="2931790"/>
            <a:ext cx="144016" cy="432048"/>
          </a:xfrm>
          <a:prstGeom prst="rightBrace">
            <a:avLst>
              <a:gd name="adj1" fmla="val 34789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eschweifte Klammer rechts 6"/>
          <p:cNvSpPr/>
          <p:nvPr/>
        </p:nvSpPr>
        <p:spPr>
          <a:xfrm rot="5400000">
            <a:off x="4934140" y="2895786"/>
            <a:ext cx="144016" cy="504056"/>
          </a:xfrm>
          <a:prstGeom prst="rightBrace">
            <a:avLst>
              <a:gd name="adj1" fmla="val 34789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eschweifte Klammer rechts 7"/>
          <p:cNvSpPr/>
          <p:nvPr/>
        </p:nvSpPr>
        <p:spPr>
          <a:xfrm rot="5400000">
            <a:off x="6038638" y="2895786"/>
            <a:ext cx="144016" cy="504056"/>
          </a:xfrm>
          <a:prstGeom prst="rightBrace">
            <a:avLst>
              <a:gd name="adj1" fmla="val 34789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feld 8"/>
          <p:cNvSpPr txBox="1"/>
          <p:nvPr/>
        </p:nvSpPr>
        <p:spPr>
          <a:xfrm>
            <a:off x="3980240" y="3291830"/>
            <a:ext cx="702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derivative</a:t>
            </a:r>
          </a:p>
          <a:p>
            <a:pPr algn="ctr"/>
            <a:r>
              <a:rPr lang="en-US" sz="1000" dirty="0" smtClean="0"/>
              <a:t>of</a:t>
            </a:r>
            <a:endParaRPr lang="en-US" sz="1000" dirty="0"/>
          </a:p>
        </p:txBody>
      </p:sp>
      <p:sp>
        <p:nvSpPr>
          <p:cNvPr id="10" name="Textfeld 9"/>
          <p:cNvSpPr txBox="1"/>
          <p:nvPr/>
        </p:nvSpPr>
        <p:spPr>
          <a:xfrm>
            <a:off x="4656889" y="3291830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first</a:t>
            </a:r>
          </a:p>
          <a:p>
            <a:pPr algn="ctr"/>
            <a:r>
              <a:rPr lang="en-US" sz="1000" dirty="0" smtClean="0"/>
              <a:t>derivative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762232" y="3291830"/>
            <a:ext cx="70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second</a:t>
            </a:r>
          </a:p>
          <a:p>
            <a:pPr algn="ctr"/>
            <a:r>
              <a:rPr lang="en-US" sz="1000" dirty="0" smtClean="0"/>
              <a:t>derivative</a:t>
            </a:r>
          </a:p>
        </p:txBody>
      </p:sp>
      <p:sp>
        <p:nvSpPr>
          <p:cNvPr id="15" name="Rechteck 14"/>
          <p:cNvSpPr/>
          <p:nvPr/>
        </p:nvSpPr>
        <p:spPr>
          <a:xfrm>
            <a:off x="1691680" y="4011910"/>
            <a:ext cx="7200800" cy="100811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fik 18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4083906"/>
            <a:ext cx="7043944" cy="861805"/>
          </a:xfrm>
          <a:prstGeom prst="rect">
            <a:avLst/>
          </a:prstGeom>
          <a:noFill/>
          <a:ln/>
          <a:effectLst/>
        </p:spPr>
      </p:pic>
      <p:sp>
        <p:nvSpPr>
          <p:cNvPr id="20" name="Gefaltete Ecke 19"/>
          <p:cNvSpPr/>
          <p:nvPr/>
        </p:nvSpPr>
        <p:spPr>
          <a:xfrm>
            <a:off x="251520" y="4011910"/>
            <a:ext cx="1224136" cy="1008112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the </a:t>
            </a:r>
            <a:r>
              <a:rPr lang="en-US" sz="1200" i="1" dirty="0" smtClean="0">
                <a:solidFill>
                  <a:schemeClr val="tx1"/>
                </a:solidFill>
              </a:rPr>
              <a:t>0</a:t>
            </a:r>
            <a:r>
              <a:rPr lang="en-US" sz="1200" dirty="0" smtClean="0">
                <a:solidFill>
                  <a:schemeClr val="tx1"/>
                </a:solidFill>
              </a:rPr>
              <a:t>-th derivative is the function itself:</a:t>
            </a:r>
          </a:p>
          <a:p>
            <a:pPr algn="ctr"/>
            <a:endParaRPr lang="en-US" sz="5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</a:t>
            </a:r>
            <a:r>
              <a:rPr lang="en-US" sz="1200" baseline="30000" dirty="0" smtClean="0">
                <a:solidFill>
                  <a:schemeClr val="tx1"/>
                </a:solidFill>
              </a:rPr>
              <a:t>(0)</a:t>
            </a:r>
            <a:r>
              <a:rPr lang="en-US" sz="1200" dirty="0" smtClean="0">
                <a:solidFill>
                  <a:schemeClr val="tx1"/>
                </a:solidFill>
              </a:rPr>
              <a:t>(x) = f(x) 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Computation of the second derivative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031" y="1131590"/>
            <a:ext cx="2787405" cy="18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6" y="1203599"/>
            <a:ext cx="5361284" cy="373682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Computation of the second derivative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031" y="1131590"/>
            <a:ext cx="2787405" cy="18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172819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6" y="1203599"/>
            <a:ext cx="5366869" cy="150789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Derivative of the natural exponential function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01110"/>
            <a:ext cx="2204553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69020" y="1195976"/>
            <a:ext cx="5375391" cy="377550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general, we can interpret a second derivative as a rate of change of a rate of change: the most familiar example of this is acceleration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171836"/>
            <a:ext cx="7060232" cy="3803733"/>
          </a:xfrm>
          <a:prstGeom prst="rect">
            <a:avLst/>
          </a:prstGeom>
          <a:noFill/>
          <a:ln/>
          <a:effectLst/>
        </p:spPr>
      </p:pic>
      <p:sp>
        <p:nvSpPr>
          <p:cNvPr id="6" name="Gefaltete Ecke 5"/>
          <p:cNvSpPr/>
          <p:nvPr/>
        </p:nvSpPr>
        <p:spPr>
          <a:xfrm>
            <a:off x="251520" y="3435846"/>
            <a:ext cx="1224136" cy="1584176"/>
          </a:xfrm>
          <a:prstGeom prst="foldedCorner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" dirty="0" smtClean="0">
              <a:solidFill>
                <a:schemeClr val="tx1"/>
              </a:solidFill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for </a:t>
            </a:r>
            <a:r>
              <a:rPr lang="en-US" sz="1200" b="1" dirty="0" smtClean="0">
                <a:solidFill>
                  <a:schemeClr val="tx1"/>
                </a:solidFill>
              </a:rPr>
              <a:t>time-dependent</a:t>
            </a:r>
            <a:r>
              <a:rPr lang="en-US" sz="1200" dirty="0" smtClean="0">
                <a:solidFill>
                  <a:schemeClr val="tx1"/>
                </a:solidFill>
              </a:rPr>
              <a:t> functions we use the dot-notation to indicate derivatives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third derivative and even higher-orders…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3"/>
            <a:ext cx="7071029" cy="278511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971600" y="2663351"/>
            <a:ext cx="7200800" cy="3600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971600" y="1131590"/>
            <a:ext cx="4363439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Topics</a:t>
            </a:r>
          </a:p>
          <a:p>
            <a:endParaRPr lang="en-US" sz="1000" dirty="0" smtClean="0"/>
          </a:p>
          <a:p>
            <a:pPr lvl="1"/>
            <a:r>
              <a:rPr lang="en-US" dirty="0" smtClean="0"/>
              <a:t>The Derivative of Exponential Functions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Higher-Order Derivatives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The Product &amp; Quotient Rule</a:t>
            </a:r>
          </a:p>
          <a:p>
            <a:pPr lvl="1"/>
            <a:endParaRPr lang="en-US" b="1" dirty="0" smtClean="0"/>
          </a:p>
          <a:p>
            <a:pPr lvl="1"/>
            <a:r>
              <a:rPr lang="en-US" dirty="0" smtClean="0"/>
              <a:t>Derivatives of</a:t>
            </a:r>
          </a:p>
          <a:p>
            <a:pPr lvl="1"/>
            <a:r>
              <a:rPr lang="en-US" dirty="0" smtClean="0"/>
              <a:t>Trigonometric</a:t>
            </a:r>
          </a:p>
          <a:p>
            <a:pPr lvl="1"/>
            <a:r>
              <a:rPr lang="en-US" dirty="0" smtClean="0"/>
              <a:t>Functions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3828" y="3359163"/>
            <a:ext cx="4824536" cy="170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of the product rule – What is the derivative of a product of differentiable functions? (1/ 3)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473" y="1093491"/>
            <a:ext cx="2186528" cy="13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69020" y="1195974"/>
            <a:ext cx="5373589" cy="379387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of the product rule – What is the derivative of a product of differentiable functions? (2/ 3)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473" y="1093491"/>
            <a:ext cx="2186528" cy="13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69021" y="1195971"/>
            <a:ext cx="5375667" cy="378692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of the product rule – What is the derivative of a product of differentiable functions? (3/ 3)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473" y="1093491"/>
            <a:ext cx="2186528" cy="133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69019" y="1195970"/>
            <a:ext cx="5379242" cy="3582416"/>
          </a:xfrm>
          <a:prstGeom prst="rect">
            <a:avLst/>
          </a:prstGeom>
          <a:noFill/>
          <a:ln/>
          <a:effectLst/>
        </p:spPr>
      </p:pic>
      <p:sp>
        <p:nvSpPr>
          <p:cNvPr id="11" name="Abgerundetes Rechteck 10"/>
          <p:cNvSpPr/>
          <p:nvPr/>
        </p:nvSpPr>
        <p:spPr>
          <a:xfrm>
            <a:off x="4355976" y="4243174"/>
            <a:ext cx="3600400" cy="64807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971600" y="1557107"/>
            <a:ext cx="7200800" cy="3600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971600" y="1131590"/>
            <a:ext cx="4437305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Topics</a:t>
            </a:r>
          </a:p>
          <a:p>
            <a:endParaRPr lang="en-US" sz="1000" dirty="0" smtClean="0"/>
          </a:p>
          <a:p>
            <a:pPr lvl="1"/>
            <a:r>
              <a:rPr lang="en-US" b="1" dirty="0" smtClean="0"/>
              <a:t>The Derivative of Exponential Functions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Higher-Order Derivatives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Product &amp; Quotient Rule</a:t>
            </a:r>
          </a:p>
          <a:p>
            <a:pPr lvl="1"/>
            <a:endParaRPr lang="en-US" b="1" dirty="0" smtClean="0"/>
          </a:p>
          <a:p>
            <a:pPr lvl="1"/>
            <a:r>
              <a:rPr lang="en-US" dirty="0" smtClean="0"/>
              <a:t>Derivatives of Trigonometric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Product Rule</a:t>
            </a:r>
            <a:endParaRPr lang="en-US" dirty="0"/>
          </a:p>
        </p:txBody>
      </p:sp>
      <p:sp>
        <p:nvSpPr>
          <p:cNvPr id="8" name="Rechteck 7"/>
          <p:cNvSpPr/>
          <p:nvPr/>
        </p:nvSpPr>
        <p:spPr>
          <a:xfrm>
            <a:off x="3419872" y="1131590"/>
            <a:ext cx="5472608" cy="79208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69018" y="1195970"/>
            <a:ext cx="5382492" cy="669782"/>
          </a:xfrm>
          <a:prstGeom prst="rect">
            <a:avLst/>
          </a:prstGeom>
          <a:noFill/>
          <a:ln/>
          <a:effectLst/>
        </p:spPr>
      </p:pic>
      <p:sp>
        <p:nvSpPr>
          <p:cNvPr id="11" name="Rechteck 10"/>
          <p:cNvSpPr/>
          <p:nvPr/>
        </p:nvSpPr>
        <p:spPr>
          <a:xfrm>
            <a:off x="3419872" y="1995686"/>
            <a:ext cx="5472608" cy="19442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69018" y="2060065"/>
            <a:ext cx="4665754" cy="1740999"/>
          </a:xfrm>
          <a:prstGeom prst="rect">
            <a:avLst/>
          </a:prstGeom>
          <a:noFill/>
          <a:ln/>
          <a:effectLst/>
        </p:spPr>
      </p:pic>
      <p:sp>
        <p:nvSpPr>
          <p:cNvPr id="14" name="Rechteck 13"/>
          <p:cNvSpPr/>
          <p:nvPr/>
        </p:nvSpPr>
        <p:spPr>
          <a:xfrm>
            <a:off x="3419872" y="4011910"/>
            <a:ext cx="5472608" cy="100811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469019" y="4076288"/>
            <a:ext cx="5381427" cy="875916"/>
          </a:xfrm>
          <a:prstGeom prst="rect">
            <a:avLst/>
          </a:prstGeom>
          <a:noFill/>
          <a:ln/>
          <a:effectLst/>
        </p:spPr>
      </p:pic>
      <p:pic>
        <p:nvPicPr>
          <p:cNvPr id="13" name="Picture 4" descr="Visca, F / AP Calculus AB Review Course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3" y="915566"/>
            <a:ext cx="3236313" cy="1152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Application of the Product Rule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1131590"/>
            <a:ext cx="2232248" cy="145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fik 1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69020" y="1195976"/>
            <a:ext cx="5364372" cy="3681680"/>
          </a:xfrm>
          <a:prstGeom prst="rect">
            <a:avLst/>
          </a:prstGeom>
          <a:noFill/>
          <a:ln/>
          <a:effectLst/>
        </p:spPr>
      </p:pic>
      <p:cxnSp>
        <p:nvCxnSpPr>
          <p:cNvPr id="11" name="Gerade Verbindung mit Pfeil 10"/>
          <p:cNvCxnSpPr/>
          <p:nvPr/>
        </p:nvCxnSpPr>
        <p:spPr>
          <a:xfrm flipV="1">
            <a:off x="1187624" y="2283718"/>
            <a:ext cx="0" cy="7920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611560" y="3075806"/>
            <a:ext cx="1152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change in the inclination behavior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Application of the Product Rule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6"/>
            <a:ext cx="6072826" cy="304688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Application of the Product Rule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86"/>
            <a:ext cx="6366635" cy="328652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the rate of change of revenue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6"/>
            <a:ext cx="7099880" cy="339946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Finding the rate of change of revenue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7"/>
            <a:ext cx="7079021" cy="326357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of the quotient rule – What is the derivative of a quotient of differentiable functions? (1/ 2)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6"/>
            <a:ext cx="7054592" cy="328509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of the quotient rule – What is the derivative of a quotient of differentiable functions? (2/ 2)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6"/>
            <a:ext cx="7050473" cy="257062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Quotient Rule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251520" y="3651870"/>
            <a:ext cx="7200800" cy="108012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23530" y="3723866"/>
            <a:ext cx="7066611" cy="888631"/>
          </a:xfrm>
          <a:prstGeom prst="rect">
            <a:avLst/>
          </a:prstGeom>
          <a:noFill/>
          <a:ln/>
          <a:effectLst/>
        </p:spPr>
      </p:pic>
      <p:sp>
        <p:nvSpPr>
          <p:cNvPr id="5" name="Rechteck 4"/>
          <p:cNvSpPr/>
          <p:nvPr/>
        </p:nvSpPr>
        <p:spPr>
          <a:xfrm>
            <a:off x="251520" y="1131590"/>
            <a:ext cx="7200800" cy="23762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23530" y="1203583"/>
            <a:ext cx="5388360" cy="2133485"/>
          </a:xfrm>
          <a:prstGeom prst="rect">
            <a:avLst/>
          </a:prstGeom>
          <a:noFill/>
          <a:ln/>
          <a:effectLst/>
        </p:spPr>
      </p:pic>
      <p:pic>
        <p:nvPicPr>
          <p:cNvPr id="33794" name="Picture 2" descr="Calculus Animated Gifs and Demonstrations-Limits, Riemann Sum, and the  popular gif on ...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915565"/>
            <a:ext cx="3250332" cy="942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Application of the Quotient Rule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31590"/>
            <a:ext cx="2160240" cy="1558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251520" y="2715766"/>
            <a:ext cx="21602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dirty="0" smtClean="0"/>
              <a:t>Notice,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 smtClean="0"/>
              <a:t> when </a:t>
            </a:r>
            <a:r>
              <a:rPr lang="en-US" sz="1200" i="1" dirty="0" smtClean="0"/>
              <a:t>y</a:t>
            </a:r>
            <a:r>
              <a:rPr lang="en-US" sz="1200" dirty="0" smtClean="0"/>
              <a:t> grows rapidly (near  -2), then </a:t>
            </a:r>
            <a:r>
              <a:rPr lang="en-US" sz="1200" i="1" dirty="0" smtClean="0"/>
              <a:t>y’</a:t>
            </a:r>
            <a:r>
              <a:rPr lang="en-US" sz="1200" dirty="0" smtClean="0"/>
              <a:t> is large, and</a:t>
            </a:r>
          </a:p>
          <a:p>
            <a:pPr marL="176213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 smtClean="0"/>
              <a:t>when </a:t>
            </a:r>
            <a:r>
              <a:rPr lang="en-US" sz="1200" i="1" dirty="0" smtClean="0"/>
              <a:t>y</a:t>
            </a:r>
            <a:r>
              <a:rPr lang="en-US" sz="1200" dirty="0" smtClean="0"/>
              <a:t> grows slowly, then </a:t>
            </a:r>
            <a:r>
              <a:rPr lang="en-US" sz="1200" i="1" dirty="0" smtClean="0"/>
              <a:t>y’</a:t>
            </a:r>
            <a:r>
              <a:rPr lang="en-US" sz="1200" dirty="0" smtClean="0"/>
              <a:t> is near 0</a:t>
            </a:r>
            <a:endParaRPr lang="en-US" sz="1200" dirty="0"/>
          </a:p>
        </p:txBody>
      </p:sp>
      <p:sp>
        <p:nvSpPr>
          <p:cNvPr id="7" name="Rechteck 6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69019" y="1195977"/>
            <a:ext cx="5125498" cy="368050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and percentage rates of change are used to describe changes of a quantity </a:t>
            </a:r>
            <a:r>
              <a:rPr lang="en-US" dirty="0" err="1" smtClean="0"/>
              <a:t>w.r.t</a:t>
            </a:r>
            <a:r>
              <a:rPr lang="en-US" dirty="0" smtClean="0"/>
              <a:t>. the size of this quantity (1/ 2)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6"/>
            <a:ext cx="7061459" cy="3739119"/>
          </a:xfrm>
          <a:prstGeom prst="rect">
            <a:avLst/>
          </a:prstGeom>
          <a:noFill/>
          <a:ln/>
          <a:effectLst/>
        </p:spPr>
      </p:pic>
      <p:sp>
        <p:nvSpPr>
          <p:cNvPr id="9" name="Rechteck 8"/>
          <p:cNvSpPr/>
          <p:nvPr/>
        </p:nvSpPr>
        <p:spPr>
          <a:xfrm>
            <a:off x="3131840" y="1707654"/>
            <a:ext cx="4320480" cy="72008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Application of the Quotient Rule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373" y="1059582"/>
            <a:ext cx="225772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fik 1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69020" y="1195976"/>
            <a:ext cx="5376968" cy="368625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Application of the Quotient Rule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373" y="1059582"/>
            <a:ext cx="225772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69021" y="1195976"/>
            <a:ext cx="5381787" cy="227128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Don’t use the Quotient Rule every time you see a quotient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6"/>
            <a:ext cx="7077980" cy="2971563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summarize the differentiation formulas we have learned so far as follows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7614"/>
            <a:ext cx="8640960" cy="305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251520" y="1131590"/>
            <a:ext cx="8640960" cy="38884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uppieren 7"/>
          <p:cNvGrpSpPr/>
          <p:nvPr/>
        </p:nvGrpSpPr>
        <p:grpSpPr>
          <a:xfrm>
            <a:off x="323528" y="1203598"/>
            <a:ext cx="360040" cy="360040"/>
            <a:chOff x="323528" y="1203598"/>
            <a:chExt cx="360040" cy="360040"/>
          </a:xfrm>
        </p:grpSpPr>
        <p:cxnSp>
          <p:nvCxnSpPr>
            <p:cNvPr id="6" name="Gerade Verbindung 5"/>
            <p:cNvCxnSpPr/>
            <p:nvPr/>
          </p:nvCxnSpPr>
          <p:spPr>
            <a:xfrm>
              <a:off x="323528" y="1203598"/>
              <a:ext cx="0" cy="360040"/>
            </a:xfrm>
            <a:prstGeom prst="lin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" name="Gerade Verbindung 6"/>
            <p:cNvCxnSpPr/>
            <p:nvPr/>
          </p:nvCxnSpPr>
          <p:spPr>
            <a:xfrm rot="16200000">
              <a:off x="503548" y="1023578"/>
              <a:ext cx="0" cy="360040"/>
            </a:xfrm>
            <a:prstGeom prst="lin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8" name="Gruppieren 8"/>
          <p:cNvGrpSpPr/>
          <p:nvPr/>
        </p:nvGrpSpPr>
        <p:grpSpPr>
          <a:xfrm rot="5400000">
            <a:off x="8460432" y="1203598"/>
            <a:ext cx="360040" cy="360040"/>
            <a:chOff x="323528" y="1203598"/>
            <a:chExt cx="360040" cy="360040"/>
          </a:xfrm>
        </p:grpSpPr>
        <p:cxnSp>
          <p:nvCxnSpPr>
            <p:cNvPr id="10" name="Gerade Verbindung 9"/>
            <p:cNvCxnSpPr/>
            <p:nvPr/>
          </p:nvCxnSpPr>
          <p:spPr>
            <a:xfrm>
              <a:off x="323528" y="1203598"/>
              <a:ext cx="0" cy="360040"/>
            </a:xfrm>
            <a:prstGeom prst="lin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 rot="16200000">
              <a:off x="503548" y="1023578"/>
              <a:ext cx="0" cy="360040"/>
            </a:xfrm>
            <a:prstGeom prst="lin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9" name="Gruppieren 11"/>
          <p:cNvGrpSpPr/>
          <p:nvPr/>
        </p:nvGrpSpPr>
        <p:grpSpPr>
          <a:xfrm rot="10800000">
            <a:off x="8460432" y="4587974"/>
            <a:ext cx="360040" cy="360040"/>
            <a:chOff x="323528" y="1203598"/>
            <a:chExt cx="360040" cy="360040"/>
          </a:xfrm>
        </p:grpSpPr>
        <p:cxnSp>
          <p:nvCxnSpPr>
            <p:cNvPr id="13" name="Gerade Verbindung 12"/>
            <p:cNvCxnSpPr/>
            <p:nvPr/>
          </p:nvCxnSpPr>
          <p:spPr>
            <a:xfrm>
              <a:off x="323528" y="1203598"/>
              <a:ext cx="0" cy="360040"/>
            </a:xfrm>
            <a:prstGeom prst="lin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rot="16200000">
              <a:off x="503548" y="1023578"/>
              <a:ext cx="0" cy="360040"/>
            </a:xfrm>
            <a:prstGeom prst="lin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Gruppieren 14"/>
          <p:cNvGrpSpPr/>
          <p:nvPr/>
        </p:nvGrpSpPr>
        <p:grpSpPr>
          <a:xfrm rot="16200000">
            <a:off x="323528" y="4587974"/>
            <a:ext cx="360040" cy="360040"/>
            <a:chOff x="323528" y="1203598"/>
            <a:chExt cx="360040" cy="360040"/>
          </a:xfrm>
        </p:grpSpPr>
        <p:cxnSp>
          <p:nvCxnSpPr>
            <p:cNvPr id="16" name="Gerade Verbindung 15"/>
            <p:cNvCxnSpPr/>
            <p:nvPr/>
          </p:nvCxnSpPr>
          <p:spPr>
            <a:xfrm>
              <a:off x="323528" y="1203598"/>
              <a:ext cx="0" cy="360040"/>
            </a:xfrm>
            <a:prstGeom prst="lin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16200000">
              <a:off x="503548" y="1023578"/>
              <a:ext cx="0" cy="360040"/>
            </a:xfrm>
            <a:prstGeom prst="lin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971600" y="3219822"/>
            <a:ext cx="7200800" cy="3600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971600" y="1131590"/>
            <a:ext cx="4363439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Topics</a:t>
            </a:r>
          </a:p>
          <a:p>
            <a:endParaRPr lang="en-US" sz="1000" dirty="0" smtClean="0"/>
          </a:p>
          <a:p>
            <a:pPr lvl="1"/>
            <a:r>
              <a:rPr lang="en-US" dirty="0" smtClean="0"/>
              <a:t>The Derivative of Exponential Functions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Higher-Order Derivatives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Product &amp; Quotient Rule</a:t>
            </a:r>
          </a:p>
          <a:p>
            <a:pPr lvl="1"/>
            <a:endParaRPr lang="en-US" b="1" dirty="0" smtClean="0"/>
          </a:p>
          <a:p>
            <a:pPr lvl="1"/>
            <a:r>
              <a:rPr lang="en-US" b="1" dirty="0" smtClean="0"/>
              <a:t>Derivatives of Trigonometric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Recall, that the trigonometric functions are considered by means of the radiant measure, and that it seem that the derivative of the sine is cosine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34" y="948555"/>
            <a:ext cx="478123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eck 2"/>
          <p:cNvSpPr/>
          <p:nvPr/>
        </p:nvSpPr>
        <p:spPr>
          <a:xfrm>
            <a:off x="3419872" y="3939902"/>
            <a:ext cx="5472608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69019" y="4004288"/>
            <a:ext cx="5382981" cy="922041"/>
          </a:xfrm>
          <a:prstGeom prst="rect">
            <a:avLst/>
          </a:prstGeom>
          <a:noFill/>
          <a:ln/>
          <a:effectLst/>
        </p:spPr>
      </p:pic>
      <p:pic>
        <p:nvPicPr>
          <p:cNvPr id="12" name="Grafik 11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5364088" y="1203584"/>
            <a:ext cx="3451427" cy="2522499"/>
          </a:xfrm>
          <a:prstGeom prst="rect">
            <a:avLst/>
          </a:prstGeom>
          <a:noFill/>
          <a:ln/>
          <a:effectLst/>
        </p:spPr>
      </p:pic>
      <p:sp>
        <p:nvSpPr>
          <p:cNvPr id="10" name="Rechteck 9"/>
          <p:cNvSpPr/>
          <p:nvPr/>
        </p:nvSpPr>
        <p:spPr>
          <a:xfrm>
            <a:off x="5292080" y="1131590"/>
            <a:ext cx="3600400" cy="266429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Derivation of the derivative of the sine function (1/ 4)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3"/>
            <a:ext cx="7067572" cy="375553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Derivation of the derivative of the sine function (2/ 4)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3"/>
            <a:ext cx="7074676" cy="3049900"/>
          </a:xfrm>
          <a:prstGeom prst="rect">
            <a:avLst/>
          </a:prstGeom>
          <a:noFill/>
          <a:ln/>
          <a:effectLst/>
        </p:spPr>
      </p:pic>
      <p:sp>
        <p:nvSpPr>
          <p:cNvPr id="10" name="Abgerundetes Rechteck 9"/>
          <p:cNvSpPr/>
          <p:nvPr/>
        </p:nvSpPr>
        <p:spPr>
          <a:xfrm>
            <a:off x="3851920" y="3723878"/>
            <a:ext cx="2880320" cy="64807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(1/ 3):</a:t>
            </a:r>
            <a:br>
              <a:rPr lang="en-US" dirty="0" smtClean="0"/>
            </a:br>
            <a:r>
              <a:rPr lang="en-US" dirty="0" smtClean="0"/>
              <a:t>Behavior of </a:t>
            </a:r>
            <a:r>
              <a:rPr lang="en-US" i="1" dirty="0" smtClean="0"/>
              <a:t>sin(</a:t>
            </a:r>
            <a:r>
              <a:rPr lang="en-US" i="1" dirty="0" smtClean="0">
                <a:latin typeface="Sylfaen"/>
                <a:sym typeface="Symbol"/>
              </a:rPr>
              <a:t></a:t>
            </a:r>
            <a:r>
              <a:rPr lang="en-US" i="1" dirty="0" smtClean="0"/>
              <a:t>)</a:t>
            </a:r>
            <a:r>
              <a:rPr lang="en-US" dirty="0" smtClean="0"/>
              <a:t> for </a:t>
            </a:r>
            <a:r>
              <a:rPr lang="en-US" i="1" dirty="0" smtClean="0">
                <a:latin typeface="Sylfaen"/>
                <a:sym typeface="Symbol"/>
              </a:rPr>
              <a:t></a:t>
            </a:r>
            <a:r>
              <a:rPr lang="en-US" i="1" dirty="0" smtClean="0"/>
              <a:t> </a:t>
            </a:r>
            <a:r>
              <a:rPr lang="en-US" i="1" dirty="0" smtClean="0">
                <a:sym typeface="Symbol"/>
              </a:rPr>
              <a:t></a:t>
            </a:r>
            <a:r>
              <a:rPr lang="en-US" i="1" dirty="0" smtClean="0"/>
              <a:t> 0</a:t>
            </a:r>
            <a:endParaRPr lang="en-US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9582"/>
            <a:ext cx="19566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69016" y="1195976"/>
            <a:ext cx="5377160" cy="355606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(2/ 3):</a:t>
            </a:r>
            <a:br>
              <a:rPr lang="en-US" dirty="0" smtClean="0"/>
            </a:br>
            <a:r>
              <a:rPr lang="en-US" dirty="0" smtClean="0"/>
              <a:t>Behavior of </a:t>
            </a:r>
            <a:r>
              <a:rPr lang="en-US" i="1" dirty="0" smtClean="0"/>
              <a:t>sin(</a:t>
            </a:r>
            <a:r>
              <a:rPr lang="en-US" i="1" dirty="0" smtClean="0">
                <a:latin typeface="Sylfaen"/>
                <a:sym typeface="Symbol"/>
              </a:rPr>
              <a:t></a:t>
            </a:r>
            <a:r>
              <a:rPr lang="en-US" i="1" dirty="0" smtClean="0"/>
              <a:t>)</a:t>
            </a:r>
            <a:r>
              <a:rPr lang="en-US" dirty="0" smtClean="0"/>
              <a:t> for </a:t>
            </a:r>
            <a:r>
              <a:rPr lang="en-US" i="1" dirty="0" smtClean="0">
                <a:latin typeface="Sylfaen"/>
                <a:sym typeface="Symbol"/>
              </a:rPr>
              <a:t></a:t>
            </a:r>
            <a:r>
              <a:rPr lang="en-US" i="1" dirty="0" smtClean="0"/>
              <a:t> </a:t>
            </a:r>
            <a:r>
              <a:rPr lang="en-US" i="1" dirty="0" smtClean="0">
                <a:sym typeface="Symbol"/>
              </a:rPr>
              <a:t></a:t>
            </a:r>
            <a:r>
              <a:rPr lang="en-US" i="1" dirty="0" smtClean="0"/>
              <a:t> 0</a:t>
            </a:r>
            <a:endParaRPr lang="en-US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9582"/>
            <a:ext cx="19566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3285723"/>
            <a:ext cx="1800201" cy="172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Grafik 1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69018" y="1195976"/>
            <a:ext cx="5391102" cy="375252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Relative and percentage rates of change are used to describe changes of a quantity </a:t>
            </a:r>
            <a:r>
              <a:rPr lang="en-US" dirty="0" err="1" smtClean="0"/>
              <a:t>w.r.t</a:t>
            </a:r>
            <a:r>
              <a:rPr lang="en-US" dirty="0" smtClean="0"/>
              <a:t>. the size of this quantity (2/ 2)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86409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85"/>
            <a:ext cx="7062542" cy="685338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1691680" y="2139702"/>
            <a:ext cx="7200800" cy="244827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2211696"/>
            <a:ext cx="7061267" cy="224879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(3/ 3):</a:t>
            </a:r>
            <a:br>
              <a:rPr lang="en-US" dirty="0" smtClean="0"/>
            </a:br>
            <a:r>
              <a:rPr lang="en-US" dirty="0" smtClean="0"/>
              <a:t>Behavior of </a:t>
            </a:r>
            <a:r>
              <a:rPr lang="en-US" i="1" dirty="0" smtClean="0"/>
              <a:t>sin(</a:t>
            </a:r>
            <a:r>
              <a:rPr lang="en-US" i="1" dirty="0" smtClean="0">
                <a:latin typeface="Sylfaen"/>
                <a:sym typeface="Symbol"/>
              </a:rPr>
              <a:t></a:t>
            </a:r>
            <a:r>
              <a:rPr lang="en-US" i="1" dirty="0" smtClean="0"/>
              <a:t>)</a:t>
            </a:r>
            <a:r>
              <a:rPr lang="en-US" dirty="0" smtClean="0"/>
              <a:t> for </a:t>
            </a:r>
            <a:r>
              <a:rPr lang="en-US" i="1" dirty="0" smtClean="0">
                <a:latin typeface="Sylfaen"/>
                <a:sym typeface="Symbol"/>
              </a:rPr>
              <a:t></a:t>
            </a:r>
            <a:r>
              <a:rPr lang="en-US" i="1" dirty="0" smtClean="0"/>
              <a:t> </a:t>
            </a:r>
            <a:r>
              <a:rPr lang="en-US" i="1" dirty="0" smtClean="0">
                <a:sym typeface="Symbol"/>
              </a:rPr>
              <a:t></a:t>
            </a:r>
            <a:r>
              <a:rPr lang="en-US" i="1" dirty="0" smtClean="0"/>
              <a:t> 0</a:t>
            </a:r>
            <a:endParaRPr lang="en-US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059582"/>
            <a:ext cx="195660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19" y="3285723"/>
            <a:ext cx="1800201" cy="172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69018" y="1195976"/>
            <a:ext cx="5388858" cy="232746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Derivation of the derivative of the sine function (3/ 4)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fik 2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79"/>
            <a:ext cx="6717695" cy="3540970"/>
          </a:xfrm>
          <a:prstGeom prst="rect">
            <a:avLst/>
          </a:prstGeom>
          <a:noFill/>
          <a:ln/>
          <a:effectLst/>
        </p:spPr>
      </p:pic>
      <p:grpSp>
        <p:nvGrpSpPr>
          <p:cNvPr id="4" name="Gruppieren 22"/>
          <p:cNvGrpSpPr/>
          <p:nvPr/>
        </p:nvGrpSpPr>
        <p:grpSpPr>
          <a:xfrm>
            <a:off x="1979712" y="2715766"/>
            <a:ext cx="6624736" cy="2160240"/>
            <a:chOff x="1979712" y="2715766"/>
            <a:chExt cx="6624736" cy="2160240"/>
          </a:xfrm>
        </p:grpSpPr>
        <p:cxnSp>
          <p:nvCxnSpPr>
            <p:cNvPr id="13" name="Gerade Verbindung 12"/>
            <p:cNvCxnSpPr/>
            <p:nvPr/>
          </p:nvCxnSpPr>
          <p:spPr>
            <a:xfrm>
              <a:off x="1979712" y="2715766"/>
              <a:ext cx="1440160" cy="0"/>
            </a:xfrm>
            <a:prstGeom prst="lin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>
              <a:off x="1979712" y="3435846"/>
              <a:ext cx="1440160" cy="0"/>
            </a:xfrm>
            <a:prstGeom prst="lin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>
              <a:off x="1979712" y="2715766"/>
              <a:ext cx="0" cy="720080"/>
            </a:xfrm>
            <a:prstGeom prst="lin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>
              <a:off x="8100392" y="4155926"/>
              <a:ext cx="504056" cy="0"/>
            </a:xfrm>
            <a:prstGeom prst="lin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>
              <a:off x="8100392" y="4876006"/>
              <a:ext cx="504056" cy="0"/>
            </a:xfrm>
            <a:prstGeom prst="lin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>
              <a:off x="8604448" y="4155926"/>
              <a:ext cx="0" cy="720080"/>
            </a:xfrm>
            <a:prstGeom prst="lin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Derivation of the derivative of the sine function (4/ 4)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1" y="1203578"/>
            <a:ext cx="6328615" cy="2064111"/>
          </a:xfrm>
          <a:prstGeom prst="rect">
            <a:avLst/>
          </a:prstGeom>
          <a:noFill/>
          <a:ln/>
          <a:effectLst/>
        </p:spPr>
      </p:pic>
      <p:sp>
        <p:nvSpPr>
          <p:cNvPr id="9" name="Abgerundetes Rechteck 8"/>
          <p:cNvSpPr/>
          <p:nvPr/>
        </p:nvSpPr>
        <p:spPr>
          <a:xfrm>
            <a:off x="3851920" y="2715766"/>
            <a:ext cx="2880320" cy="72008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bgerundetes Rechteck 10"/>
          <p:cNvSpPr/>
          <p:nvPr/>
        </p:nvSpPr>
        <p:spPr>
          <a:xfrm>
            <a:off x="3851920" y="4063137"/>
            <a:ext cx="2880320" cy="72008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1" y="3778671"/>
            <a:ext cx="4544258" cy="83282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Derivative of sine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31" y="1108924"/>
            <a:ext cx="2304256" cy="160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22322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69018" y="1195976"/>
            <a:ext cx="4988158" cy="201216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Applying the Quotient Rule gives the differentiation formula for the tangent function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77"/>
            <a:ext cx="7088652" cy="3476474"/>
          </a:xfrm>
          <a:prstGeom prst="rect">
            <a:avLst/>
          </a:prstGeom>
          <a:noFill/>
          <a:ln/>
          <a:effectLst/>
        </p:spPr>
      </p:pic>
      <p:grpSp>
        <p:nvGrpSpPr>
          <p:cNvPr id="4" name="Gruppieren 9"/>
          <p:cNvGrpSpPr/>
          <p:nvPr/>
        </p:nvGrpSpPr>
        <p:grpSpPr>
          <a:xfrm>
            <a:off x="2195736" y="1958313"/>
            <a:ext cx="2592288" cy="1837573"/>
            <a:chOff x="2195736" y="2715766"/>
            <a:chExt cx="2592288" cy="1837573"/>
          </a:xfrm>
        </p:grpSpPr>
        <p:cxnSp>
          <p:nvCxnSpPr>
            <p:cNvPr id="11" name="Gerade Verbindung 10"/>
            <p:cNvCxnSpPr/>
            <p:nvPr/>
          </p:nvCxnSpPr>
          <p:spPr>
            <a:xfrm>
              <a:off x="2195736" y="2715766"/>
              <a:ext cx="1440160" cy="0"/>
            </a:xfrm>
            <a:prstGeom prst="lin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Gerade Verbindung 11"/>
            <p:cNvCxnSpPr/>
            <p:nvPr/>
          </p:nvCxnSpPr>
          <p:spPr>
            <a:xfrm>
              <a:off x="2195736" y="3435846"/>
              <a:ext cx="1440160" cy="0"/>
            </a:xfrm>
            <a:prstGeom prst="lin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Gerade Verbindung 12"/>
            <p:cNvCxnSpPr/>
            <p:nvPr/>
          </p:nvCxnSpPr>
          <p:spPr>
            <a:xfrm>
              <a:off x="2195736" y="2715766"/>
              <a:ext cx="0" cy="720080"/>
            </a:xfrm>
            <a:prstGeom prst="lin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>
              <a:off x="3635896" y="4121291"/>
              <a:ext cx="1152128" cy="0"/>
            </a:xfrm>
            <a:prstGeom prst="lin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Gerade Verbindung 14"/>
            <p:cNvCxnSpPr/>
            <p:nvPr/>
          </p:nvCxnSpPr>
          <p:spPr>
            <a:xfrm>
              <a:off x="3635896" y="4553339"/>
              <a:ext cx="1152128" cy="0"/>
            </a:xfrm>
            <a:prstGeom prst="lin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>
              <a:off x="4788024" y="4121291"/>
              <a:ext cx="0" cy="432048"/>
            </a:xfrm>
            <a:prstGeom prst="lin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654" y="1432684"/>
            <a:ext cx="7344816" cy="2537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collect all the differentiation formulas for trigonometric functions in the following table</a:t>
            </a:r>
            <a:endParaRPr lang="en-US" dirty="0"/>
          </a:p>
        </p:txBody>
      </p:sp>
      <p:sp>
        <p:nvSpPr>
          <p:cNvPr id="5" name="Rechteck 4"/>
          <p:cNvSpPr/>
          <p:nvPr/>
        </p:nvSpPr>
        <p:spPr>
          <a:xfrm>
            <a:off x="251520" y="1131590"/>
            <a:ext cx="8640960" cy="388843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uppieren 5"/>
          <p:cNvGrpSpPr/>
          <p:nvPr/>
        </p:nvGrpSpPr>
        <p:grpSpPr>
          <a:xfrm>
            <a:off x="323528" y="1203598"/>
            <a:ext cx="360040" cy="360040"/>
            <a:chOff x="323528" y="1203598"/>
            <a:chExt cx="360040" cy="360040"/>
          </a:xfrm>
        </p:grpSpPr>
        <p:cxnSp>
          <p:nvCxnSpPr>
            <p:cNvPr id="7" name="Gerade Verbindung 6"/>
            <p:cNvCxnSpPr/>
            <p:nvPr/>
          </p:nvCxnSpPr>
          <p:spPr>
            <a:xfrm>
              <a:off x="323528" y="1203598"/>
              <a:ext cx="0" cy="360040"/>
            </a:xfrm>
            <a:prstGeom prst="lin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8" name="Gerade Verbindung 7"/>
            <p:cNvCxnSpPr/>
            <p:nvPr/>
          </p:nvCxnSpPr>
          <p:spPr>
            <a:xfrm rot="16200000">
              <a:off x="503548" y="1023578"/>
              <a:ext cx="0" cy="360040"/>
            </a:xfrm>
            <a:prstGeom prst="lin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4" name="Gruppieren 8"/>
          <p:cNvGrpSpPr/>
          <p:nvPr/>
        </p:nvGrpSpPr>
        <p:grpSpPr>
          <a:xfrm rot="5400000">
            <a:off x="8460432" y="1203598"/>
            <a:ext cx="360040" cy="360040"/>
            <a:chOff x="323528" y="1203598"/>
            <a:chExt cx="360040" cy="360040"/>
          </a:xfrm>
        </p:grpSpPr>
        <p:cxnSp>
          <p:nvCxnSpPr>
            <p:cNvPr id="10" name="Gerade Verbindung 9"/>
            <p:cNvCxnSpPr/>
            <p:nvPr/>
          </p:nvCxnSpPr>
          <p:spPr>
            <a:xfrm>
              <a:off x="323528" y="1203598"/>
              <a:ext cx="0" cy="360040"/>
            </a:xfrm>
            <a:prstGeom prst="lin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1" name="Gerade Verbindung 10"/>
            <p:cNvCxnSpPr/>
            <p:nvPr/>
          </p:nvCxnSpPr>
          <p:spPr>
            <a:xfrm rot="16200000">
              <a:off x="503548" y="1023578"/>
              <a:ext cx="0" cy="360040"/>
            </a:xfrm>
            <a:prstGeom prst="lin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6" name="Gruppieren 11"/>
          <p:cNvGrpSpPr/>
          <p:nvPr/>
        </p:nvGrpSpPr>
        <p:grpSpPr>
          <a:xfrm rot="10800000">
            <a:off x="8460432" y="4587974"/>
            <a:ext cx="360040" cy="360040"/>
            <a:chOff x="323528" y="1203598"/>
            <a:chExt cx="360040" cy="360040"/>
          </a:xfrm>
        </p:grpSpPr>
        <p:cxnSp>
          <p:nvCxnSpPr>
            <p:cNvPr id="13" name="Gerade Verbindung 12"/>
            <p:cNvCxnSpPr/>
            <p:nvPr/>
          </p:nvCxnSpPr>
          <p:spPr>
            <a:xfrm>
              <a:off x="323528" y="1203598"/>
              <a:ext cx="0" cy="360040"/>
            </a:xfrm>
            <a:prstGeom prst="lin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rot="16200000">
              <a:off x="503548" y="1023578"/>
              <a:ext cx="0" cy="360040"/>
            </a:xfrm>
            <a:prstGeom prst="lin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9" name="Gruppieren 14"/>
          <p:cNvGrpSpPr/>
          <p:nvPr/>
        </p:nvGrpSpPr>
        <p:grpSpPr>
          <a:xfrm rot="16200000">
            <a:off x="323528" y="4587974"/>
            <a:ext cx="360040" cy="360040"/>
            <a:chOff x="323528" y="1203598"/>
            <a:chExt cx="360040" cy="360040"/>
          </a:xfrm>
        </p:grpSpPr>
        <p:cxnSp>
          <p:nvCxnSpPr>
            <p:cNvPr id="16" name="Gerade Verbindung 15"/>
            <p:cNvCxnSpPr/>
            <p:nvPr/>
          </p:nvCxnSpPr>
          <p:spPr>
            <a:xfrm>
              <a:off x="323528" y="1203598"/>
              <a:ext cx="0" cy="360040"/>
            </a:xfrm>
            <a:prstGeom prst="lin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 rot="16200000">
              <a:off x="503548" y="1023578"/>
              <a:ext cx="0" cy="360040"/>
            </a:xfrm>
            <a:prstGeom prst="lin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8" name="Textfeld 17"/>
          <p:cNvSpPr txBox="1"/>
          <p:nvPr/>
        </p:nvSpPr>
        <p:spPr>
          <a:xfrm>
            <a:off x="395536" y="4587974"/>
            <a:ext cx="4941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Note, these formula are valid only when </a:t>
            </a:r>
            <a:r>
              <a:rPr lang="en-US" sz="1400" i="1" dirty="0" smtClean="0"/>
              <a:t>x</a:t>
            </a:r>
            <a:r>
              <a:rPr lang="en-US" sz="1400" dirty="0" smtClean="0"/>
              <a:t> is measured in radians.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Netz, Netzwerk, Digitalisierung, Transform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845100"/>
            <a:ext cx="3131840" cy="4298400"/>
          </a:xfrm>
          <a:prstGeom prst="rect">
            <a:avLst/>
          </a:prstGeom>
          <a:noFill/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683568" y="1131590"/>
            <a:ext cx="4176464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 algn="ctr">
              <a:defRPr/>
            </a:lvl1pPr>
          </a:lstStyle>
          <a:p>
            <a:pPr lvl="0">
              <a:spcBef>
                <a:spcPct val="0"/>
              </a:spcBef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Further Worked-Out </a:t>
            </a:r>
            <a:r>
              <a:rPr kumimoji="0" lang="en-US" sz="20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Exercises: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Calculus I for Management</a:t>
            </a:r>
            <a:endParaRPr kumimoji="0" lang="en-US" sz="2000" b="0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51520" y="1131590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5004048" y="1131590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Grafik 6" descr="ind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425290"/>
            <a:ext cx="1872207" cy="582154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7092280" y="3291830"/>
            <a:ext cx="1800200" cy="17171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92075" lvl="1" indent="-92075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Derivative of exponential functions</a:t>
            </a:r>
          </a:p>
          <a:p>
            <a:pPr marL="92075" lvl="1" indent="-92075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Higher-order derivatives</a:t>
            </a:r>
          </a:p>
          <a:p>
            <a:pPr marL="92075" lvl="1" indent="-92075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The product &amp; quotient rule</a:t>
            </a:r>
          </a:p>
          <a:p>
            <a:pPr marL="92075" lvl="1" indent="-92075"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</a:rPr>
              <a:t>Derivatives of trigonometric functions</a:t>
            </a:r>
          </a:p>
        </p:txBody>
      </p:sp>
      <p:sp>
        <p:nvSpPr>
          <p:cNvPr id="13" name="Rechteck 12"/>
          <p:cNvSpPr/>
          <p:nvPr/>
        </p:nvSpPr>
        <p:spPr>
          <a:xfrm>
            <a:off x="7092280" y="2931790"/>
            <a:ext cx="1800200" cy="288032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Topics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smtClean="0"/>
              <a:t>Application of Differentiation Rules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93610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Grafik 2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0" y="1203586"/>
            <a:ext cx="6983286" cy="669701"/>
          </a:xfrm>
          <a:prstGeom prst="rect">
            <a:avLst/>
          </a:prstGeom>
          <a:noFill/>
          <a:ln/>
          <a:effectLst/>
        </p:spPr>
      </p:pic>
      <p:grpSp>
        <p:nvGrpSpPr>
          <p:cNvPr id="3" name="Gruppieren 70"/>
          <p:cNvGrpSpPr/>
          <p:nvPr/>
        </p:nvGrpSpPr>
        <p:grpSpPr>
          <a:xfrm>
            <a:off x="323528" y="1923678"/>
            <a:ext cx="2448272" cy="2160240"/>
            <a:chOff x="323528" y="1923678"/>
            <a:chExt cx="2448272" cy="2160240"/>
          </a:xfrm>
        </p:grpSpPr>
        <p:sp>
          <p:nvSpPr>
            <p:cNvPr id="59" name="Rechteck 58"/>
            <p:cNvSpPr/>
            <p:nvPr/>
          </p:nvSpPr>
          <p:spPr>
            <a:xfrm>
              <a:off x="323528" y="3219822"/>
              <a:ext cx="360040" cy="36004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323528" y="3219822"/>
              <a:ext cx="2088232" cy="864096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Gerade Verbindung 17"/>
            <p:cNvCxnSpPr>
              <a:stCxn id="13" idx="0"/>
            </p:cNvCxnSpPr>
            <p:nvPr/>
          </p:nvCxnSpPr>
          <p:spPr>
            <a:xfrm flipV="1">
              <a:off x="1367644" y="1923678"/>
              <a:ext cx="1404156" cy="1296144"/>
            </a:xfrm>
            <a:prstGeom prst="lin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40" name="Grafik 39" descr="IguanaTex_tmp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375945" y="3272233"/>
              <a:ext cx="1771241" cy="686931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5" name="Gruppieren 71"/>
          <p:cNvGrpSpPr/>
          <p:nvPr/>
        </p:nvGrpSpPr>
        <p:grpSpPr>
          <a:xfrm>
            <a:off x="1187624" y="1923678"/>
            <a:ext cx="3312368" cy="3096344"/>
            <a:chOff x="1187624" y="1923678"/>
            <a:chExt cx="3312368" cy="3096344"/>
          </a:xfrm>
        </p:grpSpPr>
        <p:sp>
          <p:nvSpPr>
            <p:cNvPr id="61" name="Rechteck 60"/>
            <p:cNvSpPr/>
            <p:nvPr/>
          </p:nvSpPr>
          <p:spPr>
            <a:xfrm>
              <a:off x="1187624" y="4155926"/>
              <a:ext cx="360040" cy="36004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1187624" y="4155926"/>
              <a:ext cx="2880320" cy="864096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Gerade Verbindung 19"/>
            <p:cNvCxnSpPr>
              <a:endCxn id="14" idx="0"/>
            </p:cNvCxnSpPr>
            <p:nvPr/>
          </p:nvCxnSpPr>
          <p:spPr>
            <a:xfrm flipH="1">
              <a:off x="2627784" y="1923678"/>
              <a:ext cx="1872208" cy="2232248"/>
            </a:xfrm>
            <a:prstGeom prst="lin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56" name="Grafik 55" descr="IguanaTex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8" cstate="print"/>
            <a:stretch>
              <a:fillRect/>
            </a:stretch>
          </p:blipFill>
          <p:spPr>
            <a:xfrm>
              <a:off x="1240035" y="4208334"/>
              <a:ext cx="2631767" cy="695251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6" name="Gruppieren 31"/>
          <p:cNvGrpSpPr/>
          <p:nvPr/>
        </p:nvGrpSpPr>
        <p:grpSpPr>
          <a:xfrm>
            <a:off x="6804248" y="1923678"/>
            <a:ext cx="2088232" cy="3096344"/>
            <a:chOff x="6804248" y="1923678"/>
            <a:chExt cx="2088232" cy="3096344"/>
          </a:xfrm>
        </p:grpSpPr>
        <p:sp>
          <p:nvSpPr>
            <p:cNvPr id="62" name="Rechteck 61"/>
            <p:cNvSpPr/>
            <p:nvPr/>
          </p:nvSpPr>
          <p:spPr>
            <a:xfrm>
              <a:off x="6804248" y="3219822"/>
              <a:ext cx="360040" cy="36004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6804248" y="3219822"/>
              <a:ext cx="2088232" cy="1800200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Gerade Verbindung 23"/>
            <p:cNvCxnSpPr>
              <a:endCxn id="16" idx="0"/>
            </p:cNvCxnSpPr>
            <p:nvPr/>
          </p:nvCxnSpPr>
          <p:spPr>
            <a:xfrm>
              <a:off x="7812360" y="1923678"/>
              <a:ext cx="36004" cy="1296144"/>
            </a:xfrm>
            <a:prstGeom prst="lin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pic>
          <p:nvPicPr>
            <p:cNvPr id="29" name="Grafik 28" descr="IguanaTex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9" cstate="print"/>
            <a:stretch>
              <a:fillRect/>
            </a:stretch>
          </p:blipFill>
          <p:spPr>
            <a:xfrm>
              <a:off x="6856659" y="3272232"/>
              <a:ext cx="1947563" cy="911216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31" name="Rechteck 30"/>
          <p:cNvSpPr/>
          <p:nvPr/>
        </p:nvSpPr>
        <p:spPr>
          <a:xfrm>
            <a:off x="251520" y="1923678"/>
            <a:ext cx="1296144" cy="72008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please, upload your solutions to the chat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2" name="Rechteck 31"/>
          <p:cNvSpPr/>
          <p:nvPr/>
        </p:nvSpPr>
        <p:spPr>
          <a:xfrm>
            <a:off x="251520" y="1131590"/>
            <a:ext cx="1296144" cy="72008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5 minutes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self/ group work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smtClean="0"/>
              <a:t>Application of Differentiation Rules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89" y="1203586"/>
            <a:ext cx="7082426" cy="369846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smtClean="0"/>
              <a:t>Application of Differentiation Rules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89" y="1203587"/>
            <a:ext cx="7082723" cy="178828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derivative of the exponential function …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6"/>
            <a:ext cx="7056642" cy="375194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smtClean="0"/>
              <a:t>Connecting Derivatives and Graphs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3419872" y="1131590"/>
            <a:ext cx="5472608" cy="14401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91877" y="1203600"/>
            <a:ext cx="5362435" cy="1290855"/>
          </a:xfrm>
          <a:prstGeom prst="rect">
            <a:avLst/>
          </a:prstGeom>
          <a:noFill/>
          <a:ln/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1" y="1105299"/>
            <a:ext cx="2344393" cy="146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3419872" y="2715766"/>
            <a:ext cx="5472608" cy="230425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91877" y="2787774"/>
            <a:ext cx="4999208" cy="1912883"/>
          </a:xfrm>
          <a:prstGeom prst="rect">
            <a:avLst/>
          </a:prstGeom>
          <a:noFill/>
          <a:ln/>
          <a:effectLst/>
        </p:spPr>
      </p:pic>
      <p:sp>
        <p:nvSpPr>
          <p:cNvPr id="11" name="Textfeld 10"/>
          <p:cNvSpPr txBox="1"/>
          <p:nvPr/>
        </p:nvSpPr>
        <p:spPr>
          <a:xfrm>
            <a:off x="251520" y="2931790"/>
            <a:ext cx="216024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Based on how strong the graph of </a:t>
            </a:r>
            <a:r>
              <a:rPr lang="en-US" sz="1200" b="1" dirty="0" smtClean="0"/>
              <a:t>d</a:t>
            </a:r>
            <a:r>
              <a:rPr lang="en-US" sz="1200" dirty="0" smtClean="0"/>
              <a:t> increases, we see that </a:t>
            </a:r>
            <a:r>
              <a:rPr lang="en-US" sz="1200" b="1" dirty="0" smtClean="0"/>
              <a:t>c</a:t>
            </a:r>
            <a:r>
              <a:rPr lang="en-US" sz="1200" dirty="0" smtClean="0"/>
              <a:t> the graph of its derivative.</a:t>
            </a:r>
          </a:p>
          <a:p>
            <a:endParaRPr lang="en-US" sz="500" dirty="0" smtClean="0"/>
          </a:p>
          <a:p>
            <a:r>
              <a:rPr lang="en-US" sz="1200" dirty="0" smtClean="0"/>
              <a:t>Based on the inclination behavior, we have that the graph of </a:t>
            </a:r>
            <a:r>
              <a:rPr lang="en-US" sz="1200" b="1" dirty="0" smtClean="0"/>
              <a:t>b</a:t>
            </a:r>
            <a:r>
              <a:rPr lang="en-US" sz="1200" dirty="0" smtClean="0"/>
              <a:t> is that of the derivative of </a:t>
            </a:r>
            <a:r>
              <a:rPr lang="en-US" sz="1200" b="1" dirty="0" smtClean="0"/>
              <a:t>c</a:t>
            </a:r>
            <a:r>
              <a:rPr lang="en-US" sz="1200" dirty="0" smtClean="0"/>
              <a:t>.</a:t>
            </a:r>
          </a:p>
          <a:p>
            <a:endParaRPr lang="en-US" sz="500" dirty="0" smtClean="0"/>
          </a:p>
          <a:p>
            <a:r>
              <a:rPr lang="en-US" sz="1200" dirty="0" smtClean="0"/>
              <a:t>From the previous problem, we have that the graph </a:t>
            </a:r>
            <a:r>
              <a:rPr lang="en-US" sz="1200" b="1" dirty="0" smtClean="0"/>
              <a:t>a</a:t>
            </a:r>
            <a:r>
              <a:rPr lang="en-US" sz="1200" dirty="0" smtClean="0"/>
              <a:t> is the graph of the derivative of </a:t>
            </a:r>
            <a:r>
              <a:rPr lang="en-US" sz="1200" b="1" dirty="0" smtClean="0"/>
              <a:t>b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smtClean="0"/>
              <a:t>Application of the Product Rule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72008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86"/>
            <a:ext cx="6851123" cy="3617391"/>
          </a:xfrm>
          <a:prstGeom prst="rect">
            <a:avLst/>
          </a:prstGeom>
          <a:noFill/>
          <a:ln/>
          <a:effectLst/>
        </p:spPr>
      </p:pic>
      <p:sp>
        <p:nvSpPr>
          <p:cNvPr id="5" name="Rechteck 4"/>
          <p:cNvSpPr/>
          <p:nvPr/>
        </p:nvSpPr>
        <p:spPr>
          <a:xfrm>
            <a:off x="1691680" y="1995686"/>
            <a:ext cx="7200800" cy="302433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smtClean="0"/>
              <a:t>Product and Quotient Rule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0801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1" y="1203586"/>
            <a:ext cx="6383335" cy="876813"/>
          </a:xfrm>
          <a:prstGeom prst="rect">
            <a:avLst/>
          </a:prstGeom>
          <a:noFill/>
          <a:ln/>
          <a:effectLst/>
        </p:spPr>
      </p:pic>
      <p:grpSp>
        <p:nvGrpSpPr>
          <p:cNvPr id="4" name="Gruppieren 28"/>
          <p:cNvGrpSpPr/>
          <p:nvPr/>
        </p:nvGrpSpPr>
        <p:grpSpPr>
          <a:xfrm>
            <a:off x="251520" y="1995686"/>
            <a:ext cx="4248472" cy="3024336"/>
            <a:chOff x="251520" y="1995686"/>
            <a:chExt cx="4248472" cy="3024336"/>
          </a:xfrm>
        </p:grpSpPr>
        <p:sp>
          <p:nvSpPr>
            <p:cNvPr id="8" name="Rechteck 7"/>
            <p:cNvSpPr/>
            <p:nvPr/>
          </p:nvSpPr>
          <p:spPr>
            <a:xfrm>
              <a:off x="251520" y="2715766"/>
              <a:ext cx="4248472" cy="2304256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Gerade Verbindung 9"/>
            <p:cNvCxnSpPr>
              <a:stCxn id="8" idx="0"/>
            </p:cNvCxnSpPr>
            <p:nvPr/>
          </p:nvCxnSpPr>
          <p:spPr>
            <a:xfrm flipV="1">
              <a:off x="2375756" y="1995686"/>
              <a:ext cx="324036" cy="720080"/>
            </a:xfrm>
            <a:prstGeom prst="lin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" name="Rechteck 13"/>
            <p:cNvSpPr/>
            <p:nvPr/>
          </p:nvSpPr>
          <p:spPr>
            <a:xfrm>
              <a:off x="251520" y="2715766"/>
              <a:ext cx="360040" cy="36004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Grafik 21" descr="IguanaTex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/>
            <a:stretch>
              <a:fillRect/>
            </a:stretch>
          </p:blipFill>
          <p:spPr>
            <a:xfrm>
              <a:off x="314998" y="2775075"/>
              <a:ext cx="3500297" cy="1489027"/>
            </a:xfrm>
            <a:prstGeom prst="rect">
              <a:avLst/>
            </a:prstGeom>
            <a:noFill/>
            <a:ln/>
            <a:effectLst/>
          </p:spPr>
        </p:pic>
      </p:grpSp>
      <p:grpSp>
        <p:nvGrpSpPr>
          <p:cNvPr id="7" name="Gruppieren 29"/>
          <p:cNvGrpSpPr/>
          <p:nvPr/>
        </p:nvGrpSpPr>
        <p:grpSpPr>
          <a:xfrm>
            <a:off x="4644008" y="1995686"/>
            <a:ext cx="4248472" cy="3024336"/>
            <a:chOff x="4644008" y="1995686"/>
            <a:chExt cx="4248472" cy="3024336"/>
          </a:xfrm>
        </p:grpSpPr>
        <p:sp>
          <p:nvSpPr>
            <p:cNvPr id="6" name="Rechteck 5"/>
            <p:cNvSpPr/>
            <p:nvPr/>
          </p:nvSpPr>
          <p:spPr>
            <a:xfrm>
              <a:off x="4644008" y="2715766"/>
              <a:ext cx="4248472" cy="2304256"/>
            </a:xfrm>
            <a:prstGeom prst="rect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Gerade Verbindung 11"/>
            <p:cNvCxnSpPr>
              <a:stCxn id="6" idx="0"/>
            </p:cNvCxnSpPr>
            <p:nvPr/>
          </p:nvCxnSpPr>
          <p:spPr>
            <a:xfrm flipH="1" flipV="1">
              <a:off x="6444208" y="1995686"/>
              <a:ext cx="324036" cy="720080"/>
            </a:xfrm>
            <a:prstGeom prst="line">
              <a:avLst/>
            </a:prstGeom>
            <a:no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5" name="Rechteck 14"/>
            <p:cNvSpPr/>
            <p:nvPr/>
          </p:nvSpPr>
          <p:spPr>
            <a:xfrm>
              <a:off x="4644008" y="2715766"/>
              <a:ext cx="360040" cy="36004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Grafik 27" descr="IguanaTex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4699660" y="2775074"/>
              <a:ext cx="3849511" cy="2212798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9" name="Rechteck 18"/>
          <p:cNvSpPr/>
          <p:nvPr/>
        </p:nvSpPr>
        <p:spPr>
          <a:xfrm>
            <a:off x="251520" y="1923678"/>
            <a:ext cx="1296144" cy="72008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please, upload your solutions to the chat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251520" y="1131590"/>
            <a:ext cx="1296144" cy="72008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10 minutes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self/ group work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Exercise:</a:t>
            </a:r>
            <a:br>
              <a:rPr lang="en-US" dirty="0" smtClean="0"/>
            </a:br>
            <a:r>
              <a:rPr lang="en-US" dirty="0" smtClean="0"/>
              <a:t>Application of the </a:t>
            </a:r>
            <a:r>
              <a:rPr lang="en-US" smtClean="0"/>
              <a:t>Quotient Rule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0801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86"/>
            <a:ext cx="6720326" cy="849823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1691680" y="2355726"/>
            <a:ext cx="7200800" cy="172819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1" y="2427712"/>
            <a:ext cx="5846993" cy="130178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gives rise to the definition of a “new” number: the Euler number </a:t>
            </a:r>
            <a:r>
              <a:rPr lang="en-US" i="1" dirty="0" smtClean="0"/>
              <a:t>e</a:t>
            </a:r>
            <a:endParaRPr lang="en-US" i="1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20882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84"/>
            <a:ext cx="7059593" cy="1903636"/>
          </a:xfrm>
          <a:prstGeom prst="rect">
            <a:avLst/>
          </a:prstGeom>
          <a:noFill/>
          <a:ln/>
          <a:effectLst/>
        </p:spPr>
      </p:pic>
      <p:sp>
        <p:nvSpPr>
          <p:cNvPr id="6" name="Abgerundetes Rechteck 5"/>
          <p:cNvSpPr/>
          <p:nvPr/>
        </p:nvSpPr>
        <p:spPr>
          <a:xfrm>
            <a:off x="2411760" y="1779662"/>
            <a:ext cx="5760640" cy="4320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1691680" y="3363838"/>
            <a:ext cx="7200800" cy="14401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3435832"/>
            <a:ext cx="5810019" cy="126113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particular, the natural exponential function with base </a:t>
            </a:r>
            <a:r>
              <a:rPr lang="en-US" i="1" dirty="0" smtClean="0"/>
              <a:t>e</a:t>
            </a:r>
            <a:r>
              <a:rPr lang="en-US" dirty="0" smtClean="0"/>
              <a:t> is the only non-constant function whose derivative is equal to the function itself</a:t>
            </a:r>
            <a:endParaRPr lang="en-US" dirty="0"/>
          </a:p>
        </p:txBody>
      </p:sp>
      <p:pic>
        <p:nvPicPr>
          <p:cNvPr id="3" name="Picture 3 1"/>
          <p:cNvPicPr>
            <a:picLocks noChangeAspect="1" noChangeArrowheads="1"/>
          </p:cNvPicPr>
          <p:nvPr/>
        </p:nvPicPr>
        <p:blipFill>
          <a:blip r:embed="rId5" cstate="print"/>
          <a:srcRect r="54948"/>
          <a:stretch>
            <a:fillRect/>
          </a:stretch>
        </p:blipFill>
        <p:spPr bwMode="auto">
          <a:xfrm>
            <a:off x="202373" y="1071395"/>
            <a:ext cx="2281395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 2"/>
          <p:cNvPicPr>
            <a:picLocks noChangeAspect="1" noChangeArrowheads="1"/>
          </p:cNvPicPr>
          <p:nvPr/>
        </p:nvPicPr>
        <p:blipFill>
          <a:blip r:embed="rId5" cstate="print"/>
          <a:srcRect l="54036"/>
          <a:stretch>
            <a:fillRect/>
          </a:stretch>
        </p:blipFill>
        <p:spPr bwMode="auto">
          <a:xfrm>
            <a:off x="236280" y="3095238"/>
            <a:ext cx="2327578" cy="2016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136815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69020" y="1195975"/>
            <a:ext cx="5368446" cy="1227776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3419872" y="2643758"/>
            <a:ext cx="5472608" cy="86409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fik 15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469020" y="2708143"/>
            <a:ext cx="4706583" cy="708148"/>
          </a:xfrm>
          <a:prstGeom prst="rect">
            <a:avLst/>
          </a:prstGeom>
          <a:noFill/>
          <a:ln/>
          <a:effectLst/>
        </p:spPr>
      </p:pic>
      <p:sp>
        <p:nvSpPr>
          <p:cNvPr id="11" name="Rechteck 10"/>
          <p:cNvSpPr/>
          <p:nvPr/>
        </p:nvSpPr>
        <p:spPr>
          <a:xfrm>
            <a:off x="3419872" y="3651870"/>
            <a:ext cx="5472608" cy="136815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469020" y="3716254"/>
            <a:ext cx="5371018" cy="1277396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Derivative of the natural exponential function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032" y="1058818"/>
            <a:ext cx="2376264" cy="231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69019" y="1195976"/>
            <a:ext cx="5368446" cy="3603098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/>
          <p:cNvSpPr/>
          <p:nvPr/>
        </p:nvSpPr>
        <p:spPr>
          <a:xfrm>
            <a:off x="971600" y="2126473"/>
            <a:ext cx="7200800" cy="36004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971600" y="1131590"/>
            <a:ext cx="4363439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Topics</a:t>
            </a:r>
          </a:p>
          <a:p>
            <a:endParaRPr lang="en-US" sz="1000" dirty="0" smtClean="0"/>
          </a:p>
          <a:p>
            <a:pPr lvl="1"/>
            <a:r>
              <a:rPr lang="en-US" dirty="0" smtClean="0"/>
              <a:t>The Derivative of Exponential Functions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Higher-Order Derivatives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Product &amp; Quotient Rule</a:t>
            </a:r>
          </a:p>
          <a:p>
            <a:pPr lvl="1"/>
            <a:endParaRPr lang="en-US" b="1" dirty="0" smtClean="0"/>
          </a:p>
          <a:p>
            <a:pPr lvl="1"/>
            <a:r>
              <a:rPr lang="en-US" dirty="0" smtClean="0"/>
              <a:t>Derivatives of Trigonometric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83,465"/>
  <p:tag name="ORIGINALWIDTH" val="4492,689"/>
  <p:tag name="LATEXADDIN" val="\documentclass{article}\pagestyle{empty}&#10;\usepackage{amsmath}&#10;\usepackage{amsfonts}&#10;\usepackage{amssymb}&#10;\begin{document}&#10;\begin{minipage}{12.7 cm}&#10;{\sffamily{&#10;In many practical situations, the rate of change of a quantity $Q$ is not as significant&#10;as its {\bf{relative rate of change}}, which is defined as the ratio&#10;$$&#10;\text{relative change} \, \, = \, \, \frac{\text{change in $Q$}}{\text{size of $Q$}}&#10;$$&#10;&#10;\vspace{0.2cm}&#10;For example, a yearly rate of change of $500$ individuals in a city whose total population&#10;is $5$ million yields a negligible relative (per capita) rate of change of\\[-2mm]&#10;$$&#10;\frac{500}{5000000} \, \, = \, \, 0.0001&#10;$$&#10;or $0.01 \%$, while the same rate of change in a town of $2000$ would yield a relative&#10;rate of change of&#10;$$&#10;\frac{500}{2000} \, \, = \, \, 0.25&#10;$$&#10;or $25\%$, which would have enormous impact on the town.&#10;&#10;}}&#10;\end{minipage}&#10;\end{document}"/>
  <p:tag name="IGUANATEXSIZE" val="20"/>
  <p:tag name="IGUANATEXCURSOR" val="42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8,4477"/>
  <p:tag name="ORIGINALWIDTH" val="4492,689"/>
  <p:tag name="LATEXADDIN" val="\documentclass{article}\pagestyle{empty}&#10;\usepackage{amsmath}&#10;\usepackage{amsfonts}&#10;\usepackage{amssymb}&#10;\begin{document}&#10;\begin{minipage}{12.7 cm}&#10;{\sffamily{&#10;Since the rate of change of a quantity $Q(x)$ is measured by the derivative $Q'(x)$,&#10;we can express the relative rate of change and the associated percentage rate of change&#10;in the following forms.&#10;}}&#10;\end{minipage}&#10;\end{document}"/>
  <p:tag name="IGUANATEXSIZE" val="20"/>
  <p:tag name="IGUANATEXCURSOR" val="24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1,579"/>
  <p:tag name="ORIGINALWIDTH" val="4491,189"/>
  <p:tag name="LATEXADDIN" val="\documentclass{article}\pagestyle{empty}&#10;\usepackage{amsmath}&#10;\usepackage{amsfonts}&#10;\usepackage{amssymb}&#10;\begin{document}&#10;\begin{minipage}{12.7 cm}&#10;{\sffamily{&#10;{\bf{Relative and Percentage Rates of Change:}}\\[1mm]&#10;The {\bf{relative rate of change}} of a quantity $Q(x)$ with respect to $x$ is given by the ratio&#10;$$&#10;\text{relative rate of change of $Q(x)$} \, \, = \, \, \frac{Q'(x)}{Q(x)} \, .&#10;$$&#10;The corresponding {\bf{percentage rate of change}} of $Q(x)$ with respect to $x$ is&#10;$$&#10;\text{percentage rate of change of $Q(x)$} \, \, = \, \, \frac{100 \cdot Q'(x)}{Q(x)} \, .&#10;$$&#10;}}&#10;\end{minipage}&#10;\end{document}"/>
  <p:tag name="IGUANATEXSIZE" val="20"/>
  <p:tag name="IGUANATEXCURSOR" val="57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93,963"/>
  <p:tag name="ORIGINALWIDTH" val="4491,189"/>
  <p:tag name="LATEXADDIN" val="\documentclass{article}\pagestyle{empty}&#10;\usepackage{amsmath}&#10;\usepackage{amsfonts}&#10;\usepackage{amssymb}&#10;\begin{document}&#10;\begin{minipage}{12.7 cm}&#10;{\sffamily{&#10;Let's try to compute the derivative of the exponential function $f(x) = b^x$ using the definition of a derivative:\\[-4mm]&#10;\begin{eqnarray*}&#10;f'(x) &amp; = &amp; \lim_{h \to 0} \frac{f(x+h)-f(x)}{h} \, \, = \, \, \lim_{h \to 0} \frac{b^{x+h}-b^x}{h}&#10;\, \, = \, \, \lim_{h \to 0} \frac{b^x \cdot b^h-b^x}{h}\\[2mm]&#10;&amp; = &amp;&#10;\lim_{h \to 0} \frac{b^x \cdot \left( b^h- 1 \right)}{h} \, .&#10;\end{eqnarray*}&#10;The factor $b^x$ does not depend on $h$, so we can take it in front of the limit:\\[-1mm]&#10;$$&#10;b^x \cdot \lim_{h \to 0} \frac{ b^h- 1 }{h} \, .&#10;$$&#10;Notice that the limit is the value of the derivative of $f$ at $0$, that is,\\[-1mm]&#10;$$&#10;\lim_{h \to 0} \frac{ b^h- 1 }{h} \, \, = \, \, f'(0) \, .&#10;$$&#10;}}&#10;\end{minipage}&#10;\end{document}"/>
  <p:tag name="IGUANATEXSIZE" val="20"/>
  <p:tag name="IGUANATEXCURSOR" val="77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62,355"/>
  <p:tag name="ORIGINALWIDTH" val="4491,939"/>
  <p:tag name="LATEXADDIN" val="\documentclass{article}\pagestyle{empty}&#10;\usepackage{amsmath}&#10;\usepackage{amsfonts}&#10;\usepackage{amssymb}&#10;\begin{document}&#10;\begin{minipage}{12.7 cm}&#10;{\sffamily{&#10;Therefore we have shown that if the exponential function $f(x) = b^x$ is differentiable at $0$, then it is differentiable everywhere and&#10;$$&#10;f'(x) \, \, = \, \, f'(0) \cdot b^x \qquad \text{and} \qquad f'(x) \, \, = \, \, f'(0) \cdot f(x) \, .&#10;$$&#10;This equation says that {\bf{the rate of change of any exponential function is proportional to the function itself}}. (The slope is proportional to the height.)\\[2mm]&#10;Moreover:&#10;}}&#10;\end{minipage}&#10;\end{document}"/>
  <p:tag name="IGUANATEXSIZE" val="20"/>
  <p:tag name="IGUANATEXCURSOR" val="58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69,4039"/>
  <p:tag name="ORIGINALWIDTH" val="3695,538"/>
  <p:tag name="LATEXADDIN" val="\documentclass{article}\pagestyle{empty}&#10;\usepackage{amsmath}&#10;\usepackage{amsfonts}&#10;\usepackage{amssymb}&#10;\begin{document}&#10;\begin{minipage}{12.7 cm}&#10;{\sffamily{&#10;{\bf{Definition of the Euler-Number {\rm{e}}:}}&#10;$$&#10;\text{${\rm{e}}$ is the unique number such that} \qquad \lim_{h \to 0} \, \frac{{\rm{e}}^h - 1}{h} \, \, = \, \, 1&#10;$$&#10;(one can show ${\rm{e}} \approx 2.71828 \dots$)&#10;}}&#10;\end{minipage}&#10;\end{document}"/>
  <p:tag name="IGUANATEXSIZE" val="20"/>
  <p:tag name="IGUANATEXCURSOR" val="37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57,4053"/>
  <p:tag name="ORIGINALWIDTH" val="3430,822"/>
  <p:tag name="LATEXADDIN" val="\documentclass{article}\pagestyle{empty}&#10;\usepackage{amsmath}&#10;\usepackage{amsfonts}&#10;\usepackage{amssymb}&#10;\begin{document}&#10;\begin{minipage}{9.7 cm}&#10;{\sffamily{&#10;Geometrically, this means that of all the possible exponential functions $y = b^x$, the function $f(x) = {\rm{e}}^x$ is the one whose tangent line at $(0, 1)$ has a slope $f'(0)$ that is exactly $1$.\\[2mm]&#10;If we put $b = {\rm{e}}$ we get the following important differentiation formula:&#10;&#10;}}&#10;\end{minipage}&#10;\end{document}"/>
  <p:tag name="IGUANATEXSIZE" val="20"/>
  <p:tag name="IGUANATEXCURSOR" val="44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35,6956"/>
  <p:tag name="ORIGINALWIDTH" val="3006,375"/>
  <p:tag name="LATEXADDIN" val="\documentclass{article}\pagestyle{empty}&#10;\usepackage{amsmath}&#10;\usepackage{amsfonts}&#10;\usepackage{amssymb}&#10;\begin{document}&#10;\begin{minipage}{9.7 cm}&#10;{\sffamily{&#10;{\bf{Derivative of the Natural Exponential Function:}}\\[-2mm]&#10;$$&#10;\frac{\textrm{d}}{\textrm{d} \, x} \, {\rm{e}}^x \, \, = \, \, {\rm{e}}^x \, .&#10;$$&#10;&#10;}}&#10;\end{minipage}&#10;\end{document}"/>
  <p:tag name="IGUANATEXSIZE" val="20"/>
  <p:tag name="IGUANATEXCURSOR" val="21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6,6517"/>
  <p:tag name="ORIGINALWIDTH" val="3430,822"/>
  <p:tag name="LATEXADDIN" val="\documentclass{article}\pagestyle{empty}&#10;\usepackage{amsmath}&#10;\usepackage{amsfonts}&#10;\usepackage{amssymb}&#10;\begin{document}&#10;\begin{minipage}{9.7 cm}&#10;{\sffamily{&#10;Thus the exponential function $f(x) = {\rm{e}}^x$ has the property that it is its own derivative.\\[2mm]&#10;The geometrical significance of this fact is that the slope of a tangent line to the curve $y = {\rm{e}}^x$ is equal to the $y$-coordinate of the point.&#10;}}&#10;\end{minipage}&#10;\end{document}"/>
  <p:tag name="IGUANATEXSIZE" val="20"/>
  <p:tag name="IGUANATEXCURSOR" val="26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2,722"/>
  <p:tag name="ORIGINALWIDTH" val="3430,822"/>
  <p:tag name="LATEXADDIN" val="\documentclass{article}\pagestyle{empty}&#10;\usepackage{amsmath}&#10;\usepackage{amsfonts}&#10;\usepackage{amssymb}&#10;\begin{document}&#10;\begin{minipage}{9.7 cm}&#10;{\sffamily{&#10;{\bf{Example:}}\\[1mm]&#10;At what point on the curve $y = {\rm{e}}^x$ is the tangent line parallel to the line $y = 2x$?\\[2mm]&#10;&#10;{\bf{Solution:}}\\[1mm]&#10;Since $y = {\rm{e}}^x$, we have $y' = {\rm{e}}^x$. Let the $x$-coordinate of the point in question be $a$. Then the slope of the tangent line at that point is ${\rm{e}}^a$.\\[2mm]&#10;This tangent line will be parallel to the line $y = 2x$ if it has the same slope, that is, $2$. Equating slopes, we get&#10;$$&#10;{\rm{e}}^a \, \, = \, \, 2 \, , \qquad \text{and} \qquad a \, \, = \, \, \ln(2) \, .&#10;$$&#10;Therefore the required point is $(a, {\rm{e}}^a) = (\ln(2), 2)$.&#10;}}&#10;\end{minipage}&#10;\end{document}"/>
  <p:tag name="IGUANATEXSIZE" val="20"/>
  <p:tag name="IGUANATEXCURSOR" val="66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5,613"/>
  <p:tag name="ORIGINALWIDTH" val="4491,189"/>
  <p:tag name="LATEXADDIN" val="\documentclass{article}\pagestyle{empty}&#10;\usepackage{amsmath}&#10;\usepackage{amsfonts}&#10;\usepackage{amssymb}&#10;\begin{document}&#10;\begin{minipage}{12.7 cm}&#10;{\sffamily{&#10;If $f$ is a differentiable function, then its derivative $f'$ is also a function, so $f'$ may have a derivative of its own, denoted by $(f')' = f''$. This new function $f''$ is called the {\bf{second derivative}} of $f$ because it is the derivative of the derivative of $f$.\\[2mm]&#10;Using Leibniz notation, we write the second derivative of $y = f(x)$ as&#10;$$&#10;\frac{\textrm{d}}{\textrm{d} \, x} \quad \left( \frac{\textrm{d} \, y}{\textrm{d} \, x} \right) \quad = \quad \frac{\textrm{d}^2 \, y}{\textrm{d} \, x^2} \, .&#10;$$&#10;}}&#10;\end{minipage}&#10;\end{document}"/>
  <p:tag name="IGUANATEXSIZE" val="20"/>
  <p:tag name="IGUANATEXCURSOR" val="62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6,4343"/>
  <p:tag name="ORIGINALWIDTH" val="4483,69"/>
  <p:tag name="LATEXADDIN" val="\documentclass{article}\pagestyle{empty}&#10;\usepackage{amsmath}&#10;\usepackage{amsfonts}&#10;\usepackage{amssymb}&#10;\begin{document}&#10;\begin{minipage}{12.7 cm}&#10;{\sffamily{&#10;Analogously the $n$-th derivative, $n \in \mathbb{N}$, of a function is defined (presumed it is defined):&#10;$$&#10;f^{(n)}(x) \, \, = \, \,&#10;\frac{\textrm{d}^n \, f(x)}{\textrm{d} \, x^n} \, .&#10;$$&#10;}}&#10;\end{minipage}&#10;\end{document}"/>
  <p:tag name="IGUANATEXSIZE" val="20"/>
  <p:tag name="IGUANATEXCURSOR" val="34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23,96"/>
  <p:tag name="ORIGINALWIDTH" val="3428,572"/>
  <p:tag name="LATEXADDIN" val="\documentclass{article}\pagestyle{empty}&#10;\usepackage{amsmath}&#10;\usepackage{amsfonts}&#10;\usepackage{amssymb}&#10;\begin{document}&#10;\begin{minipage}{9.7 cm}&#10;{\sffamily{&#10;{\bf{Example:}}&#10;Let $f(x) = x^3-x$, find and interpret $f''(x)$.\\[2mm]&#10;&#10;{\bf{Solution:}} In a previous example, we found the first derivative $f'(x) = 3x^2 -1$ of $f$.\\[1mm]&#10;So the second derivative is&#10;\begin{eqnarray*}&#10;f''(x) &amp; = &amp; (f')'(x) \, \, = \, \, \lim_{h \to 0} \, \frac{f'(x+h) - f'(x)}{h} \\[2mm]&#10;&amp; = &amp;&#10;\lim_{h \to 0} \, \frac{\left( 3(x+h)^2 - 1 \right) - \left( 3x^2 - 1 \right)}{h} \\[2mm]&#10;&amp; = &amp;&#10;\lim_{h \to 0} \, \frac{3x^2 + 6xh + 3h^2 - 1 - 3x^2 + 1}{h} \\[2mm] &#10;&amp; = &amp;&#10;\lim_{h \to 0} \, \left( 6x + 3 h \right) \, \, = \, \, 6 x \, .&#10;\end{eqnarray*}&#10;}}&#10;\end{minipage}&#10;\end{document}"/>
  <p:tag name="IGUANATEXSIZE" val="20"/>
  <p:tag name="IGUANATEXCURSOR" val="68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37,3829"/>
  <p:tag name="ORIGINALWIDTH" val="3431,571"/>
  <p:tag name="LATEXADDIN" val="\documentclass{article}\pagestyle{empty}&#10;\usepackage{amsmath}&#10;\usepackage{amsfonts}&#10;\usepackage{amssymb}&#10;\begin{document}&#10;\begin{minipage}{9.7 cm}&#10;{\sffamily{&#10;We can interpret $f''(x)$ as the slope of the curve $y = f'(x)$ at the point $(x, f'(x))$. In other words, it is the rate of change of the slope of the original curve $y = f(x)$.\\[2mm]&#10;Notice from the figure that $f''(x)$ is negative when $y = f'(x)$ has negative slope and positive when $y = f'(x)$ has positive slope. So the graphs serve as a check on our calculations.}}&#10;\end{minipage}&#10;\end{document}"/>
  <p:tag name="IGUANATEXSIZE" val="20"/>
  <p:tag name="IGUANATEXCURSOR" val="51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27,709"/>
  <p:tag name="ORIGINALWIDTH" val="3431,571"/>
  <p:tag name="LATEXADDIN" val="\documentclass{article}\pagestyle{empty}&#10;\usepackage{amsmath}&#10;\usepackage{amsfonts}&#10;\usepackage{amssymb}&#10;\begin{document}&#10;\begin{minipage}{9.7 cm}&#10;{\sffamily{&#10;{\bf{Example:}}&#10;If $f(x) = {\rm{e}}^x - x$, find $f'$ and $f''$.\\[1mm]&#10;&#10;{\bf{Solution:}} Using the Difference Rule, we have\\[-2mm]&#10;$$&#10;f'(x) \, \, = \, \, \frac{\textrm{d}}{\textrm{d} \, x} \left( {\rm{e}}^x - x \right) \, \, = \, \, {\rm{e}}^x - 1&#10;$$&#10;and thus\\[-2mm]&#10;$$&#10;f''(x) \, \, = \, \, \frac{\textrm{d}}{\textrm{d} \, x} \left( {\rm{e}}^x - 1 \right) \, \, = \, \, {\rm{e}}^x \, .&#10;$$&#10;The function $f$ and its derivative $f'$ are graphed in the figure on the left-hand side:\\[-6mm]&#10;\begin{itemize}&#10;\item Notice that $f$ has a horizontal tangent when $x = 0$; this corresponds to the fact that $f'(0) = 0$.\\[-6mm]&#10;\item Notice also that, for $x &gt; 0$, $f'(x)$ is positive and $f$ is increasing. When $x &lt; 0$, $f'(x)$ is negative and $f$ is decreasing.&#10;\end{itemize}&#10;}}&#10;\end{minipage}&#10;\end{document}"/>
  <p:tag name="IGUANATEXSIZE" val="20"/>
  <p:tag name="IGUANATEXCURSOR" val="22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29,209"/>
  <p:tag name="ORIGINALWIDTH" val="4494,188"/>
  <p:tag name="LATEXADDIN" val="\documentclass{article}\pagestyle{empty}&#10;\usepackage{amsmath}&#10;\usepackage{amsfonts}&#10;\usepackage{amssymb}&#10;\begin{document}&#10;\begin{minipage}{12.7 cm}&#10;{\sffamily{&#10;If $s = s(t)$ is the position function of an object that moves in a straight line, we know that its first derivative represents the velocity $v(t)$ of the object as a function of time:&#10;$$&#10;v(t) \, \, = \, \, \dot{s}(t) \, \, = \, \, \frac{\textrm{d} \, s(t)}{\textrm{d} \, t} \, .&#10;$$&#10;The instantaneous rate of change of velocity with respect to time is called the {\bf{acceleration}} $a(t)$ of the object. Acceleration is the change in velocity you feel when speeding up or slowing down in a car.\\[1mm]&#10;Thus the acceleration function is the derivative of the velocity function and is therefore the second derivative of the position function:\\[-1mm]&#10;$$&#10;a(t) \, \, = \, \, \dot{v}(t) \, \, = \, \, \ddot{s}(t) \, ,&#10;$$\\[-5mm]&#10;or, in Leibniz notation,\\[-3mm]&#10;$$&#10;a \, \, = \, \, \frac{\textrm{d} \, v(t)}{\textrm{d} \, t} \, \, = \, \, \frac{\textrm{d}^2 \, s(t)}{\textrm{d} \, t} \, .&#10;$$&#10;}}&#10;\end{minipage}&#10;\end{document}"/>
  <p:tag name="IGUANATEXSIZE" val="20"/>
  <p:tag name="IGUANATEXCURSOR" val="88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01,537"/>
  <p:tag name="ORIGINALWIDTH" val="4500,188"/>
  <p:tag name="LATEXADDIN" val="\documentclass{article}\pagestyle{empty}&#10;\usepackage{amsmath}&#10;\usepackage{amsfonts}&#10;\usepackage{amssymb}&#10;\begin{document}&#10;\begin{minipage}{12.7 cm}&#10;{\sffamily{&#10;The {\bf{third derivative}} $f'''$ is the derivative of the second derivative: $f''' = (f'')'$.\\[2mm]&#10;So $f'''(x)$ can be interpreted as the slope of the curve $y = f''(x)$ or as the rate of change of $f''(x)$. If $y = f(x)$, then alternative notations for the third derivative are&#10;$$&#10;y''' \, \, = \, \, f'''(x) \, \, = \, \, \frac{\textrm{d}}{\textrm{d} \, x} \left( \frac{\textrm{d}^2 \, y}{\textrm{d} \, x^2} \right)&#10;\, \, = \, \,&#10;\frac{\textrm{d}^3 \, y}{\textrm{d} \, x^3} \, .&#10;$$&#10;&#10;\vspace{0.3cm}&#10;In general, the {\bf{$n$-th derivative}} of a $n$-times differentiable function is denoted by&#10;$$&#10;f^{(n)}(x) \, \, = \, \, \frac{\textrm{d}^n \, f(x)}{\textrm{d} \, x^n} \, \, = \, \, \frac{\textrm{d}^n}{\textrm{d} \, x^n} f(x) \, .&#10;$$&#10;}}&#10;\end{minipage}&#10;\end{document}"/>
  <p:tag name="IGUANATEXSIZE" val="20"/>
  <p:tag name="IGUANATEXCURSOR" val="89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37,458"/>
  <p:tag name="ORIGINALWIDTH" val="3431,571"/>
  <p:tag name="LATEXADDIN" val="\documentclass{article}\pagestyle{empty}&#10;\usepackage{amsmath}&#10;\usepackage{amsfonts}&#10;\usepackage{amssymb}&#10;\begin{document}&#10;\begin{minipage}{9.7 cm}&#10;{\sffamily{&#10;Before stating the Product Rule (for the derivative of a product of two functions), let's see how we might discover it. We start by assuming&#10;that&#10;$$&#10;u \, \, = \, \, f(x) \qquad \text{and} \qquad v \, \, = \, \, g(x)&#10;$$&#10;are both positive differentiable functions. Then we can interpret the product $u \cdot v$&#10;as an area of a rectangle (see the figure).\\[2mm]&#10;If $x$ changes by an amount $\Delta x$, then the corresponding changes in $u$ and $v$ are&#10;$$&#10;\Delta u \, = \, f(x+ \Delta x) - f(x) \quad \text{and} \quad \Delta v \, = \, g(x + \Delta x) - g(x)&#10;$$&#10;and the new value of the product, $(u + \Delta u) \cdot (v + \Delta v)$, can be interpreted as the area of the large rectangle in the figure (provided that $\Delta u$ and $\Delta v$ happen to be positive).&#10;}}&#10;\end{minipage}&#10;\end{document}"/>
  <p:tag name="IGUANATEXSIZE" val="20"/>
  <p:tag name="IGUANATEXCURSOR" val="67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23,96"/>
  <p:tag name="ORIGINALWIDTH" val="3429,322"/>
  <p:tag name="LATEXADDIN" val="\documentclass{article}\pagestyle{empty}&#10;\usepackage{amsmath}&#10;\usepackage{amsfonts}&#10;\usepackage{amssymb}&#10;\begin{document}&#10;\begin{minipage}{9.7 cm}&#10;{\sffamily{&#10;The change in the area of the rectangle is&#10;\begin{eqnarray*}&#10;\Delta (u \cdot v) &amp; = &amp; (u + \Delta u) \cdot (v + \Delta v) - u \cdot v \\[2mm]&#10;&amp; = &amp;&#10;u \cdot \Delta v + v \cdot \Delta u + \Delta u \cdot \Delta v \\[2mm]&#10;&amp; = &amp;&#10;\text{the sum of the three shaded areas}&#10;\end{eqnarray*}&#10;If we divide by $\Delta x$, we get&#10;$$&#10;\frac{\Delta (u \cdot v)}{\Delta x} \, \, = \, \, u \cdot \frac{\Delta v}{\Delta x} + v \cdot \frac{\Delta u}{\Delta x} + \Delta u \cdot \frac{\Delta v}{\Delta x}&#10;$$&#10;&#10;\vspace{0.3cm}&#10;Next, recall that in Leibniz notation the definition of a derivative can be written as&#10;$$&#10;\frac{\textrm{d} \, y}{\textrm{d} x} \, \, = \, \, \lim_{\Delta x \to 0} \, \frac{\Delta y}{\Delta x} \, .&#10;$$&#10;}}&#10;\end{minipage}&#10;\end{document}"/>
  <p:tag name="IGUANATEXSIZE" val="20"/>
  <p:tag name="IGUANATEXCURSOR" val="26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94,976"/>
  <p:tag name="ORIGINALWIDTH" val="3428,572"/>
  <p:tag name="LATEXADDIN" val="\documentclass{article}\pagestyle{empty}&#10;\usepackage{amsmath}&#10;\usepackage{amsfonts}&#10;\usepackage{amssymb}&#10;\begin{document}&#10;\begin{minipage}{9.7 cm}&#10;{\sffamily{&#10;If we now let $\Delta x \to 0$, er get the derivative of $u \cdot v$:&#10;\begin{eqnarray*}&#10;\frac{\textrm{d}}{\textrm{d} \, x} (u \cdot v) &amp; = &amp; \lim_{\Delta x \to 0} \, \frac{\Delta (u \cdot v)}{\Delta x} \\[2mm]&#10;&amp; = &amp;&#10;\lim_{\Delta x \to 0} \left( u \cdot \frac{\Delta v}{\Delta x} + v \cdot \frac{\Delta u}{\Delta x} + \Delta u \cdot \frac{\Delta v}{\Delta x} \right) \\[2mm]&#10;&amp; = &amp;&#10;u \, \frac{\textrm{d} \, v}{\textrm{d} \, x} + v \, \frac{\textrm{d} \, u}{\textrm{d} \, x} + 0 \cdot \frac{\textrm{d} \, v}{\textrm{d} \, x} &#10;\end{eqnarray*}&#10;due to $\Delta u \to 0$ as $\Delta x \to 0$ since $f$ is differentiable and therefore continuous.\\[2mm]&#10;Hence,&#10;$$&#10;\frac{\textrm{d}}{\textrm{d} \, x} (u \cdot v) \, \, = \, \, u \, \frac{\textrm{d} \, v}{\textrm{d} \, x} + v \, \frac{\textrm{d} \, u}{\textrm{d} \, x} \, .&#10;$$&#10;}}&#10;\end{minipage}&#10;\end{document}"/>
  <p:tag name="IGUANATEXSIZE" val="20"/>
  <p:tag name="IGUANATEXCURSOR" val="97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0,1987"/>
  <p:tag name="ORIGINALWIDTH" val="3430,072"/>
  <p:tag name="LATEXADDIN" val="\documentclass{article}\pagestyle{empty}&#10;\usepackage{amsmath}&#10;\usepackage{amsfonts}&#10;\usepackage{amssymb}&#10;\begin{document}&#10;\begin{minipage}{9.7 cm}&#10;{\sffamily{&#10;The mathematical steps that we made to derive our result are actually independent of $u$ and $v$ being positive or not. In complete generality the following holds:&#10;}}&#10;\end{minipage}&#10;\end{document}"/>
  <p:tag name="IGUANATEXSIZE" val="20"/>
  <p:tag name="IGUANATEXCURSOR" val="32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4,867"/>
  <p:tag name="ORIGINALWIDTH" val="2972,629"/>
  <p:tag name="LATEXADDIN" val="\documentclass{article}\pagestyle{empty}&#10;\usepackage{amsmath}&#10;\usepackage{amsfonts}&#10;\usepackage{amssymb}&#10;\begin{document}&#10;\begin{minipage}{9.7 cm}&#10;{\sffamily{&#10;{\bf{The Product Rule:}}\\[1mm]&#10;Let $f$ and $g$ be differentiable, then&#10;$$&#10;\frac{\textrm{d}}{\textrm{d} \, x} \left( f(x) \cdot g(x) \right) \, \, = \, \,&#10;f(x) \, \frac{\textrm{d} \, g(x)}{\textrm{d} \, x} \, + \, g(x) \, \frac{\textrm{d} \, f(x)}{\textrm{d} \, x}&#10;$$&#10;or&#10;$$&#10;\left( f \, \cdot \, g \right)' \, \, = \, \, f \cdot g' \, + \, g \cdot f' \, .&#10;$$&#10;}}&#10;\end{minipage}&#10;\end{document}"/>
  <p:tag name="IGUANATEXSIZE" val="20"/>
  <p:tag name="IGUANATEXCURSOR" val="22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36,183"/>
  <p:tag name="ORIGINALWIDTH" val="3429,322"/>
  <p:tag name="LATEXADDIN" val="\documentclass{article}\pagestyle{empty}&#10;\usepackage{amsmath}&#10;\usepackage{amsfonts}&#10;\usepackage{amssymb}&#10;\begin{document}&#10;\begin{minipage}{9.7 cm}&#10;{\sffamily{&#10;In words, the Product Rule says that {\bf{the derivative of a product of two functions is the first function times the derivative of the second function plus the second function times the derivative of the first function}}.}}&#10;\end{minipage}&#10;\end{document}"/>
  <p:tag name="IGUANATEXSIZE" val="20"/>
  <p:tag name="IGUANATEXCURSOR" val="38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66,967"/>
  <p:tag name="ORIGINALWIDTH" val="3423,322"/>
  <p:tag name="LATEXADDIN" val="\documentclass{article}\pagestyle{empty}&#10;\usepackage{amsmath}&#10;\usepackage{amsfonts}&#10;\usepackage{amssymb}&#10;\begin{document}&#10;\begin{minipage}{9.7 cm}&#10;{\sffamily{&#10;{\bf{Example:}}\\[1mm]&#10;Let $f(x) = x \cdot {\rm{e}}^x$. Find the first derivative $f'(x)$ as well as a formula for the $n$-th derivative $f^{(n)}(x)$.\\[2mm]&#10;&#10;{\bf{Solution:}}\\[1mm]&#10;By the Product Rule we have&#10;\begin{eqnarray*}&#10;f'(x) &amp; = &amp; \frac{\textrm{d}}{\textrm{d} \, x} \left( x \cdot {\rm{e}}^x \right) \\[2mm]&#10;&amp; = &amp;&#10;x \, \frac{\textrm{d} \, {\rm{e}}^{x}}{\textrm{d} \, x} \, + \, {\rm{e}}^x \, \frac{\textrm{d} \, x}{\textrm{d} \, x} \\[2mm]&#10;&amp; = &amp;&#10;x \cdot {\rm{e}}^x + {\rm{e}}^x \cdot 1 \\[2mm]&#10;&amp; = &amp;&#10;(x +1) \cdot {\rm{e}}^x \, .&#10;\end{eqnarray*}&#10;}}&#10;\end{minipage}&#10;\end{document}"/>
  <p:tag name="IGUANATEXSIZE" val="20"/>
  <p:tag name="IGUANATEXCURSOR" val="66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51,519"/>
  <p:tag name="ORIGINALWIDTH" val="3860,518"/>
  <p:tag name="LATEXADDIN" val="\documentclass{article}\pagestyle{empty}&#10;\usepackage{amsmath}&#10;\usepackage{amsfonts}&#10;\usepackage{amssymb}&#10;\begin{document}&#10;\begin{minipage}{12.7 cm}&#10;{\sffamily{&#10;Using the Product Rule a second time, we get&#10;\begin{eqnarray*}&#10;f''(x) &amp; = &amp; \frac{\textrm{d}}{\textrm{d} \, x} \left( (x+1) \cdot {\rm{e}}^x \right)&#10;\, \, = \, \,&#10;(x+1) \, \frac{\textrm{d} \, {\rm{e}}^{x}}{\textrm{d} \, x} \, + \, {\rm{e}}^x \, \frac{\textrm{d} \, (x+1)}{\textrm{d} \, x} \\[2mm]&#10;&amp; = &amp;&#10;(x+1) \cdot {\rm{e}}^x + {\rm{e}}^x \cdot 1 \, \, = \, \, (x + 2) \cdot {\rm{e}}^x \, .&#10;\end{eqnarray*}&#10;Further applications of the Product Rule give, for instance,&#10;$$&#10;f'''(x) \, \, = \, \, (x + 3) \cdot {\rm{e}}^x \qquad \text{and} \qquad f^{(4)}(x) \, \, = \, \, (x + 4) \cdot {\rm{e}}^x \, .&#10;$$&#10;In fact, each successive differentiation adds another term ${\rm{e}}^x$, so&#10;$$&#10;f^{(n)}(x) \, \, = \, \, (x + n) \cdot {\rm{e}}^x \, .&#10;$$&#10;}}&#10;\end{minipage}&#10;\end{document}"/>
  <p:tag name="IGUANATEXSIZE" val="20"/>
  <p:tag name="IGUANATEXCURSOR" val="87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94,751"/>
  <p:tag name="ORIGINALWIDTH" val="4044,995"/>
  <p:tag name="LATEXADDIN" val="\documentclass{article}\pagestyle{empty}&#10;\usepackage{amsmath}&#10;\usepackage{amsfonts}&#10;\usepackage{amssymb}&#10;\begin{document}&#10;\begin{minipage}{12.7 cm}&#10;{\sffamily{&#10;{\bf{Example:}}\\[1mm]&#10;The first derivative of $f(x) = \sqrt{x} \cdot (a+bx)$ is&#10;\begin{eqnarray*}&#10;f'(x) &amp; = &amp; \frac{\textrm{d}}{\textrm{d} \, x} \left( \sqrt{x} \cdot (a+bx) \right)&#10;\, \, = \, \,&#10;\sqrt{x} \, \, \frac{\textrm{d} \, (a+bx)}{\textrm{d} \, x} \, + \, (a+bx) \, \frac{\textrm{d} \, \sqrt{x}}{\textrm{d} \, x} \\[2mm]&#10;&amp; = &amp;&#10;b \cdot \sqrt{x} + \frac{a + bx}{2 \cdot \sqrt{x}} \, \, = \, \, \frac{a + 3 \cdot b \cdot x}{2 \cdot \sqrt{x}} \, .&#10;\end{eqnarray*}&#10;&#10;\vspace{0.5cm}&#10;Alternatively, as $f(x) = \sqrt{x} \cdot (a+bx) = a x^{1/2} + b x^{3/2}$ we have&#10;$$&#10;f'(x) \, \, = \, \, \tfrac{1}{2} \cdot a \cdot x^{-1/2} + \tfrac{3}{2} \cdot b \cdot x^{1/2} \, \, = \, \, \frac{a + 3 \cdot b \cdot x}{2 \cdot \sqrt{x}} \, .&#10;$$&#10;}}&#10;\end{minipage}&#10;\end{document}"/>
  <p:tag name="IGUANATEXSIZE" val="20"/>
  <p:tag name="IGUANATEXCURSOR" val="87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58,493"/>
  <p:tag name="ORIGINALWIDTH" val="4508,437"/>
  <p:tag name="LATEXADDIN" val="\documentclass{article}\pagestyle{empty}&#10;\usepackage{amsmath}&#10;\usepackage{amsfonts}&#10;\usepackage{amssymb}&#10;\begin{document}&#10;\begin{minipage}{12.7 cm}&#10;{\sffamily{&#10;{\bf{Example: (Finding the Rate of Change of Revenue)}}\\[1mm]&#10;A manufacturer determines that $t$ months after a new product is introduced to the&#10;market, $x(t)=t^2+3t$ hundred units can be produced and then sold at a price of&#10;$p(t)=-2t^{3/2}+30$ GEL per unit.&#10;\begin{itemize}&#10;\item[{\bf{a)}}] Express the revenue $R(t)$ for this product as a function of time.\\[-6mm]&#10;\item[{\bf{b)}}] At what rate is revenue changing with respect to time after $4$ months? Is revenue&#10;increasing or decreasing at this time?&#10;\end{itemize}&#10;&#10;\vspace{0.2cm}&#10;{\bf{Solution:}}\\[1mm]&#10;{\bf{a)}} The revenue is given by&#10;$$&#10;R(t) \, \, = \, \, x(t) \cdot p(t) \, \, = \, \, \left( t^2 + 3t \right) \cdot \left( -2t^{3/2} + 30 \right) \, .&#10;$$&#10;}}&#10;\end{minipage}&#10;\end{document}"/>
  <p:tag name="IGUANATEXSIZE" val="20"/>
  <p:tag name="IGUANATEXCURSOR" val="73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73,753"/>
  <p:tag name="ORIGINALWIDTH" val="4491,939"/>
  <p:tag name="LATEXADDIN" val="\documentclass{article}\pagestyle{empty}&#10;\usepackage{amsmath}&#10;\usepackage{amsfonts}&#10;\usepackage{amssymb}&#10;\begin{document}&#10;\begin{minipage}{12.7 cm}&#10;{\sffamily{&#10;{\bf{b)}} The rate of change of revenue $R(t) = \left( t^2 + 3t \right) \cdot \left( -2t^{3/2} + 30 \right)$ with respect to time is given by the derivative&#10;$R'(t)$, which we find using the product rule:&#10;\begin{eqnarray*}&#10;R'(t) &amp; = &amp; \left( \tfrac{\textrm{d}}{\textrm{d} t} \left( t^2 + 3t \right) \right)\cdot \left( -2t^{3/2} + 30 \right)&#10;+ \left( t^2 + 3t \right) \cdot \left( \tfrac{\textrm{d}}{\textrm{d} t} \left( -2t^{3/2} + 30 \right) \right)\\[1mm]&#10;&amp; = &amp;&#10;\left( 2t + 3 \right)\cdot \left( -2t^{3/2} + 30 \right)&#10;+ \left( t^2 + 3t \right) \cdot \left( -3t^{1/2} \right)&#10;\end{eqnarray*}&#10;At time $t=4$, the revenue is changing at the rate&#10;$$&#10;R'(4) \, \, = \, \, \left( 2 \cdot 4 + 3 \right)\cdot \left( -2 \cdot 4^{3/2} + 30 \right) + \left( 4^2 + 3 \cdot 4 \right) \cdot \left( -3 \cdot 4^{1/2} \right)&#10;\, \, = \, \, -14 \, .&#10;$$&#10;Thus, after $4$ months, the revenue is changing at the rate of $1400$ GEL per month. It is decreasing at that time since $R'(4)$ is negative.&#10;}}&#10;\end{minipage}&#10;\end{document}"/>
  <p:tag name="IGUANATEXSIZE" val="20"/>
  <p:tag name="IGUANATEXCURSOR" val="106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003"/>
  <p:tag name="ORIGINALWIDTH" val="4487,439"/>
  <p:tag name="LATEXADDIN" val="\documentclass{article}\pagestyle{empty}&#10;\usepackage{amsmath}&#10;\usepackage{amsfonts}&#10;\usepackage{amssymb}&#10;\begin{document}&#10;\begin{minipage}{12.7 cm}&#10;{\sffamily{&#10;We find a rule for differentiating the quotient of two differentiable functions $u = f(x)$ and $v = g(x)$ in much the same way that we found the Product Rule.\\[2mm]&#10;If $x$, $u$, and $v$ change by amounts $\Delta x$, $\Delta u$, and $\Delta v$, then the corresponding change in the quotient $u/v$ is&#10;\begin{eqnarray*}&#10;\Delta \left( \tfrac{u}{v} \right) &amp; = &amp; \frac{u + \Delta u}{v + \Delta v} - \frac{u}{v}&#10;\, \, = \, \, \frac{(u + \Delta u) \cdot v - u \cdot (v + \Delta v)}{v \cdot (v + \Delta v)} \\[2mm]&#10;&amp; = &amp;&#10;\frac{v \cdot \Delta u - u \cdot \Delta v}{v \cdot (v+ \Delta v)}&#10;\end{eqnarray*}&#10;so&#10;$$&#10;\frac{\textrm{d}}{\textrm{d} \, x} \left( \tfrac{u}{v} \right) \, \, = \, \, \lim_{\Delta x \to 0} \frac{\Delta \left( \tfrac{u}{v} \right) }{\Delta x}&#10;\, \, = \, \,&#10;\lim_{\Delta x \to 0} \frac{\, \, v \cdot \tfrac{\Delta u}{\Delta x} - u \cdot \tfrac{\Delta v}{\Delta x} \, \,}{v \cdot (v + \Delta v)} \, . &#10;$$&#10;}}&#10;\end{minipage}&#10;\end{document}"/>
  <p:tag name="IGUANATEXSIZE" val="20"/>
  <p:tag name="IGUANATEXCURSOR" val="103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66,554"/>
  <p:tag name="ORIGINALWIDTH" val="4483,69"/>
  <p:tag name="LATEXADDIN" val="\documentclass{article}\pagestyle{empty}&#10;\usepackage{amsmath}&#10;\usepackage{amsfonts}&#10;\usepackage{amssymb}&#10;\begin{document}&#10;\begin{minipage}{12.7 cm}&#10;{\sffamily{&#10;As $\Delta x \to 0$, $\Delta v \to 0$ also, because $v = g(x)$ is differentiable and therefore continuous. Thus, using the Limit Laws, we get&#10;\begin{eqnarray*}&#10;\frac{\textrm{d}}{\textrm{d} \, x} \left( \tfrac{u}{v} \right) &amp; = &amp; \lim_{\Delta x \to 0} \frac{\Delta \left( \tfrac{u}{v} \right) }{\Delta x}&#10;\, \, = \, \,&#10;\lim_{\Delta x \to 0} \frac{\, \, v \cdot \tfrac{\Delta u}{\Delta x} - u \cdot \tfrac{\Delta v}{\Delta x} \, \,}{v \cdot (v + \Delta v)} \\[2mm]&#10;&amp; = &amp;&#10;\frac{\, \, v \cdot \lim_{\Delta x \to 0} \, \tfrac{\Delta u}{\Delta x} - u \cdot \lim_{\Delta x \to 0}  \, \tfrac{\Delta v}{\Delta x} \, \,}{v \cdot \lim_{\Delta x \to 0} \, (v + \Delta v)} \\[2mm]&#10;&amp; = &amp;&#10;\frac{\, \, v \, \tfrac{\textrm{d} \, u}{\textrm{d} \, x} - u \,\tfrac{\textrm{d} \, v}{\textrm{d} \, x} \, \,}{v^2} \, . &#10;\end{eqnarray*}&#10;}}&#10;\end{minipage}&#10;\end{document}"/>
  <p:tag name="IGUANATEXSIZE" val="20"/>
  <p:tag name="IGUANATEXCURSOR" val="84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38,4327"/>
  <p:tag name="ORIGINALWIDTH" val="4491,939"/>
  <p:tag name="LATEXADDIN" val="\documentclass{article}\pagestyle{empty}&#10;\usepackage{amsmath}&#10;\usepackage{amsfonts}&#10;\usepackage{amssymb}&#10;\begin{document}&#10;\begin{minipage}{12.7 cm}&#10;{\sffamily{&#10;In words, the Quotient Rule says that {\bf{the derivative of a quotient is the denominator times the derivative of the numerator minus the numerator times the derivative of the denominator, all divided by the square of the denominator}}.&#10;}}&#10;\end{minipage}&#10;\end{document}"/>
  <p:tag name="IGUANATEXSIZE" val="20"/>
  <p:tag name="IGUANATEXCURSOR" val="33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89,839"/>
  <p:tag name="ORIGINALWIDTH" val="3423,322"/>
  <p:tag name="LATEXADDIN" val="\documentclass{article}\pagestyle{empty}&#10;\usepackage{amsmath}&#10;\usepackage{amsfonts}&#10;\usepackage{amssymb}&#10;\begin{document}&#10;\begin{minipage}{12.7 cm}&#10;{\sffamily{&#10;{\bf{The Quotient Rule:}}\\[1mm]&#10;Let $f$ and $g$ be differentiable, then&#10;$$&#10;\frac{\textrm{d}}{\textrm{d} \, x} \left( \frac{f(x)}{g(x)} \right) \, \, = \, \,&#10;\frac{\, \, g(x) \, \tfrac{\textrm{d} \, f(x)}{\textrm{d} \, x} \, - \, f(x) \,\tfrac{\textrm{d} \, g(x)}{\textrm{d} \, x} \, \,}{(g(x))^2} \, . &#10;$$&#10;or&#10;$$&#10;\left( \frac{\, f \,}{g} \right)' \, \, = \, \, \frac{\, g \cdot f' - f \cdot g' \,}{g^2} \, .&#10;$$&#10;}}&#10;\end{minipage}&#10;\end{document}"/>
  <p:tag name="IGUANATEXSIZE" val="20"/>
  <p:tag name="IGUANATEXCURSOR" val="22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66,217"/>
  <p:tag name="ORIGINALWIDTH" val="3271,091"/>
  <p:tag name="LATEXADDIN" val="\documentclass{article}\pagestyle{empty}&#10;\usepackage{amsmath}&#10;\usepackage{amsfonts}&#10;\usepackage{amssymb}&#10;\begin{document}&#10;\begin{minipage}{9.7 cm}&#10;{\sffamily{&#10;{\bf{Example:}} Let&#10;$$&#10;f(x) \, \, = \, \, \frac{x^2 + x - 2}{x^3 + 6} \, .&#10;$$&#10;Then\\[-6mm]&#10;\begin{eqnarray*}&#10;f'(x) &amp; = &amp;&#10;\frac{\, \, (x^3 + 6) \cdot \tfrac{\textrm{d} \, (x^2+x-2)}{\textrm{d} \, x} \, - (x^2+x-2) \cdot \tfrac{\textrm{d} \, (x^3+6)}{\textrm{d} \, x} \, \, }{(x^3 + 6)^2} \\[2mm]&#10;&amp; = &amp;&#10;\frac{(x^3+6) \cdot (2x+1) \, - \, (x^2+x-2) \cdot (3x^2)}{(x^3 + 6)^2} \\[2mm]&#10;&amp; = &amp;&#10;\frac{(2 x^4 + x^3 + 12x + 6) \, - \, (3x^4+3x^3-6x^2)}{(x^3 + 6)^2} \\[2mm]&#10;&amp; = &amp;&#10;\frac{-x^4 - 2x^3 + 6x^2 + 12x + 6}{(x^3 + 6)^2} \, .&#10;\end{eqnarray*}&#10;&#10;}}&#10;\end{minipage}&#10;\end{document}"/>
  <p:tag name="IGUANATEXSIZE" val="20"/>
  <p:tag name="IGUANATEXCURSOR" val="24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65,467"/>
  <p:tag name="ORIGINALWIDTH" val="3427,822"/>
  <p:tag name="LATEXADDIN" val="\documentclass{article}\pagestyle{empty}&#10;\usepackage{amsmath}&#10;\usepackage{amsfonts}&#10;\usepackage{amssymb}&#10;\begin{document}&#10;\begin{minipage}{9.7 cm}&#10;{\sffamily{&#10;{\bf{Example:}}\\[1mm]&#10;Find an equation of the tangent line to the curve $y = f(x)$ at the point $(1, \tfrac{1}{2} {\rm{e}})$, where\\[-4mm]&#10;$$&#10;f(x) \, \, =  \, \, \frac{{\rm{e}}^x}{1 + x^2} \, .&#10;$$&#10;&#10;\vspace{0.3cm}&#10;{\bf{Solution:}} According to the Quotient Rule, we have&#10;\begin{eqnarray*}&#10;f'(x) &amp; = &amp;&#10;\frac{\, \, (1+x^2) \cdot \tfrac{\textrm{d} \, {\rm{e}}^x}{\textrm{d} \, x} \, - {\rm{e}}^x \cdot \tfrac{\textrm{d} \, (1+x^2)}{\textrm{d} \, x} \, \, }{(1+x^2)^2} \\[1mm]&#10;&amp; = &amp;&#10;\frac{(1+x^2) \cdot {\rm{e}}^x \, - \, {\rm{e}}^x \cdot 2x}{(1+x^2)^2} \\[1mm]&#10;&amp; = &amp;&#10;\frac{{\rm{e}}^x \cdot (1-2x+x^2)}{(1+x^2)^2} \, \, = \, \,&#10;\frac{{\rm{e}}^x \cdot (1-x)^2}{(1+x^2)^2} \, .&#10;\end{eqnarray*}&#10;&#10;}}&#10;\end{minipage}&#10;\end{document}"/>
  <p:tag name="IGUANATEXSIZE" val="20"/>
  <p:tag name="IGUANATEXCURSOR" val="62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95,576"/>
  <p:tag name="ORIGINALWIDTH" val="3430,072"/>
  <p:tag name="LATEXADDIN" val="\documentclass{article}\pagestyle{empty}&#10;\usepackage{amsmath}&#10;\usepackage{amsfonts}&#10;\usepackage{amssymb}&#10;\begin{document}&#10;\begin{minipage}{9.7 cm}&#10;{\sffamily{&#10;So the slope of the tangent line at $(1, \tfrac{1}{2} {\rm{e}})$ is&#10;$$&#10;\left. \frac{\textrm{d} \, y}{\textrm{d} \, x} \right|_{x = 1} \, \, = \, \, 0 \, .&#10;$$&#10;This means that the tangent line at $(1, \tfrac{1}{2} {\rm{e}})$ is horizontal and its equation is $y = \tfrac{1}{2} {\rm{e}}$.\\[2mm]&#10;Notice, from the figure, that the function is increasing and crosses its tangent line at $(1, \tfrac{1}{2} {\rm{e}})$.&#10;}}&#10;\end{minipage}&#10;\end{document}"/>
  <p:tag name="IGUANATEXSIZE" val="20"/>
  <p:tag name="IGUANATEXCURSOR" val="28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11,774"/>
  <p:tag name="ORIGINALWIDTH" val="4500,938"/>
  <p:tag name="LATEXADDIN" val="\documentclass{article}\pagestyle{empty}&#10;\usepackage{amsmath}&#10;\usepackage{amsfonts}&#10;\usepackage{amssymb}&#10;\begin{document}&#10;\begin{minipage}{12.7 cm}&#10;{\sffamily{&#10;{\bf{Note:}} Don't use the Quotient Rule every time you see a quotient. Sometimes it's easier to rewrite a quotient first to put it in a form that is simpler for the purpose of differentiation.\\[2mm]&#10;For instance, although it is possible to differentiate the function&#10;$$&#10;F(x) \, \, = \, \, \frac{3x^2 + 2 \sqrt{x}}{x}&#10;$$&#10;using the Quotient Rule, it is much easier to perform the division first and write the function as&#10;$$&#10;F(x) \, \, = \, \, 3x \, + \, 2 x^{-1/2} \, .&#10;$$&#10;before differentiating.&#10;}}&#10;\end{minipage}&#10;\end{document}"/>
  <p:tag name="IGUANATEXSIZE" val="20"/>
  <p:tag name="IGUANATEXCURSOR" val="36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7,6791"/>
  <p:tag name="ORIGINALWIDTH" val="3435,321"/>
  <p:tag name="LATEXADDIN" val="\documentclass{article}\pagestyle{empty}&#10;\usepackage{amsmath}&#10;\usepackage{amsfonts}&#10;\usepackage{amssymb}&#10;\begin{document}&#10;\begin{minipage}{9.7 cm}&#10;{\sffamily{&#10;If we sketch the graph of the function $f(x) = \sin(x)$ and use the interpretation of $f'(x)$&#10;as the slope of the tangent to the sine curve in order to sketch the graph of $f'$, then it looks as if the graph of $f'$ may be the same as the cosine curve.&#10;}}&#10;\end{minipage}&#10;\end{document}"/>
  <p:tag name="IGUANATEXSIZE" val="20"/>
  <p:tag name="IGUANATEXCURSOR" val="41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33,558"/>
  <p:tag name="ORIGINALWIDTH" val="2192,726"/>
  <p:tag name="LATEXADDIN" val="\documentclass{article}\pagestyle{empty}&#10;\usepackage{amsmath}&#10;\usepackage{amsfonts}&#10;\usepackage{amssymb}&#10;\begin{document}&#10;\begin{minipage}{6.2 cm}&#10;{\sffamily{&#10;Recall that all of the trigonometric functions are continuous at every&#10;number in their domains, and that&#10;$$&#10;f(x) \, \, = \, \, \sin(x)&#10;$$&#10;it is understood such that $\sin(x)$ is measured by the radian measure is $x$. A similar&#10;convention holds for the other trigonometric functions $\cos$, $\tan$, $\csc$, $\sec$, and $\cot$.\\[2mm]&#10;}}&#10;\end{minipage}&#10;\end{document}"/>
  <p:tag name="IGUANATEXSIZE" val="20"/>
  <p:tag name="IGUANATEXCURSOR" val="14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83,465"/>
  <p:tag name="ORIGINALWIDTH" val="4491,189"/>
  <p:tag name="LATEXADDIN" val="\documentclass{article}\pagestyle{empty}&#10;\usepackage{amsmath}&#10;\usepackage{amsfonts}&#10;\usepackage{amssymb}&#10;\begin{document}&#10;\begin{minipage}{12.7 cm}&#10;{\sffamily{&#10;Let's try to confirm our guess that if $f(x) = \sin(x)$, then $f'(x) = \cos(x)$. From the definition of a derivative, we have&#10;\begin{eqnarray*}&#10;f'(x) &amp; = &amp; \lim_{h \to 0} \frac{f(x+h) - f(x)}{h} \, \, = \, \, \lim_{h \to 0} \frac{\sin(x+h) - \sin(x)}{h}\\[2mm]&#10;&amp; = &amp;&#10;\lim_{h \to 0} \frac{\sin(x) \cos(h) + \cos(x) \sin(h) - \sin(x)}{h}\\[2mm]&#10;&amp; = &amp;&#10;\lim_{h \to 0} \left( \frac{\sin(x) \cos(h) - \sin(x)}{h} - \frac{\cos(x) \sin(h)}{h} \right) \\[2mm]&#10;&amp; = &amp;&#10;\lim_{h \to 0} \left( \sin(x) \frac{\cos(h) - 1}{h} + \cos(x) \frac{\sin(h)}{h} \right)\\[2mm]&#10;&amp; = &amp;&#10;\lim_{h \to 0} \, \sin(x) \cdot \lim_{h \to 0} \frac{\cos(h) - 1}{h} + \lim_{h \to 0} \, \cos(x) \cdot \lim_{h \to 0} \frac{\sin(h)}{h}&#10;\end{eqnarray*}&#10;}}&#10;\end{minipage}&#10;\end{document}"/>
  <p:tag name="IGUANATEXSIZE" val="20"/>
  <p:tag name="IGUANATEXCURSOR" val="58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852,269"/>
  <p:tag name="ORIGINALWIDTH" val="4491,939"/>
  <p:tag name="LATEXADDIN" val="\documentclass{article}\pagestyle{empty}&#10;\usepackage{amsmath}&#10;\usepackage{amsfonts}&#10;\usepackage{amssymb}&#10;\begin{document}&#10;\begin{minipage}{12.7 cm}&#10;{\sffamily{&#10;$$&#10;\lim_{h \to 0} \, \sin(x) \cdot \lim_{h \to 0} \frac{\cos(h) - 1}{h} + \lim_{h \to 0} \, \cos(x) \cdot \lim_{h \to 0} \frac{\sin(h)}{h}&#10;$$&#10;&#10;\vspace{0.5cm}&#10;Two of these four limits are easy to evaluate. Since we regard $x$ as a constant when computing&#10;a limit as $h \to 0$, we have&#10;$$&#10;\lim_{h \to 0} \, \sin(x) \, \, = \, \, \sin(x) \qquad \text{and} \qquad \lim_{h \to 0} \, \cos(x) \, \, = \, \, \cos(x) \, .&#10;$$&#10;The limit of $\lim_{h \to 0} \frac{\sin(h)}{h}$ is not so obvious. Though, we will next use geometric arguments to show that&#10;$$&#10;\lim_{\theta \to 0} \frac{\sin(\theta)}{\theta} \, \, = \, \, 1 \, .&#10;$$&#10;}}&#10;\end{minipage}&#10;\end{document}"/>
  <p:tag name="IGUANATEXSIZE" val="20"/>
  <p:tag name="IGUANATEXCURSOR" val="77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82,977"/>
  <p:tag name="ORIGINALWIDTH" val="3430,072"/>
  <p:tag name="LATEXADDIN" val="\documentclass{article}\pagestyle{empty}&#10;\usepackage{amsmath}&#10;\usepackage{amsfonts}&#10;\usepackage{amssymb}&#10;\begin{document}&#10;\begin{minipage}{9.7 cm}&#10;{\sffamily{&#10;{\bf{Proof:}}\\[1mm]&#10;Assume first that $\theta$ lies between $0$ and $\pi/2$. The figure shows a sector of a circle with center $O$, central angle $\theta$, and&#10;radius $1$. $BC$ is drawn perpendicular to $OA$.\\[2mm]&#10;By the definition of radian measure, we have $\textrm{arc}(AB) = \theta$. Also $|BC| = |OB| \sin (\theta) = \sin(\theta)$.\\[2mm]&#10;From the diagram we see that&#10;$$&#10;|BC| \, \, &lt; \, \, |AB| \, \, &lt; \, \, \textrm{arc}(AB) \, .&#10;$$&#10;Therefore&#10;$$&#10;\sin(\theta) \, \, &lt; \, \, \theta \qquad \text{so} \qquad \frac{\sin(\theta)}{\theta} \, \, &lt; \, \, 1 \, .&#10;$$&#10;Let the tangent lines at $A$ and $B$ intersect at $E$.}}&#10;\end{minipage}&#10;\end{document}"/>
  <p:tag name="IGUANATEXSIZE" val="20"/>
  <p:tag name="IGUANATEXCURSOR" val="17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96,963"/>
  <p:tag name="ORIGINALWIDTH" val="3433,821"/>
  <p:tag name="LATEXADDIN" val="\documentclass{article}\pagestyle{empty}&#10;\usepackage{amsmath}&#10;\usepackage{amsfonts}&#10;\usepackage{amssymb}&#10;\begin{document}&#10;\begin{minipage}{9.7 cm}&#10;{\sffamily{&#10;You can see from the figure that the circumference of a circle is smaller than the length of a circumscribed polygon, and so $\textrm{arc}(AB) &lt; |AE| + |EB|$. Thus&#10;\begin{eqnarray*}&#10;\theta \, \, = \, \, \textrm{arc}(AB) &amp; &lt; &amp; |AE| + |EB| \, \, &lt; \, \, |AE| + |ED|\\[1mm]&#10;&amp; = &amp; |AD| \, \, = \, \, |OA| \, \tan(\theta) \, \, = \, \, \tan(\theta) \, .&#10;\end{eqnarray*}\\[-6mm]&#10;Therefore we have&#10;$$&#10;\theta \, \, &lt; \, \, \frac{\sin(\theta)}{\cos(\theta)} \qquad \Longrightarrow \qquad&#10;\cos(\theta) \, \, &lt; \, \, \frac{\sin(\theta)}{\theta} \, \, &lt; \, \, 1 \, .&#10;$$&#10;Next, know that $\lim_{\theta \to 0^+} \, 1 = 1$ and $\lim_{\theta \to 0^+} \, \cos(\theta) = 1$, so by the Sandwich/ Squeeze Theorem, we have\\[-1mm]&#10;$$&#10;\lim_{\theta \to 0^+} \frac{\sin(\theta)}{\theta} \, \, = \, \, 1 \, .&#10;$$&#10;}}&#10;\end{minipage}&#10;\end{document}"/>
  <p:tag name="IGUANATEXSIZE" val="20"/>
  <p:tag name="IGUANATEXCURSOR" val="859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24,072"/>
  <p:tag name="ORIGINALWIDTH" val="3431,571"/>
  <p:tag name="LATEXADDIN" val="\documentclass{article}\pagestyle{empty}&#10;\usepackage{amsmath}&#10;\usepackage{amsfonts}&#10;\usepackage{amssymb}&#10;\begin{document}&#10;\begin{minipage}{9.7 cm}&#10;{\sffamily{&#10;So far we have used geometric expressions which are non-negative (i.e. we can take $\lim_{\theta \to 0^+}$ only).\\[2mm]&#10;But, from the point of view of functions defined on the whole of $\mathbb{R}$, the function $\frac{\sin(\theta)}{\theta}$ is an even function, so its right and left limits must be equal. Hence, we have&#10;$$&#10;\lim_{\theta \to 0} \frac{\sin(\theta)}{\theta} \, \, = \, \, 1 \, .&#10;$$&#10;\phantom{u} \hfill $\blacksquare$&#10;}}&#10;\end{minipage}&#10;\end{document}"/>
  <p:tag name="IGUANATEXSIZE" val="20"/>
  <p:tag name="IGUANATEXCURSOR" val="59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48,482"/>
  <p:tag name="ORIGINALWIDTH" val="4260,968"/>
  <p:tag name="LATEXADDIN" val="\documentclass{article}\pagestyle{empty}&#10;\usepackage{amsmath}&#10;\usepackage{amsfonts}&#10;\usepackage{amssymb}&#10;\begin{document}&#10;\begin{minipage}{12.7 cm}&#10;{\sffamily{&#10;$$&#10;(\sin(x))' \, \, = \, \, \underbrace{\lim_{h \to 0} \, \sin(x)}_{= \, \sin(x)} \cdot \lim_{h \to 0} \frac{\cos(h) - 1}{h}&#10;+ \underbrace{\lim_{h \to 0} \, \cos(x)}_{= \, \cos(x)} \cdot \underbrace{\lim_{h \to 0} \frac{\sin(h)}{h}}_{= \, 1}&#10;$$&#10;&#10;\vspace{0.5cm}&#10;We can deduce the value of the remaining limit as follows:&#10;\begin{eqnarray*}&#10;\lim_{\theta \to 0} \frac{\cos(\theta) - 1}{\theta} &amp; = &amp;&#10;\lim_{\theta \to 0} \left( \frac{\cos(\theta) - 1}{\theta} \cdot \frac{\cos(\theta) + 1}{\cos(\theta) + 1}  \right)&#10;\, \, = \, \,&#10;\lim_{\theta \to 0} \frac{\cos^2(\theta) - 1}{\theta \, (\cos(\theta) + 1)}\\[2mm]&#10;&amp; = &amp;&#10;\lim_{\theta \to 0} \frac{-\sin^2(\theta)}{\theta \, (\cos(\theta) + 1)}&#10;\, \, = \, \,&#10;-\lim_{\theta \to 0} \left( \frac{\sin(\theta)}{\theta} \cdot \frac{\sin(\theta)}{\cos(\theta) + 1} \right) \\[2mm]&#10;&amp; = &amp;&#10;-\lim_{\theta \to 0} \frac{\sin(\theta)}{\theta} \cdot \lim_{\theta \to 0} \frac{\sin(\theta)}{\cos(\theta) + 1}&#10;\, \, = \, \,&#10;-1 \cdot \left( \frac{0}{1+1} \right) \, \, = \, \, 0 \, .&#10;\end{eqnarray*}&#10;}}&#10;\end{minipage}&#10;\end{document}"/>
  <p:tag name="IGUANATEXSIZE" val="20"/>
  <p:tag name="IGUANATEXCURSOR" val="16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0,844"/>
  <p:tag name="ORIGINALWIDTH" val="4013,499"/>
  <p:tag name="LATEXADDIN" val="\documentclass{article}\pagestyle{empty}&#10;\usepackage{amsmath}&#10;\usepackage{amsfonts}&#10;\usepackage{amssymb}&#10;\begin{document}&#10;\begin{minipage}{12.7 cm}&#10;{\sffamily{&#10;$$&#10;(\sin(x))' \, \, = \, \, \underbrace{\lim_{h \to 0} \, \sin(x)}_{= \, \sin(x)} \cdot \underbrace{\lim_{h \to 0} \frac{\cos(h) - 1}{h}}_{= \, 0 }&#10;+ \underbrace{\lim_{h \to 0} \, \cos(x)}_{= \, \cos(x)} \cdot \underbrace{\lim_{h \to 0} \frac{\sin(h)}{h}}_{= \, 1}&#10;$$&#10;&#10;\vspace{0.5cm}&#10;So we have proved the formula for the derivative of the sine function:&#10;$$&#10;\frac{\textrm{d}}{\textrm{d} \, x} \, \sin(x) \, \, = \, \, \cos(x) \, .&#10;$$&#10;&#10;}}&#10;\end{minipage}&#10;\end{document}"/>
  <p:tag name="IGUANATEXSIZE" val="20"/>
  <p:tag name="IGUANATEXCURSOR" val="59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04,6869"/>
  <p:tag name="ORIGINALWIDTH" val="2881,89"/>
  <p:tag name="LATEXADDIN" val="\documentclass{article}\pagestyle{empty}&#10;\usepackage{amsmath}&#10;\usepackage{amsfonts}&#10;\usepackage{amssymb}&#10;\begin{document}&#10;\begin{minipage}{12.7 cm}&#10;{\sffamily{&#10;Using the same methods as above, one can prove&#10;$$&#10;\frac{\textrm{d}}{\textrm{d} \, x} \, \cos(x) \, \, = \, \, -\sin(x) \, .&#10;$$&#10;&#10;}}&#10;\end{minipage}&#10;\end{document}"/>
  <p:tag name="IGUANATEXSIZE" val="20"/>
  <p:tag name="IGUANATEXCURSOR" val="16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38,845"/>
  <p:tag name="ORIGINALWIDTH" val="3183,352"/>
  <p:tag name="LATEXADDIN" val="\documentclass{article}\pagestyle{empty}&#10;\usepackage{amsmath}&#10;\usepackage{amsfonts}&#10;\usepackage{amssymb}&#10;\begin{document}&#10;\begin{minipage}{9.7 cm}&#10;{\sffamily{&#10;{\bf{Example:}}\\[1mm]&#10;Differentiate $y = f(x) = x^2 \cdot \sin(x)$.\\[2mm]&#10;{\bf{Solution:}}\\[1mm]&#10;With the additional application of the Product Rule, we have&#10;\begin{eqnarray*}&#10;f'(x) &amp; = &amp; x^2 \cdot (\sin(x))' \, + \, \sin(x) \cdot (x^2)' \\[2mm]&#10;&amp; = &amp; &#10;x^2 \cos(x) + 2 x \sin(x) \, .&#10;\end{eqnarray*} &#10;}}&#10;\end{minipage}&#10;\end{document}"/>
  <p:tag name="IGUANATEXSIZE" val="20"/>
  <p:tag name="IGUANATEXCURSOR" val="44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01,987"/>
  <p:tag name="ORIGINALWIDTH" val="4494,188"/>
  <p:tag name="LATEXADDIN" val="\documentclass{article}\pagestyle{empty}&#10;\usepackage{amsmath}&#10;\usepackage{amsfonts}&#10;\usepackage{amssymb}&#10;\begin{document}&#10;\begin{minipage}{12.7 cm}&#10;{\sffamily{&#10;The tangent function can also be differentiated by using the definition of a derivative,&#10;but it is easier to use the Quotient Rule together with the differentiation formula for sine and cosine:&#10;\begin{eqnarray*}&#10;\frac{\textrm{d}}{\textrm{d} \, x} \, \tan(x)&#10;&amp; = &amp;&#10;\frac{\textrm{d}}{\textrm{d} \, x} \frac{\sin(x)}{\cos(x)}&#10;\, \, = \, \, &#10;\frac{\cos(x) \cdot (\sin(x))' - \sin(x) \cdot (\cos(x))'}{\cos^2(x)}\\[2mm]&#10;&amp; = &amp;&#10;\frac{\cos^2(x) + \sin^2(x)}{\cos^2(x)} \, \, = \, \, \frac{1}{\cos^2(x)}\\[2mm]&#10;&amp; = &amp; \sec^2(x) \, .&#10;\end{eqnarray*}&#10;&#10;\vspace{0.5cm}&#10;The derivatives of the remaining trigonometric functions, $\csc$, $\sec$, and $\cot$, can also&#10;be found easily using the Quotient Rule.&#10;}}&#10;\end{minipage}&#10;\end{document}"/>
  <p:tag name="IGUANATEXSIZE" val="20"/>
  <p:tag name="IGUANATEXCURSOR" val="85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4,9494"/>
  <p:tag name="ORIGINALWIDTH" val="4434,196"/>
  <p:tag name="LATEXADDIN" val="\documentclass{article}\pagestyle{empty}&#10;\usepackage{amsmath}&#10;\usepackage{amsfonts}&#10;\usepackage{amssymb}&#10;\begin{document}&#10;\begin{minipage}{12.7 cm}&#10;{\sffamily{&#10;{\bf{Exercise:}}&#10;Differentiate the following functions:&#10;$$&#10;{\bf{a)}} \quad f(x) \, = \, \tfrac{7}{4} x^2 - 3x + 12 \, , \quad&#10;{\bf{b)}} \quad f(x) \, = \, x^{-3/5} + x^4  \, , \quad&#10;{\bf{c)}} \quad f(x) \, = \, \sqrt{x} - 2 {\rm{e}}^x \, ,&#10;$$&#10;}}&#10;\end{minipage}&#10;\end{document}"/>
  <p:tag name="IGUANATEXSIZE" val="20"/>
  <p:tag name="IGUANATEXCURSOR" val="40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42,9322"/>
  <p:tag name="ORIGINALWIDTH" val="1232,846"/>
  <p:tag name="LATEXADDIN" val="\documentclass{article}\pagestyle{empty}&#10;\usepackage{amsmath}&#10;\usepackage{amsfonts}&#10;\usepackage{amssymb}&#10;\begin{document}&#10;\begin{minipage}{3.6 cm}&#10;{\sffamily{&#10;{\bf{c)}}&#10;\begin{eqnarray*}&#10;f'(x) &amp; = &amp; \frac{1}{2 \sqrt{x}} - 2 {\rm{e}}^x&#10;\end{eqnarray*}&#10;}}&#10;\end{minipage}&#10;\end{document}"/>
  <p:tag name="IGUANATEXSIZE" val="20"/>
  <p:tag name="IGUANATEXCURSOR" val="16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2,4485"/>
  <p:tag name="ORIGINALWIDTH" val="1664,042"/>
  <p:tag name="LATEXADDIN" val="\documentclass{article}\pagestyle{empty}&#10;\usepackage{amsmath}&#10;\usepackage{amsfonts}&#10;\usepackage{amssymb}&#10;\begin{document}&#10;\begin{minipage}{5.4 cm}&#10;{\sffamily{&#10;{\bf{b)}}&#10;\begin{eqnarray*}&#10;f'(x) &amp; = &amp; -\tfrac{3}{5} x^{-8/5} + 4 x^3&#10;\end{eqnarray*}&#10;}}&#10;\end{minipage}&#10;\end{document}"/>
  <p:tag name="IGUANATEXSIZE" val="20"/>
  <p:tag name="IGUANATEXCURSOR" val="14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0,9487"/>
  <p:tag name="ORIGINALWIDTH" val="1122,61"/>
  <p:tag name="LATEXADDIN" val="\documentclass{article}\pagestyle{empty}&#10;\usepackage{amsmath}&#10;\usepackage{amsfonts}&#10;\usepackage{amssymb}&#10;\begin{document}&#10;\begin{minipage}{3.6 cm}&#10;{\sffamily{&#10;{\bf{a)}}&#10;\begin{eqnarray*}&#10;f'(x) &amp; = &amp; \tfrac{7}{2} x - 3&#10;\end{eqnarray*}&#10;}}&#10;\end{minipage}&#10;\end{document}"/>
  <p:tag name="IGUANATEXSIZE" val="20"/>
  <p:tag name="IGUANATEXCURSOR" val="16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25,722"/>
  <p:tag name="ORIGINALWIDTH" val="4494,188"/>
  <p:tag name="LATEXADDIN" val="\documentclass{article}\pagestyle{empty}&#10;\usepackage{amsmath}&#10;\usepackage{amsfonts}&#10;\usepackage{amssymb}&#10;\begin{document}&#10;\begin{minipage}{12.7 cm}&#10;{\sffamily{&#10;{\bf{Solution Path:}}\\[1mm]&#10;{\bf{a)}} $f(x) = \tfrac{7}{4} x^2 - 3x + 12$ is a polynomial and we differentiate each term separately making use of the&#10;sum/ difference rule, the constant multiple rule and the power rule:&#10;$$&#10;f'(x) \, \, = \, \, \underbrace{\frac{\textrm{d}}{\textrm{d} x} \left( \tfrac{7}{4} x^2 \right)}_{= \, \tfrac{7}{4} \cdot 2 \cdot x}&#10;- \underbrace{\frac{\textrm{d}}{\textrm{d} x} \left( 3x \right)}_{= \, 3}&#10;+ \underbrace{\frac{\textrm{d}}{\textrm{d} x} \left( 12 \right)}_{= \, 0} \\[1mm]&#10;\, \, = \, \,&#10;\tfrac{7}{2} x - 3 \, .&#10;$$&#10;{\bf{b)}} $f(x) = x^{-3/5} + x^4$ is the sum of two power functions and we differentiate each term separately again making use of&#10;the sum rule and the power rule:&#10;$$&#10;f'(x) \, \, = \, \, \underbrace{\frac{\textrm{d}}{\textrm{d} x} \left( x^{-3/5} \right)}_{= \, -\tfrac{3}{5} \cdot x^{-8/5}}&#10;+ \underbrace{\frac{\textrm{d}}{\textrm{d} x} \left( x^4 \right)}_{= \, 4 \cdot x^3}&#10;\, \, = \, \,&#10;-\tfrac{3}{5} x^{-8/5} + 4 x^3 \, .&#10;$$&#10;}}&#10;\end{minipage}&#10;\end{document}"/>
  <p:tag name="IGUANATEXSIZE" val="20"/>
  <p:tag name="IGUANATEXCURSOR" val="114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76,116"/>
  <p:tag name="ORIGINALWIDTH" val="4494,188"/>
  <p:tag name="LATEXADDIN" val="\documentclass{article}\pagestyle{empty}&#10;\usepackage{amsmath}&#10;\usepackage{amsfonts}&#10;\usepackage{amssymb}&#10;\begin{document}&#10;\begin{minipage}{12.7 cm}&#10;{\sffamily{&#10;{\bf{c)}} For $f(x) = \sqrt{x} - 2 {\rm{e}}^x$ we also differentiate each term separately making use of the&#10;sum/ difference rule, the constant multiple rule, the rule for exponentials, and the power rule (with $x^{1/2} = \sqrt{x}$):&#10;$$&#10;f'(x) \, \, = \, \, \underbrace{\frac{\textrm{d}}{\textrm{d} x} \left( x^{1/2} \right)}_{= \, \tfrac{1}{2} \cdot x^{-1/2}}&#10;- \underbrace{\frac{\textrm{d}}{\textrm{d} x} \left( 2 {\rm{e}}^x \right)}_{= \, 2 {\rm{e}}^x }&#10;\, \, = \, \, \frac{1}{2 \sqrt{x}} - 2 {\rm{e}}^x \, .&#10;$$&#10;}}&#10;\end{minipage}&#10;\end{document}"/>
  <p:tag name="IGUANATEXSIZE" val="20"/>
  <p:tag name="IGUANATEXCURSOR" val="67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52,1561"/>
  <p:tag name="ORIGINALWIDTH" val="3394,826"/>
  <p:tag name="LATEXADDIN" val="\documentclass{article}\pagestyle{empty}&#10;\usepackage{amsmath}&#10;\usepackage{amsfonts}&#10;\usepackage{amssymb}&#10;\begin{document}&#10;\begin{minipage}{9.6 cm}&#10;{\sffamily{&#10;{\bf{Exercise: (Connecting Derivatives and Graphs)}}\\[1mm]&#10;The figure shows the graphs of four functions. One is the position function $s(t)$ of a car, one is the velocity $\dot{s}(t)$ of the car,&#10;one is its acceleration $\ddot{s}(t)$, and one is its jerk $s^{(3)}(t)$. Identify each curve and explain your choices.}}&#10;\end{minipage}&#10;\end{document}"/>
  <p:tag name="IGUANATEXSIZE" val="20"/>
  <p:tag name="IGUANATEXCURSOR" val="20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14,361"/>
  <p:tag name="ORIGINALWIDTH" val="3164,605"/>
  <p:tag name="LATEXADDIN" val="\documentclass{article}\pagestyle{empty}&#10;\usepackage{amsmath}&#10;\usepackage{amsfonts}&#10;\usepackage{amssymb}&#10;\begin{document}&#10;\begin{minipage}{9.6 cm}&#10;{\sffamily{&#10;{\bf{Solution:}} We have that&#10;\begin{itemize}&#10;\item graph {\bf{d}} is that of the position function $s(t)$&#10;\item graph {\bf{c}} is that of the velocity function $v(t) = \dot{s}(t)$&#10;\item graph {\bf{b}} is that of the acceleration function $a(t) = \ddot{s}(t)$&#10;\item graph {\bf{a}} is that of the jerk function $j(t) = s^{(3)}(t)$&#10;\end{itemize}&#10;}}&#10;\end{minipage}&#10;\end{document}"/>
  <p:tag name="IGUANATEXSIZE" val="20"/>
  <p:tag name="IGUANATEXCURSOR" val="17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199,475"/>
  <p:tag name="ORIGINALWIDTH" val="4354,706"/>
  <p:tag name="LATEXADDIN" val="\documentclass{article}\pagestyle{empty}&#10;\usepackage{amsmath}&#10;\usepackage{amsfonts}&#10;\usepackage{amssymb}&#10;\begin{document}&#10;\begin{minipage}{12.7 cm}&#10;{\sffamily{&#10;{\bf{Exercise:}}\\[1mm]&#10;Let $f(x) = \sqrt{x} \cdot g(x)$, where $g(4) = 2$ and $g'(4) = 3$. Determine the value of $f'(4)$.\\[2mm]&#10;&#10;{\bf{Solution:}}\\[1mm]&#10;By applying the Product Rule, we obtain&#10;\begin{eqnarray*}&#10;f'(x) &amp; = &amp; \frac{\textrm{d}}{\textrm{d} \, x} \left(  \sqrt{x} \cdot g(x) \right)&#10;\, \, = \, \,&#10;\sqrt{x} \, \, \frac{\textrm{d} \, g(x)}{\textrm{d} \, x} \, + \, g(x) \, \frac{\textrm{d} \, \sqrt{x}}{\textrm{d} \, x} \\[2mm]&#10;&amp; = &amp;&#10;\sqrt{x} \cdot g'(x) + \frac{g(x)}{2 \cdot \sqrt{x}} \, .&#10;\end{eqnarray*}&#10;Thus:&#10;$$&#10;f'(4) \, \, = \, \, \sqrt{4} \cdot g'(4) + \frac{g(4)}{2 \cdot \sqrt{4}} \, \, = \, \, 2 \cdot 3 + \frac{2}{2 \cdot 2} \, \, = \, \, 6.5 \, .&#10;$$&#10;&#10;}}&#10;\end{minipage}&#10;\end{document}"/>
  <p:tag name="IGUANATEXSIZE" val="20"/>
  <p:tag name="IGUANATEXCURSOR" val="17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30,1838"/>
  <p:tag name="ORIGINALWIDTH" val="4053,244"/>
  <p:tag name="LATEXADDIN" val="\documentclass{article}\pagestyle{empty}&#10;\usepackage{amsmath}&#10;\usepackage{amsfonts}&#10;\usepackage{amssymb}&#10;\begin{document}&#10;\begin{minipage}{12.7 cm}&#10;{\sffamily{&#10;{\bf{Exercise:}}&#10;Differentiate the following functions:&#10;$$&#10;{\bf{a)}} \quad f(x) \, = \, ({\rm{e}}^x + 2)(2 {\rm{e}}^x - 1) \, , \qquad \text{and} \qquad&#10;{\bf{b)}} \quad f(x) \, = \, \frac{6 x^4 - 5 x}{x+1} \, .&#10;$$&#10;}}&#10;\end{minipage}&#10;\end{document}"/>
  <p:tag name="IGUANATEXSIZE" val="20"/>
  <p:tag name="IGUANATEXCURSOR" val="36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25,084"/>
  <p:tag name="ORIGINALWIDTH" val="2438,695"/>
  <p:tag name="LATEXADDIN" val="\documentclass{article}\pagestyle{empty}&#10;\usepackage{amsmath}&#10;\usepackage{amsfonts}&#10;\usepackage{amssymb}&#10;\begin{document}&#10;\begin{minipage}{7 cm}&#10;{\sffamily{&#10;{\bf{b)}}&#10;\begin{eqnarray*}&#10;f'(x) &amp; = &amp; \frac{(24x^3-5)(x+1)-(6x^4-5x)}{(x+1)^2} \\[0.8mm]&#10;&amp; = &amp;&#10;\frac{24 x^4 - 6 x^4 + 24 x^3 - 5x - 5 + 5x}{(x+1)^2} \\[0.8mm]&#10;&amp; = &amp;&#10;\frac{18 x^4 + 24 x^3 -5}{(x+1)^2}&#10;\end{eqnarray*}&#10;}}&#10;\end{minipage}&#10;\end{document}"/>
  <p:tag name="IGUANATEXSIZE" val="20"/>
  <p:tag name="IGUANATEXCURSOR" val="31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93,1384"/>
  <p:tag name="ORIGINALWIDTH" val="2220,473"/>
  <p:tag name="LATEXADDIN" val="\documentclass{article}\pagestyle{empty}&#10;\usepackage{amsmath}&#10;\usepackage{amsfonts}&#10;\usepackage{amssymb}&#10;\begin{document}&#10;\begin{minipage}{7 cm}&#10;{\sffamily{&#10;{\bf{a)}}&#10;\begin{eqnarray*}&#10;f'(x) &amp; = &amp; {\rm{e}}^x (2 {\rm{e}}^x - 1) + 2 {\rm{e}}^x ({\rm{e}}^x + 2) \\[2mm]&#10;&amp; = &amp;&#10;{\rm{e}}^x (4 {\rm{e}}^x + 3)\\[2mm]&#10;&amp; = &amp;&#10;4 {\rm{e}}^{2x} + 3 {\rm{e}}^x&#10;\end{eqnarray*}&#10;}}&#10;\end{minipage}&#10;\end{document}"/>
  <p:tag name="IGUANATEXSIZE" val="20"/>
  <p:tag name="IGUANATEXCURSOR" val="31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13,6859"/>
  <p:tag name="ORIGINALWIDTH" val="4266,967"/>
  <p:tag name="LATEXADDIN" val="\documentclass{article}\pagestyle{empty}&#10;\usepackage{amsmath}&#10;\usepackage{amsfonts}&#10;\usepackage{amssymb}&#10;\begin{document}&#10;\begin{minipage}{12.7 cm}&#10;{\sffamily{&#10;{\bf{Exercise:}}&#10;If $f$ is a differentiable function, find an expression for the derivative of&#10;$$&#10;y \, \, = \, \, F(x) \, \, = \, \, \frac{f(x)}{x^2} \, .&#10;$$&#10;}}&#10;\end{minipage}&#10;\end{document}"/>
  <p:tag name="IGUANATEXSIZE" val="20"/>
  <p:tag name="IGUANATEXCURSOR" val="31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77,6528"/>
  <p:tag name="ORIGINALWIDTH" val="3698,538"/>
  <p:tag name="LATEXADDIN" val="\documentclass{article}\pagestyle{empty}&#10;\usepackage{amsmath}&#10;\usepackage{amsfonts}&#10;\usepackage{amssymb}&#10;\begin{document}&#10;\begin{minipage}{12.7 cm}&#10;{\sffamily{&#10;By virtue of the Quotient Rule, we have:&#10;$$&#10;F'(x) \, \, = \, \, \frac{x^2 \cdot f'(x) - 2x \cdot f(x)}{x^4} \, \, = \, \, \frac{x \cdot f'(x) - 2 f(x)}{x^3} \, ,&#10;$$&#10;where $f'$ is the derivative of $f$.&#10;}}&#10;\end{minipage}&#10;\end{document}"/>
  <p:tag name="IGUANATEXSIZE" val="20"/>
  <p:tag name="IGUANATEXCURSOR" val="30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750</Words>
  <Application>Microsoft Office PowerPoint</Application>
  <PresentationFormat>Bildschirmpräsentation (16:9)</PresentationFormat>
  <Paragraphs>131</Paragraphs>
  <Slides>54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54</vt:i4>
      </vt:variant>
    </vt:vector>
  </HeadingPairs>
  <TitlesOfParts>
    <vt:vector size="55" baseType="lpstr">
      <vt:lpstr>Larissa-Design</vt:lpstr>
      <vt:lpstr>Calculus I for Management</vt:lpstr>
      <vt:lpstr>Folie 2</vt:lpstr>
      <vt:lpstr>Relative and percentage rates of change are used to describe changes of a quantity w.r.t. the size of this quantity (1/ 2)</vt:lpstr>
      <vt:lpstr>Relative and percentage rates of change are used to describe changes of a quantity w.r.t. the size of this quantity (2/ 2)</vt:lpstr>
      <vt:lpstr>The derivative of the exponential function …</vt:lpstr>
      <vt:lpstr>… gives rise to the definition of a “new” number: the Euler number e</vt:lpstr>
      <vt:lpstr>In particular, the natural exponential function with base e is the only non-constant function whose derivative is equal to the function itself</vt:lpstr>
      <vt:lpstr>Example: Derivative of the natural exponential function</vt:lpstr>
      <vt:lpstr>Folie 9</vt:lpstr>
      <vt:lpstr>Often it is possible to take the derivative of a derivative (i.e. the second derivative) or even derivatives of higher order</vt:lpstr>
      <vt:lpstr>Example: Computation of the second derivative</vt:lpstr>
      <vt:lpstr>Example: Computation of the second derivative</vt:lpstr>
      <vt:lpstr>Example: Derivative of the natural exponential function</vt:lpstr>
      <vt:lpstr>In general, we can interpret a second derivative as a rate of change of a rate of change: the most familiar example of this is acceleration</vt:lpstr>
      <vt:lpstr>The third derivative and even higher-orders…</vt:lpstr>
      <vt:lpstr>Folie 16</vt:lpstr>
      <vt:lpstr>Motivation of the product rule – What is the derivative of a product of differentiable functions? (1/ 3)</vt:lpstr>
      <vt:lpstr>Motivation of the product rule – What is the derivative of a product of differentiable functions? (2/ 3)</vt:lpstr>
      <vt:lpstr>Motivation of the product rule – What is the derivative of a product of differentiable functions? (3/ 3)</vt:lpstr>
      <vt:lpstr>The Product Rule</vt:lpstr>
      <vt:lpstr>Example: Application of the Product Rule</vt:lpstr>
      <vt:lpstr>Example: Application of the Product Rule</vt:lpstr>
      <vt:lpstr>Example: Application of the Product Rule</vt:lpstr>
      <vt:lpstr>Example: Finding the rate of change of revenue</vt:lpstr>
      <vt:lpstr>Example: Finding the rate of change of revenue</vt:lpstr>
      <vt:lpstr>Motivation of the quotient rule – What is the derivative of a quotient of differentiable functions? (1/ 2)</vt:lpstr>
      <vt:lpstr>Motivation of the quotient rule – What is the derivative of a quotient of differentiable functions? (2/ 2)</vt:lpstr>
      <vt:lpstr>The Quotient Rule</vt:lpstr>
      <vt:lpstr>Example: Application of the Quotient Rule</vt:lpstr>
      <vt:lpstr>Example: Application of the Quotient Rule</vt:lpstr>
      <vt:lpstr>Example: Application of the Quotient Rule</vt:lpstr>
      <vt:lpstr>Don’t use the Quotient Rule every time you see a quotient</vt:lpstr>
      <vt:lpstr>We summarize the differentiation formulas we have learned so far as follows</vt:lpstr>
      <vt:lpstr>Folie 34</vt:lpstr>
      <vt:lpstr>Recall, that the trigonometric functions are considered by means of the radiant measure, and that it seem that the derivative of the sine is cosine</vt:lpstr>
      <vt:lpstr>Derivation of the derivative of the sine function (1/ 4)</vt:lpstr>
      <vt:lpstr>Derivation of the derivative of the sine function (2/ 4)</vt:lpstr>
      <vt:lpstr>Proof (1/ 3): Behavior of sin() for   0</vt:lpstr>
      <vt:lpstr>Proof (2/ 3): Behavior of sin() for   0</vt:lpstr>
      <vt:lpstr>Proof (3/ 3): Behavior of sin() for   0</vt:lpstr>
      <vt:lpstr>Derivation of the derivative of the sine function (3/ 4)</vt:lpstr>
      <vt:lpstr>Derivation of the derivative of the sine function (4/ 4)</vt:lpstr>
      <vt:lpstr>Example: Derivative of sine</vt:lpstr>
      <vt:lpstr>Applying the Quotient Rule gives the differentiation formula for the tangent function</vt:lpstr>
      <vt:lpstr>We collect all the differentiation formulas for trigonometric functions in the following table</vt:lpstr>
      <vt:lpstr>Folie 46</vt:lpstr>
      <vt:lpstr>Exercise: Application of Differentiation Rules</vt:lpstr>
      <vt:lpstr>Exercise: Application of Differentiation Rules</vt:lpstr>
      <vt:lpstr>Exercise: Application of Differentiation Rules</vt:lpstr>
      <vt:lpstr>Exercise: Connecting Derivatives and Graphs</vt:lpstr>
      <vt:lpstr>Exercise: Application of the Product Rule</vt:lpstr>
      <vt:lpstr>Exercise: Product and Quotient Rule</vt:lpstr>
      <vt:lpstr>Exercise: Application of the Quotient Rule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Florian Rupp</cp:lastModifiedBy>
  <cp:revision>213</cp:revision>
  <dcterms:created xsi:type="dcterms:W3CDTF">2020-04-04T18:50:50Z</dcterms:created>
  <dcterms:modified xsi:type="dcterms:W3CDTF">2022-12-01T17:40:27Z</dcterms:modified>
</cp:coreProperties>
</file>