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393" r:id="rId3"/>
    <p:sldId id="394" r:id="rId4"/>
    <p:sldId id="388" r:id="rId5"/>
    <p:sldId id="389" r:id="rId6"/>
    <p:sldId id="390" r:id="rId7"/>
    <p:sldId id="392" r:id="rId8"/>
    <p:sldId id="314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7.xml"/><Relationship Id="rId7" Type="http://schemas.openxmlformats.org/officeDocument/2006/relationships/image" Target="../media/image2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</a:t>
            </a:r>
            <a:r>
              <a:rPr lang="en-US" dirty="0" smtClean="0"/>
              <a:t>– Advanced </a:t>
            </a:r>
            <a:r>
              <a:rPr lang="en-US" dirty="0" smtClean="0"/>
              <a:t>Differentiation </a:t>
            </a:r>
            <a:r>
              <a:rPr lang="en-US" dirty="0" smtClean="0"/>
              <a:t>Rules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Derivative of Exponential 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</a:t>
            </a:r>
            <a:r>
              <a:rPr lang="en-US" sz="1000" dirty="0" smtClean="0"/>
              <a:t>Derivative of</a:t>
            </a:r>
          </a:p>
          <a:p>
            <a:pPr algn="ctr"/>
            <a:r>
              <a:rPr lang="en-US" sz="1000" dirty="0" smtClean="0"/>
              <a:t>Exponential Functions</a:t>
            </a:r>
            <a:endParaRPr lang="en-US" sz="10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Product &amp; Quotient Rule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Trigonometric Functions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Advanced</a:t>
            </a:r>
          </a:p>
          <a:p>
            <a:pPr algn="ctr"/>
            <a:r>
              <a:rPr lang="en-US" sz="1000" dirty="0" smtClean="0"/>
              <a:t>Differentiation Rules</a:t>
            </a:r>
            <a:endParaRPr lang="en-US" sz="1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Higher-Order Derivatives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percentage rates of change are used to describe changes of a quantity </a:t>
            </a:r>
            <a:r>
              <a:rPr lang="en-US" dirty="0" err="1" smtClean="0"/>
              <a:t>w.r.t</a:t>
            </a:r>
            <a:r>
              <a:rPr lang="en-US" dirty="0" smtClean="0"/>
              <a:t>. the size of this quantity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1459" cy="3739119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131840" y="1707654"/>
            <a:ext cx="43204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percentage rates of change are used to describe changes of a quantity </a:t>
            </a:r>
            <a:r>
              <a:rPr lang="en-US" dirty="0" err="1" smtClean="0"/>
              <a:t>w.r.t</a:t>
            </a:r>
            <a:r>
              <a:rPr lang="en-US" dirty="0" smtClean="0"/>
              <a:t>. the size of this quantity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62542" cy="68533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139702"/>
            <a:ext cx="7200800" cy="24482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211696"/>
            <a:ext cx="7061267" cy="22487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derivative of the exponential 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6642" cy="37519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gives rise to the definition of a “new” number: the Euler number </a:t>
            </a:r>
            <a:r>
              <a:rPr lang="en-US" i="1" dirty="0" smtClean="0"/>
              <a:t>e</a:t>
            </a:r>
            <a:endParaRPr lang="en-US" i="1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4"/>
            <a:ext cx="7059593" cy="1903636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2411760" y="1779662"/>
            <a:ext cx="576064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691680" y="3363838"/>
            <a:ext cx="720080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435832"/>
            <a:ext cx="5810019" cy="12611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particular, the natural exponential function with base </a:t>
            </a:r>
            <a:r>
              <a:rPr lang="en-US" i="1" dirty="0" smtClean="0"/>
              <a:t>e</a:t>
            </a:r>
            <a:r>
              <a:rPr lang="en-US" dirty="0" smtClean="0"/>
              <a:t> is the only non-constant function whose derivative is equal to the function itself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5" cstate="print"/>
          <a:srcRect r="54948"/>
          <a:stretch>
            <a:fillRect/>
          </a:stretch>
        </p:blipFill>
        <p:spPr bwMode="auto">
          <a:xfrm>
            <a:off x="202373" y="1071395"/>
            <a:ext cx="228139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2"/>
          <p:cNvPicPr>
            <a:picLocks noChangeAspect="1" noChangeArrowheads="1"/>
          </p:cNvPicPr>
          <p:nvPr/>
        </p:nvPicPr>
        <p:blipFill>
          <a:blip r:embed="rId5" cstate="print"/>
          <a:srcRect l="54036"/>
          <a:stretch>
            <a:fillRect/>
          </a:stretch>
        </p:blipFill>
        <p:spPr bwMode="auto">
          <a:xfrm>
            <a:off x="236280" y="3095238"/>
            <a:ext cx="23275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20" y="1195975"/>
            <a:ext cx="5368446" cy="122777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643758"/>
            <a:ext cx="5472608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69020" y="2708143"/>
            <a:ext cx="4706583" cy="708148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3651870"/>
            <a:ext cx="5472608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69020" y="3716254"/>
            <a:ext cx="5371018" cy="12773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the natural exponential function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2" y="1058818"/>
            <a:ext cx="2376264" cy="23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6"/>
            <a:ext cx="5368446" cy="36030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3,465"/>
  <p:tag name="ORIGINALWIDTH" val="4492,689"/>
  <p:tag name="LATEXADDIN" val="\documentclass{article}\pagestyle{empty}&#10;\usepackage{amsmath}&#10;\usepackage{amsfonts}&#10;\usepackage{amssymb}&#10;\begin{document}&#10;\begin{minipage}{12.7 cm}&#10;{\sffamily{&#10;In many practical situations, the rate of change of a quantity $Q$ is not as significant&#10;as its {\bf{relative rate of change}}, which is defined as the ratio&#10;$$&#10;\text{relative change} \, \, = \, \, \frac{\text{change in $Q$}}{\text{size of $Q$}}&#10;$$&#10;&#10;\vspace{0.2cm}&#10;For example, a yearly rate of change of $500$ individuals in a city whose total population&#10;is $5$ million yields a negligible relative (per capita) rate of change of\\[-2mm]&#10;$$&#10;\frac{500}{5000000} \, \, = \, \, 0.0001&#10;$$&#10;or $0.01 \%$, while the same rate of change in a town of $2000$ would yield a relative&#10;rate of change of&#10;$$&#10;\frac{500}{2000} \, \, = \, \, 0.25&#10;$$&#10;or $25\%$, which would have enormous impact on the town.&#10;&#10;}}&#10;\end{minipage}&#10;\end{document}"/>
  <p:tag name="IGUANATEXSIZE" val="20"/>
  <p:tag name="IGUANATEXCURSOR" val="4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,4477"/>
  <p:tag name="ORIGINALWIDTH" val="4492,689"/>
  <p:tag name="LATEXADDIN" val="\documentclass{article}\pagestyle{empty}&#10;\usepackage{amsmath}&#10;\usepackage{amsfonts}&#10;\usepackage{amssymb}&#10;\begin{document}&#10;\begin{minipage}{12.7 cm}&#10;{\sffamily{&#10;Since the rate of change of a quantity $Q(x)$ is measured by the derivative $Q'(x)$,&#10;we can express the relative rate of change and the associated percentage rate of change&#10;in the following forms.&#10;}}&#10;\end{minipage}&#10;\end{document}"/>
  <p:tag name="IGUANATEXSIZE" val="20"/>
  <p:tag name="IGUANATEXCURSOR" val="2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1,579"/>
  <p:tag name="ORIGINALWIDTH" val="4491,189"/>
  <p:tag name="LATEXADDIN" val="\documentclass{article}\pagestyle{empty}&#10;\usepackage{amsmath}&#10;\usepackage{amsfonts}&#10;\usepackage{amssymb}&#10;\begin{document}&#10;\begin{minipage}{12.7 cm}&#10;{\sffamily{&#10;{\bf{Relative and Percentage Rates of Change:}}\\[1mm]&#10;The {\bf{relative rate of change}} of a quantity $Q(x)$ with respect to $x$ is given by the ratio&#10;$$&#10;\text{relative rate of change of $Q(x)$} \, \, = \, \, \frac{Q'(x)}{Q(x)} \, .&#10;$$&#10;The corresponding {\bf{percentage rate of change}} of $Q(x)$ with respect to $x$ is&#10;$$&#10;\text{percentage rate of change of $Q(x)$} \, \, = \, \, \frac{100 \cdot Q'(x)}{Q(x)} \, .&#10;$$&#10;}}&#10;\end{minipage}&#10;\end{document}"/>
  <p:tag name="IGUANATEXSIZE" val="20"/>
  <p:tag name="IGUANATEXCURSOR" val="5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3,963"/>
  <p:tag name="ORIGINALWIDTH" val="4491,189"/>
  <p:tag name="LATEXADDIN" val="\documentclass{article}\pagestyle{empty}&#10;\usepackage{amsmath}&#10;\usepackage{amsfonts}&#10;\usepackage{amssymb}&#10;\begin{document}&#10;\begin{minipage}{12.7 cm}&#10;{\sffamily{&#10;Let's try to compute the derivative of the exponential function $f(x) = b^x$ using the definition of a derivative:\\[-4mm]&#10;\begin{eqnarray*}&#10;f'(x) &amp; = &amp; \lim_{h \to 0} \frac{f(x+h)-f(x)}{h} \, \, = \, \, \lim_{h \to 0} \frac{b^{x+h}-b^x}{h}&#10;\, \, = \, \, \lim_{h \to 0} \frac{b^x \cdot b^h-b^x}{h}\\[2mm]&#10;&amp; = &amp;&#10;\lim_{h \to 0} \frac{b^x \cdot \left( b^h- 1 \right)}{h} \, .&#10;\end{eqnarray*}&#10;The factor $b^x$ does not depend on $h$, so we can take it in front of the limit:\\[-1mm]&#10;$$&#10;b^x \cdot \lim_{h \to 0} \frac{ b^h- 1 }{h} \, .&#10;$$&#10;Notice that the limit is the value of the derivative of $f$ at $0$, that is,\\[-1mm]&#10;$$&#10;\lim_{h \to 0} \frac{ b^h- 1 }{h} \, \, = \, \, f'(0) \, .&#10;$$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2,355"/>
  <p:tag name="ORIGINALWIDTH" val="4491,939"/>
  <p:tag name="LATEXADDIN" val="\documentclass{article}\pagestyle{empty}&#10;\usepackage{amsmath}&#10;\usepackage{amsfonts}&#10;\usepackage{amssymb}&#10;\begin{document}&#10;\begin{minipage}{12.7 cm}&#10;{\sffamily{&#10;Therefore we have shown that if the exponential function $f(x) = b^x$ is differentiable at $0$, then it is differentiable everywhere and&#10;$$&#10;f'(x) \, \, = \, \, f'(0) \cdot b^x \qquad \text{and} \qquad f'(x) \, \, = \, \, f'(0) \cdot f(x) \, .&#10;$$&#10;This equation says that {\bf{the rate of change of any exponential function is proportional to the function itself}}. (The slope is proportional to the height.)\\[2mm]&#10;Moreover:&#10;}}&#10;\end{minipage}&#10;\end{document}"/>
  <p:tag name="IGUANATEXSIZE" val="20"/>
  <p:tag name="IGUANATEXCURSOR" val="5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9,4039"/>
  <p:tag name="ORIGINALWIDTH" val="3695,538"/>
  <p:tag name="LATEXADDIN" val="\documentclass{article}\pagestyle{empty}&#10;\usepackage{amsmath}&#10;\usepackage{amsfonts}&#10;\usepackage{amssymb}&#10;\begin{document}&#10;\begin{minipage}{12.7 cm}&#10;{\sffamily{&#10;{\bf{Definition of the Euler-Number {\rm{e}}:}}&#10;$$&#10;\text{${\rm{e}}$ is the unique number such that} \qquad \lim_{h \to 0} \, \frac{{\rm{e}}^h - 1}{h} \, \, = \, \, 1&#10;$$&#10;(one can show ${\rm{e}} \approx 2.71828 \dots$)&#10;}}&#10;\end{minipage}&#10;\end{document}"/>
  <p:tag name="IGUANATEXSIZE" val="20"/>
  <p:tag name="IGUANATEXCURSOR" val="3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7,4053"/>
  <p:tag name="ORIGINALWIDTH" val="3430,822"/>
  <p:tag name="LATEXADDIN" val="\documentclass{article}\pagestyle{empty}&#10;\usepackage{amsmath}&#10;\usepackage{amsfonts}&#10;\usepackage{amssymb}&#10;\begin{document}&#10;\begin{minipage}{9.7 cm}&#10;{\sffamily{&#10;Geometrically, this means that of all the possible exponential functions $y = b^x$, the function $f(x) = {\rm{e}}^x$ is the one whose tangent line at $(0, 1)$ has a slope $f'(0)$ that is exactly $1$.\\[2mm]&#10;If we put $b = {\rm{e}}$ we get the following important differentiation formula:&#10;&#10;}}&#10;\end{minipage}&#10;\end{document}"/>
  <p:tag name="IGUANATEXSIZE" val="20"/>
  <p:tag name="IGUANATEXCURSOR" val="4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5,6956"/>
  <p:tag name="ORIGINALWIDTH" val="3006,375"/>
  <p:tag name="LATEXADDIN" val="\documentclass{article}\pagestyle{empty}&#10;\usepackage{amsmath}&#10;\usepackage{amsfonts}&#10;\usepackage{amssymb}&#10;\begin{document}&#10;\begin{minipage}{9.7 cm}&#10;{\sffamily{&#10;{\bf{Derivative of the Natural Exponential Function:}}\\[-2mm]&#10;$$&#10;\frac{\textrm{d}}{\textrm{d} \, x} \, {\rm{e}}^x \, \, = \, \, {\rm{e}}^x \, .&#10;$$&#10;&#10;}}&#10;\end{minipage}&#10;\end{document}"/>
  <p:tag name="IGUANATEXSIZE" val="20"/>
  <p:tag name="IGUANATEXCURSOR" val="2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6,6517"/>
  <p:tag name="ORIGINALWIDTH" val="3430,822"/>
  <p:tag name="LATEXADDIN" val="\documentclass{article}\pagestyle{empty}&#10;\usepackage{amsmath}&#10;\usepackage{amsfonts}&#10;\usepackage{amssymb}&#10;\begin{document}&#10;\begin{minipage}{9.7 cm}&#10;{\sffamily{&#10;Thus the exponential function $f(x) = {\rm{e}}^x$ has the property that it is its own derivative.\\[2mm]&#10;The geometrical significance of this fact is that the slope of a tangent line to the curve $y = {\rm{e}}^x$ is equal to the $y$-coordinate of the point.&#10;}}&#10;\end{minipage}&#10;\end{document}"/>
  <p:tag name="IGUANATEXSIZE" val="20"/>
  <p:tag name="IGUANATEXCURSOR" val="2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2,722"/>
  <p:tag name="ORIGINALWIDTH" val="3430,822"/>
  <p:tag name="LATEXADDIN" val="\documentclass{article}\pagestyle{empty}&#10;\usepackage{amsmath}&#10;\usepackage{amsfonts}&#10;\usepackage{amssymb}&#10;\begin{document}&#10;\begin{minipage}{9.7 cm}&#10;{\sffamily{&#10;{\bf{Example:}}\\[1mm]&#10;At what point on the curve $y = {\rm{e}}^x$ is the tangent line parallel to the line $y = 2x$?\\[2mm]&#10;&#10;{\bf{Solution:}}\\[1mm]&#10;Since $y = {\rm{e}}^x$, we have $y' = {\rm{e}}^x$. Let the $x$-coordinate of the point in question be $a$. Then the slope of the tangent line at that point is ${\rm{e}}^a$.\\[2mm]&#10;This tangent line will be parallel to the line $y = 2x$ if it has the same slope, that is, $2$. Equating slopes, we get&#10;$$&#10;{\rm{e}}^a \, \, = \, \, 2 \, , \qquad \text{and} \qquad a \, \, = \, \, \ln(2) \, .&#10;$$&#10;Therefore the required point is $(a, {\rm{e}}^a) = (\ln(2), 2)$.&#10;}}&#10;\end{minipage}&#10;\end{document}"/>
  <p:tag name="IGUANATEXSIZE" val="20"/>
  <p:tag name="IGUANATEXCURSOR" val="6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</Words>
  <Application>Microsoft Office PowerPoint</Application>
  <PresentationFormat>Bildschirmpräsentation (16:9)</PresentationFormat>
  <Paragraphs>19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Calculus I for MGMT – Advanced Differentiation Rules The Derivative of Exponential Functions</vt:lpstr>
      <vt:lpstr>Relative and percentage rates of change are used to describe changes of a quantity w.r.t. the size of this quantity (1/ 2)</vt:lpstr>
      <vt:lpstr>Relative and percentage rates of change are used to describe changes of a quantity w.r.t. the size of this quantity (2/ 2)</vt:lpstr>
      <vt:lpstr>The derivative of the exponential function …</vt:lpstr>
      <vt:lpstr>… gives rise to the definition of a “new” number: the Euler number e</vt:lpstr>
      <vt:lpstr>In particular, the natural exponential function with base e is the only non-constant function whose derivative is equal to the function itself</vt:lpstr>
      <vt:lpstr>Example: Derivative of the natural exponential function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2022-10-04T18:04:31Z</dcterms:modified>
</cp:coreProperties>
</file>