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5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11" r:id="rId2"/>
    <p:sldId id="397" r:id="rId3"/>
    <p:sldId id="398" r:id="rId4"/>
    <p:sldId id="399" r:id="rId5"/>
    <p:sldId id="402" r:id="rId6"/>
    <p:sldId id="400" r:id="rId7"/>
    <p:sldId id="401" r:id="rId8"/>
    <p:sldId id="314" r:id="rId9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017" autoAdjust="0"/>
    <p:restoredTop sz="97356" autoAdjust="0"/>
  </p:normalViewPr>
  <p:slideViewPr>
    <p:cSldViewPr>
      <p:cViewPr varScale="1">
        <p:scale>
          <a:sx n="146" d="100"/>
          <a:sy n="146" d="100"/>
        </p:scale>
        <p:origin x="-540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7D260-6268-4F26-AF15-ED356AF90945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494CF-C817-48EC-B3D8-4344773BA92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jpeg"/><Relationship Id="rId2" Type="http://schemas.openxmlformats.org/officeDocument/2006/relationships/tags" Target="../tags/tag2.xml"/><Relationship Id="rId16" Type="http://schemas.openxmlformats.org/officeDocument/2006/relationships/image" Target="../media/image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5" Type="http://schemas.openxmlformats.org/officeDocument/2006/relationships/image" Target="../media/image6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9.jpe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8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7.jpeg"/><Relationship Id="rId5" Type="http://schemas.openxmlformats.org/officeDocument/2006/relationships/tags" Target="../tags/tag14.xml"/><Relationship Id="rId15" Type="http://schemas.openxmlformats.org/officeDocument/2006/relationships/image" Target="../media/image11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3.jpeg"/><Relationship Id="rId18" Type="http://schemas.openxmlformats.org/officeDocument/2006/relationships/image" Target="../media/image12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.jpeg"/><Relationship Id="rId17" Type="http://schemas.openxmlformats.org/officeDocument/2006/relationships/image" Target="../media/image1.png"/><Relationship Id="rId2" Type="http://schemas.openxmlformats.org/officeDocument/2006/relationships/tags" Target="../tags/tag20.xml"/><Relationship Id="rId16" Type="http://schemas.openxmlformats.org/officeDocument/2006/relationships/image" Target="../media/image6.jpe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3.xml"/><Relationship Id="rId15" Type="http://schemas.openxmlformats.org/officeDocument/2006/relationships/image" Target="../media/image5.jpeg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8" name="Gruppieren 27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10244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7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10242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23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26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47614"/>
            <a:ext cx="7772400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371600" y="2355726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Textfeld 12"/>
          <p:cNvSpPr txBox="1"/>
          <p:nvPr userDrawn="1"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ihandform 13"/>
          <p:cNvSpPr/>
          <p:nvPr userDrawn="1"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 userDrawn="1"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 userDrawn="1"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arallelogramm 16"/>
          <p:cNvSpPr/>
          <p:nvPr userDrawn="1"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Parallelogramm 17"/>
          <p:cNvSpPr/>
          <p:nvPr userDrawn="1"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ihandform 18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ihandform 19"/>
          <p:cNvSpPr/>
          <p:nvPr userDrawn="1"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hteck 20"/>
          <p:cNvSpPr/>
          <p:nvPr userDrawn="1">
            <p:custDataLst>
              <p:tags r:id="rId9"/>
            </p:custDataLst>
          </p:nvPr>
        </p:nvSpPr>
        <p:spPr>
          <a:xfrm>
            <a:off x="795" y="648469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 userDrawn="1"/>
        </p:nvSpPr>
        <p:spPr bwMode="auto">
          <a:xfrm>
            <a:off x="845840" y="4240838"/>
            <a:ext cx="7452320" cy="8511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latin typeface="+mn-lt"/>
              </a:rPr>
              <a:t>Prof. Dr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Giorgi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Chelidze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Prof. Dr.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Malkhaz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Shashiashvili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Prof. Dr. Dr. </a:t>
            </a:r>
            <a:r>
              <a:rPr lang="en-US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h.c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Florian Rupp</a:t>
            </a:r>
            <a:endParaRPr lang="en-US" sz="1400" b="1" kern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dirty="0" smtClean="0"/>
          </a:p>
          <a:p>
            <a:pPr algn="ctr" eaLnBrk="1" hangingPunct="1"/>
            <a:r>
              <a:rPr lang="en-US" sz="1400" dirty="0" smtClean="0"/>
              <a:t>Kutaisi International</a:t>
            </a:r>
            <a:r>
              <a:rPr lang="en-US" sz="1400" baseline="0" dirty="0" smtClean="0"/>
              <a:t> University</a:t>
            </a:r>
            <a:endParaRPr lang="en-US" sz="1400" dirty="0" smtClean="0"/>
          </a:p>
        </p:txBody>
      </p:sp>
      <p:pic>
        <p:nvPicPr>
          <p:cNvPr id="24" name="Grafik 23" descr="index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79513" y="4437868"/>
            <a:ext cx="1872207" cy="582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 userDrawn="1"/>
        </p:nvSpPr>
        <p:spPr>
          <a:xfrm>
            <a:off x="6084168" y="0"/>
            <a:ext cx="3059832" cy="810000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1"/>
            </p:custDataLst>
          </p:nvPr>
        </p:nvSpPr>
        <p:spPr>
          <a:xfrm>
            <a:off x="560" y="456093"/>
            <a:ext cx="9143440" cy="354739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uppieren 42"/>
          <p:cNvGrpSpPr/>
          <p:nvPr userDrawn="1"/>
        </p:nvGrpSpPr>
        <p:grpSpPr>
          <a:xfrm>
            <a:off x="0" y="0"/>
            <a:ext cx="6444207" cy="811112"/>
            <a:chOff x="0" y="0"/>
            <a:chExt cx="9156701" cy="1152525"/>
          </a:xfrm>
        </p:grpSpPr>
        <p:pic>
          <p:nvPicPr>
            <p:cNvPr id="28" name="Picture 8" descr="https://cdn.pixabay.com/photo/2016/04/13/19/23/binary-1327501_960_720.jpg"/>
            <p:cNvPicPr>
              <a:picLocks noChangeAspect="1" noChangeArrowheads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95536" y="0"/>
              <a:ext cx="2828754" cy="1152128"/>
            </a:xfrm>
            <a:prstGeom prst="rect">
              <a:avLst/>
            </a:prstGeom>
            <a:noFill/>
          </p:spPr>
        </p:pic>
        <p:grpSp>
          <p:nvGrpSpPr>
            <p:cNvPr id="29" name="Gruppieren 28"/>
            <p:cNvGrpSpPr/>
            <p:nvPr userDrawn="1"/>
          </p:nvGrpSpPr>
          <p:grpSpPr>
            <a:xfrm>
              <a:off x="3059832" y="0"/>
              <a:ext cx="3312368" cy="1152525"/>
              <a:chOff x="3059832" y="0"/>
              <a:chExt cx="3312368" cy="1152525"/>
            </a:xfrm>
          </p:grpSpPr>
          <p:pic>
            <p:nvPicPr>
              <p:cNvPr id="30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  <p:cNvPicPr>
                <a:picLocks noChangeAspect="1" noChangeArrowheads="1"/>
              </p:cNvPicPr>
              <p:nvPr userDrawn="1"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059832" y="0"/>
                <a:ext cx="1728192" cy="1152128"/>
              </a:xfrm>
              <a:prstGeom prst="rect">
                <a:avLst/>
              </a:prstGeom>
              <a:noFill/>
            </p:spPr>
          </p:pic>
          <p:grpSp>
            <p:nvGrpSpPr>
              <p:cNvPr id="31" name="Gruppieren 26"/>
              <p:cNvGrpSpPr/>
              <p:nvPr userDrawn="1"/>
            </p:nvGrpSpPr>
            <p:grpSpPr>
              <a:xfrm>
                <a:off x="4427984" y="0"/>
                <a:ext cx="1944216" cy="1152525"/>
                <a:chOff x="4427984" y="0"/>
                <a:chExt cx="1944216" cy="1152525"/>
              </a:xfrm>
            </p:grpSpPr>
            <p:pic>
              <p:nvPicPr>
                <p:cNvPr id="32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427984" y="0"/>
                  <a:ext cx="1944216" cy="26749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572000" y="267494"/>
                  <a:ext cx="1656184" cy="43204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4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716016" y="689073"/>
                  <a:ext cx="1368152" cy="463452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35" name="Freihandform 34"/>
            <p:cNvSpPr/>
            <p:nvPr userDrawn="1">
              <p:custDataLst>
                <p:tags r:id="rId2"/>
              </p:custDataLst>
            </p:nvPr>
          </p:nvSpPr>
          <p:spPr>
            <a:xfrm flipH="1">
              <a:off x="6024860" y="447"/>
              <a:ext cx="313184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1955800"/>
                <a:gd name="connsiteY0" fmla="*/ 0 h 1143000"/>
                <a:gd name="connsiteX1" fmla="*/ 1641023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641023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Parallelogramm 35"/>
            <p:cNvSpPr/>
            <p:nvPr userDrawn="1">
              <p:custDataLst>
                <p:tags r:id="rId3"/>
              </p:custDataLst>
            </p:nvPr>
          </p:nvSpPr>
          <p:spPr>
            <a:xfrm>
              <a:off x="5808836" y="1"/>
              <a:ext cx="792088" cy="1152128"/>
            </a:xfrm>
            <a:prstGeom prst="parallelogram">
              <a:avLst>
                <a:gd name="adj" fmla="val 63481"/>
              </a:avLst>
            </a:pr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Parallelogramm 36"/>
            <p:cNvSpPr/>
            <p:nvPr userDrawn="1">
              <p:custDataLst>
                <p:tags r:id="rId4"/>
              </p:custDataLst>
            </p:nvPr>
          </p:nvSpPr>
          <p:spPr>
            <a:xfrm>
              <a:off x="2568476" y="1"/>
              <a:ext cx="1152128" cy="1152128"/>
            </a:xfrm>
            <a:prstGeom prst="parallelogram">
              <a:avLst>
                <a:gd name="adj" fmla="val 52628"/>
              </a:avLst>
            </a:prstGeom>
            <a:solidFill>
              <a:srgbClr val="1F497D">
                <a:lumMod val="60000"/>
                <a:lumOff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Parallelogramm 37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4296668" y="1"/>
              <a:ext cx="648072" cy="1152128"/>
            </a:xfrm>
            <a:prstGeom prst="parallelogram">
              <a:avLst>
                <a:gd name="adj" fmla="val 68305"/>
              </a:avLst>
            </a:prstGeom>
            <a:solidFill>
              <a:srgbClr val="F79646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Parallelogramm 38"/>
            <p:cNvSpPr/>
            <p:nvPr userDrawn="1">
              <p:custDataLst>
                <p:tags r:id="rId6"/>
              </p:custDataLst>
            </p:nvPr>
          </p:nvSpPr>
          <p:spPr>
            <a:xfrm>
              <a:off x="2568476" y="1"/>
              <a:ext cx="1008112" cy="1152128"/>
            </a:xfrm>
            <a:prstGeom prst="parallelogram">
              <a:avLst>
                <a:gd name="adj" fmla="val 88390"/>
              </a:avLst>
            </a:prstGeom>
            <a:solidFill>
              <a:srgbClr val="4F81BD">
                <a:lumMod val="20000"/>
                <a:lumOff val="8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ihandform 39"/>
            <p:cNvSpPr/>
            <p:nvPr userDrawn="1">
              <p:custDataLst>
                <p:tags r:id="rId7"/>
              </p:custDataLst>
            </p:nvPr>
          </p:nvSpPr>
          <p:spPr>
            <a:xfrm>
              <a:off x="0" y="0"/>
              <a:ext cx="195580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485900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ihandform 40"/>
            <p:cNvSpPr/>
            <p:nvPr userDrawn="1">
              <p:custDataLst>
                <p:tags r:id="rId8"/>
              </p:custDataLst>
            </p:nvPr>
          </p:nvSpPr>
          <p:spPr>
            <a:xfrm>
              <a:off x="2580060" y="1"/>
              <a:ext cx="92452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0 w 2880320"/>
                <a:gd name="connsiteY4" fmla="*/ 0 h 1143000"/>
                <a:gd name="connsiteX0" fmla="*/ 216024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2160240 w 28803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132432 w 924520"/>
                <a:gd name="connsiteY3" fmla="*/ 643436 h 1143000"/>
                <a:gd name="connsiteX4" fmla="*/ 204440 w 9245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204440 w 924520"/>
                <a:gd name="connsiteY4" fmla="*/ 0 h 1143000"/>
                <a:gd name="connsiteX0" fmla="*/ 348456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348456 w 924520"/>
                <a:gd name="connsiteY4" fmla="*/ 0 h 1143000"/>
                <a:gd name="connsiteX0" fmla="*/ 348456 w 924520"/>
                <a:gd name="connsiteY0" fmla="*/ 571943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0" fmla="*/ 420464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420464 w 924520"/>
                <a:gd name="connsiteY3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520" h="1143000">
                  <a:moveTo>
                    <a:pt x="420464" y="0"/>
                  </a:moveTo>
                  <a:lnTo>
                    <a:pt x="924520" y="0"/>
                  </a:lnTo>
                  <a:lnTo>
                    <a:pt x="0" y="1143000"/>
                  </a:lnTo>
                  <a:lnTo>
                    <a:pt x="420464" y="0"/>
                  </a:ln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hteck 41"/>
            <p:cNvSpPr/>
            <p:nvPr userDrawn="1">
              <p:custDataLst>
                <p:tags r:id="rId9"/>
              </p:custDataLst>
            </p:nvPr>
          </p:nvSpPr>
          <p:spPr>
            <a:xfrm>
              <a:off x="795" y="648072"/>
              <a:ext cx="9155906" cy="504056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6" name="Gruppieren 25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27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8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29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30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31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4" name="Rechteck 23"/>
          <p:cNvSpPr/>
          <p:nvPr userDrawn="1"/>
        </p:nvSpPr>
        <p:spPr>
          <a:xfrm>
            <a:off x="179512" y="1275606"/>
            <a:ext cx="3240360" cy="3744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/>
          <p:cNvSpPr txBox="1"/>
          <p:nvPr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Freihandform 11"/>
          <p:cNvSpPr/>
          <p:nvPr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Parallelogramm 12"/>
          <p:cNvSpPr/>
          <p:nvPr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arallelogramm 13"/>
          <p:cNvSpPr/>
          <p:nvPr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ihandform 16"/>
          <p:cNvSpPr/>
          <p:nvPr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ihandform 17"/>
          <p:cNvSpPr/>
          <p:nvPr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9"/>
            </p:custDataLst>
          </p:nvPr>
        </p:nvSpPr>
        <p:spPr>
          <a:xfrm>
            <a:off x="795" y="648072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itel 1"/>
          <p:cNvSpPr>
            <a:spLocks noGrp="1"/>
          </p:cNvSpPr>
          <p:nvPr userDrawn="1">
            <p:ph type="ctrTitle"/>
          </p:nvPr>
        </p:nvSpPr>
        <p:spPr>
          <a:xfrm>
            <a:off x="3851920" y="1275606"/>
            <a:ext cx="5112568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3" name="Rectangle 5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4752020" y="4299942"/>
            <a:ext cx="32403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</a:pPr>
            <a:endParaRPr lang="en-US" sz="1400" dirty="0" smtClean="0"/>
          </a:p>
        </p:txBody>
      </p:sp>
      <p:sp>
        <p:nvSpPr>
          <p:cNvPr id="25" name="Textfeld 24"/>
          <p:cNvSpPr txBox="1"/>
          <p:nvPr userDrawn="1"/>
        </p:nvSpPr>
        <p:spPr>
          <a:xfrm>
            <a:off x="3851920" y="2355726"/>
            <a:ext cx="5040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Questions &amp; Remarks?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Thank You Very Much</a:t>
            </a:r>
            <a:endParaRPr lang="en-US" sz="2000" dirty="0"/>
          </a:p>
        </p:txBody>
      </p:sp>
      <p:pic>
        <p:nvPicPr>
          <p:cNvPr id="22" name="Grafik 21" descr="index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3798963" y="4578133"/>
            <a:ext cx="1421109" cy="44188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9512" y="1678889"/>
            <a:ext cx="3240360" cy="293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invGray">
          <a:xfrm>
            <a:off x="0" y="1"/>
            <a:ext cx="9144000" cy="81502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9" name="Abgerundetes Rechteck 8"/>
          <p:cNvSpPr/>
          <p:nvPr userDrawn="1"/>
        </p:nvSpPr>
        <p:spPr>
          <a:xfrm>
            <a:off x="118693" y="105507"/>
            <a:ext cx="667317" cy="598738"/>
          </a:xfrm>
          <a:prstGeom prst="roundRect">
            <a:avLst>
              <a:gd name="adj" fmla="val 91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pic>
        <p:nvPicPr>
          <p:cNvPr id="12" name="Grafik 11" descr="index.png"/>
          <p:cNvPicPr>
            <a:picLocks noChangeAspect="1"/>
          </p:cNvPicPr>
          <p:nvPr userDrawn="1"/>
        </p:nvPicPr>
        <p:blipFill>
          <a:blip r:embed="rId6" cstate="print"/>
          <a:srcRect r="69566"/>
          <a:stretch>
            <a:fillRect/>
          </a:stretch>
        </p:blipFill>
        <p:spPr>
          <a:xfrm>
            <a:off x="166812" y="110777"/>
            <a:ext cx="576064" cy="5885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MGMT – Advanced Differentiation </a:t>
            </a:r>
            <a:r>
              <a:rPr lang="en-US" dirty="0" smtClean="0"/>
              <a:t>Rules</a:t>
            </a:r>
            <a:br>
              <a:rPr lang="en-US" dirty="0" smtClean="0"/>
            </a:br>
            <a:r>
              <a:rPr lang="en-US" dirty="0" smtClean="0"/>
              <a:t>Higher-Order Derivatives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Mathematics for Management</a:t>
            </a:r>
          </a:p>
          <a:p>
            <a:r>
              <a:rPr lang="en-US" dirty="0" smtClean="0"/>
              <a:t>Supplementary Electronic Materials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251520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604448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092280" y="3363838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Derivative of</a:t>
            </a:r>
          </a:p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Exponential Functions</a:t>
            </a:r>
          </a:p>
        </p:txBody>
      </p:sp>
      <p:sp>
        <p:nvSpPr>
          <p:cNvPr id="11" name="Rechteck 10"/>
          <p:cNvSpPr/>
          <p:nvPr/>
        </p:nvSpPr>
        <p:spPr>
          <a:xfrm>
            <a:off x="7092280" y="4227934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Product &amp; Quotient Rule</a:t>
            </a:r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7092280" y="4659982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Derivatives of</a:t>
            </a:r>
          </a:p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Trigonometric Functions</a:t>
            </a:r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7092280" y="2931790"/>
            <a:ext cx="1800200" cy="3600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Advanced</a:t>
            </a:r>
          </a:p>
          <a:p>
            <a:pPr algn="ctr"/>
            <a:r>
              <a:rPr lang="en-US" sz="1000" dirty="0" smtClean="0"/>
              <a:t>Differentiation Rules</a:t>
            </a:r>
            <a:endParaRPr lang="en-US" sz="1000" dirty="0" smtClean="0"/>
          </a:p>
        </p:txBody>
      </p:sp>
      <p:sp>
        <p:nvSpPr>
          <p:cNvPr id="14" name="Rechteck 13"/>
          <p:cNvSpPr/>
          <p:nvPr/>
        </p:nvSpPr>
        <p:spPr>
          <a:xfrm>
            <a:off x="7092280" y="3795886"/>
            <a:ext cx="1800200" cy="36004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/>
              <a:t>Higher-Order Derivatives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Often it is possible to take the derivative of a derivative (i.e. the second derivative) or even derivatives of higher order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2664296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fik 12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89"/>
            <a:ext cx="7053258" cy="1789083"/>
          </a:xfrm>
          <a:prstGeom prst="rect">
            <a:avLst/>
          </a:prstGeom>
          <a:noFill/>
          <a:ln/>
          <a:effectLst/>
        </p:spPr>
      </p:pic>
      <p:sp>
        <p:nvSpPr>
          <p:cNvPr id="6" name="Geschweifte Klammer rechts 5"/>
          <p:cNvSpPr/>
          <p:nvPr/>
        </p:nvSpPr>
        <p:spPr>
          <a:xfrm rot="5400000">
            <a:off x="4260153" y="2931790"/>
            <a:ext cx="144016" cy="432048"/>
          </a:xfrm>
          <a:prstGeom prst="rightBrace">
            <a:avLst>
              <a:gd name="adj1" fmla="val 34789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eschweifte Klammer rechts 6"/>
          <p:cNvSpPr/>
          <p:nvPr/>
        </p:nvSpPr>
        <p:spPr>
          <a:xfrm rot="5400000">
            <a:off x="4934140" y="2895786"/>
            <a:ext cx="144016" cy="504056"/>
          </a:xfrm>
          <a:prstGeom prst="rightBrace">
            <a:avLst>
              <a:gd name="adj1" fmla="val 34789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eschweifte Klammer rechts 7"/>
          <p:cNvSpPr/>
          <p:nvPr/>
        </p:nvSpPr>
        <p:spPr>
          <a:xfrm rot="5400000">
            <a:off x="6038638" y="2895786"/>
            <a:ext cx="144016" cy="504056"/>
          </a:xfrm>
          <a:prstGeom prst="rightBrace">
            <a:avLst>
              <a:gd name="adj1" fmla="val 34789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feld 8"/>
          <p:cNvSpPr txBox="1"/>
          <p:nvPr/>
        </p:nvSpPr>
        <p:spPr>
          <a:xfrm>
            <a:off x="3980240" y="3291830"/>
            <a:ext cx="702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derivative</a:t>
            </a:r>
          </a:p>
          <a:p>
            <a:pPr algn="ctr"/>
            <a:r>
              <a:rPr lang="en-US" sz="1000" dirty="0" smtClean="0"/>
              <a:t>of</a:t>
            </a:r>
            <a:endParaRPr lang="en-US" sz="1000" dirty="0"/>
          </a:p>
        </p:txBody>
      </p:sp>
      <p:sp>
        <p:nvSpPr>
          <p:cNvPr id="10" name="Textfeld 9"/>
          <p:cNvSpPr txBox="1"/>
          <p:nvPr/>
        </p:nvSpPr>
        <p:spPr>
          <a:xfrm>
            <a:off x="4656889" y="3291830"/>
            <a:ext cx="702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first</a:t>
            </a:r>
          </a:p>
          <a:p>
            <a:pPr algn="ctr"/>
            <a:r>
              <a:rPr lang="en-US" sz="1000" dirty="0" smtClean="0"/>
              <a:t>derivative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5762232" y="3291830"/>
            <a:ext cx="702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second</a:t>
            </a:r>
          </a:p>
          <a:p>
            <a:pPr algn="ctr"/>
            <a:r>
              <a:rPr lang="en-US" sz="1000" dirty="0" smtClean="0"/>
              <a:t>derivative</a:t>
            </a:r>
          </a:p>
        </p:txBody>
      </p:sp>
      <p:sp>
        <p:nvSpPr>
          <p:cNvPr id="15" name="Rechteck 14"/>
          <p:cNvSpPr/>
          <p:nvPr/>
        </p:nvSpPr>
        <p:spPr>
          <a:xfrm>
            <a:off x="1691680" y="4011910"/>
            <a:ext cx="7200800" cy="100811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fik 18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4083906"/>
            <a:ext cx="7043944" cy="861805"/>
          </a:xfrm>
          <a:prstGeom prst="rect">
            <a:avLst/>
          </a:prstGeom>
          <a:noFill/>
          <a:ln/>
          <a:effectLst/>
        </p:spPr>
      </p:pic>
      <p:sp>
        <p:nvSpPr>
          <p:cNvPr id="20" name="Gefaltete Ecke 19"/>
          <p:cNvSpPr/>
          <p:nvPr/>
        </p:nvSpPr>
        <p:spPr>
          <a:xfrm>
            <a:off x="251520" y="4011910"/>
            <a:ext cx="1224136" cy="1008112"/>
          </a:xfrm>
          <a:prstGeom prst="foldedCorne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the </a:t>
            </a:r>
            <a:r>
              <a:rPr lang="en-US" sz="1200" i="1" dirty="0" smtClean="0">
                <a:solidFill>
                  <a:schemeClr val="tx1"/>
                </a:solidFill>
              </a:rPr>
              <a:t>0</a:t>
            </a:r>
            <a:r>
              <a:rPr lang="en-US" sz="1200" dirty="0" smtClean="0">
                <a:solidFill>
                  <a:schemeClr val="tx1"/>
                </a:solidFill>
              </a:rPr>
              <a:t>-th derivative is the function itself:</a:t>
            </a:r>
          </a:p>
          <a:p>
            <a:pPr algn="ctr"/>
            <a:endParaRPr lang="en-US" sz="5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f</a:t>
            </a:r>
            <a:r>
              <a:rPr lang="en-US" sz="1200" baseline="30000" dirty="0" smtClean="0">
                <a:solidFill>
                  <a:schemeClr val="tx1"/>
                </a:solidFill>
              </a:rPr>
              <a:t>(0)</a:t>
            </a:r>
            <a:r>
              <a:rPr lang="en-US" sz="1200" dirty="0" smtClean="0">
                <a:solidFill>
                  <a:schemeClr val="tx1"/>
                </a:solidFill>
              </a:rPr>
              <a:t>(x) = f(x) 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Computation of the second derivative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031" y="1131590"/>
            <a:ext cx="2787405" cy="18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fik 12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6" y="1203599"/>
            <a:ext cx="5361284" cy="373682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Computation of the second derivative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031" y="1131590"/>
            <a:ext cx="2787405" cy="18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3419872" y="1131590"/>
            <a:ext cx="5472608" cy="172819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6" y="1203599"/>
            <a:ext cx="5366869" cy="150789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Derivative of the natural exponential function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01110"/>
            <a:ext cx="2204553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fik 1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69020" y="1195976"/>
            <a:ext cx="5375391" cy="377550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general, we can interpret a second derivative as a rate of change of a rate of change: the most familiar example of this is acceleration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fik 13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171836"/>
            <a:ext cx="7060232" cy="3803733"/>
          </a:xfrm>
          <a:prstGeom prst="rect">
            <a:avLst/>
          </a:prstGeom>
          <a:noFill/>
          <a:ln/>
          <a:effectLst/>
        </p:spPr>
      </p:pic>
      <p:sp>
        <p:nvSpPr>
          <p:cNvPr id="6" name="Gefaltete Ecke 5"/>
          <p:cNvSpPr/>
          <p:nvPr/>
        </p:nvSpPr>
        <p:spPr>
          <a:xfrm>
            <a:off x="251520" y="3435846"/>
            <a:ext cx="1224136" cy="1584176"/>
          </a:xfrm>
          <a:prstGeom prst="foldedCorne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for </a:t>
            </a:r>
            <a:r>
              <a:rPr lang="en-US" sz="1200" b="1" dirty="0" smtClean="0">
                <a:solidFill>
                  <a:schemeClr val="tx1"/>
                </a:solidFill>
              </a:rPr>
              <a:t>time-dependent</a:t>
            </a:r>
            <a:r>
              <a:rPr lang="en-US" sz="1200" dirty="0" smtClean="0">
                <a:solidFill>
                  <a:schemeClr val="tx1"/>
                </a:solidFill>
              </a:rPr>
              <a:t> functions we use the dot-notation to indicate derivatives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third derivative and even higher-orders…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3"/>
            <a:ext cx="7071029" cy="278511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12iISWwkOOVDsSNsZR1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5,613"/>
  <p:tag name="ORIGINALWIDTH" val="4491,189"/>
  <p:tag name="LATEXADDIN" val="\documentclass{article}\pagestyle{empty}&#10;\usepackage{amsmath}&#10;\usepackage{amsfonts}&#10;\usepackage{amssymb}&#10;\begin{document}&#10;\begin{minipage}{12.7 cm}&#10;{\sffamily{&#10;If $f$ is a differentiable function, then its derivative $f'$ is also a function, so $f'$ may have a derivative of its own, denoted by $(f')' = f''$. This new function $f''$ is called the {\bf{second derivative}} of $f$ because it is the derivative of the derivative of $f$.\\[2mm]&#10;Using Leibniz notation, we write the second derivative of $y = f(x)$ as&#10;$$&#10;\frac{\textrm{d}}{\textrm{d} \, x} \quad \left( \frac{\textrm{d} \, y}{\textrm{d} \, x} \right) \quad = \quad \frac{\textrm{d}^2 \, y}{\textrm{d} \, x^2} \, .&#10;$$&#10;}}&#10;\end{minipage}&#10;\end{document}"/>
  <p:tag name="IGUANATEXSIZE" val="20"/>
  <p:tag name="IGUANATEXCURSOR" val="62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26,4343"/>
  <p:tag name="ORIGINALWIDTH" val="4483,69"/>
  <p:tag name="LATEXADDIN" val="\documentclass{article}\pagestyle{empty}&#10;\usepackage{amsmath}&#10;\usepackage{amsfonts}&#10;\usepackage{amssymb}&#10;\begin{document}&#10;\begin{minipage}{12.7 cm}&#10;{\sffamily{&#10;Analogously the $n$-th derivative, $n \in \mathbb{N}$, of a function is defined (presumed it is defined):&#10;$$&#10;f^{(n)}(x) \, \, = \, \,&#10;\frac{\textrm{d}^n \, f(x)}{\textrm{d} \, x^n} \, .&#10;$$&#10;}}&#10;\end{minipage}&#10;\end{document}"/>
  <p:tag name="IGUANATEXSIZE" val="20"/>
  <p:tag name="IGUANATEXCURSOR" val="34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23,96"/>
  <p:tag name="ORIGINALWIDTH" val="3428,572"/>
  <p:tag name="LATEXADDIN" val="\documentclass{article}\pagestyle{empty}&#10;\usepackage{amsmath}&#10;\usepackage{amsfonts}&#10;\usepackage{amssymb}&#10;\begin{document}&#10;\begin{minipage}{9.7 cm}&#10;{\sffamily{&#10;{\bf{Example:}}&#10;Let $f(x) = x^3-x$, find and interpret $f''(x)$.\\[2mm]&#10;&#10;{\bf{Solution:}} In a previous example, we found the first derivative $f'(x) = 3x^2 -1$ of $f$.\\[1mm]&#10;So the second derivative is&#10;\begin{eqnarray*}&#10;f''(x) &amp; = &amp; (f')'(x) \, \, = \, \, \lim_{h \to 0} \, \frac{f'(x+h) - f'(x)}{h} \\[2mm]&#10;&amp; = &amp;&#10;\lim_{h \to 0} \, \frac{\left( 3(x+h)^2 - 1 \right) - \left( 3x^2 - 1 \right)}{h} \\[2mm]&#10;&amp; = &amp;&#10;\lim_{h \to 0} \, \frac{3x^2 + 6xh + 3h^2 - 1 - 3x^2 + 1}{h} \\[2mm] &#10;&amp; = &amp;&#10;\lim_{h \to 0} \, \left( 6x + 3 h \right) \, \, = \, \, 6 x \, .&#10;\end{eqnarray*}&#10;}}&#10;\end{minipage}&#10;\end{document}"/>
  <p:tag name="IGUANATEXSIZE" val="20"/>
  <p:tag name="IGUANATEXCURSOR" val="68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37,3829"/>
  <p:tag name="ORIGINALWIDTH" val="3431,571"/>
  <p:tag name="LATEXADDIN" val="\documentclass{article}\pagestyle{empty}&#10;\usepackage{amsmath}&#10;\usepackage{amsfonts}&#10;\usepackage{amssymb}&#10;\begin{document}&#10;\begin{minipage}{9.7 cm}&#10;{\sffamily{&#10;We can interpret $f''(x)$ as the slope of the curve $y = f'(x)$ at the point $(x, f'(x))$. In other words, it is the rate of change of the slope of the original curve $y = f(x)$.\\[2mm]&#10;Notice from the figure that $f''(x)$ is negative when $y = f'(x)$ has negative slope and positive when $y = f'(x)$ has positive slope. So the graphs serve as a check on our calculations.}}&#10;\end{minipage}&#10;\end{document}"/>
  <p:tag name="IGUANATEXSIZE" val="20"/>
  <p:tag name="IGUANATEXCURSOR" val="51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27,709"/>
  <p:tag name="ORIGINALWIDTH" val="3431,571"/>
  <p:tag name="LATEXADDIN" val="\documentclass{article}\pagestyle{empty}&#10;\usepackage{amsmath}&#10;\usepackage{amsfonts}&#10;\usepackage{amssymb}&#10;\begin{document}&#10;\begin{minipage}{9.7 cm}&#10;{\sffamily{&#10;{\bf{Example:}}&#10;If $f(x) = {\rm{e}}^x - x$, find $f'$ and $f''$.\\[1mm]&#10;&#10;{\bf{Solution:}} Using the Difference Rule, we have\\[-2mm]&#10;$$&#10;f'(x) \, \, = \, \, \frac{\textrm{d}}{\textrm{d} \, x} \left( {\rm{e}}^x - x \right) \, \, = \, \, {\rm{e}}^x - 1&#10;$$&#10;and thus\\[-2mm]&#10;$$&#10;f''(x) \, \, = \, \, \frac{\textrm{d}}{\textrm{d} \, x} \left( {\rm{e}}^x - 1 \right) \, \, = \, \, {\rm{e}}^x \, .&#10;$$&#10;The function $f$ and its derivative $f'$ are graphed in the figure on the left-hand side:\\[-6mm]&#10;\begin{itemize}&#10;\item Notice that $f$ has a horizontal tangent when $x = 0$; this corresponds to the fact that $f'(0) = 0$.\\[-6mm]&#10;\item Notice also that, for $x &gt; 0$, $f'(x)$ is positive and $f$ is increasing. When $x &lt; 0$, $f'(x)$ is negative and $f$ is decreasing.&#10;\end{itemize}&#10;}}&#10;\end{minipage}&#10;\end{document}"/>
  <p:tag name="IGUANATEXSIZE" val="20"/>
  <p:tag name="IGUANATEXCURSOR" val="22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29,209"/>
  <p:tag name="ORIGINALWIDTH" val="4494,188"/>
  <p:tag name="LATEXADDIN" val="\documentclass{article}\pagestyle{empty}&#10;\usepackage{amsmath}&#10;\usepackage{amsfonts}&#10;\usepackage{amssymb}&#10;\begin{document}&#10;\begin{minipage}{12.7 cm}&#10;{\sffamily{&#10;If $s = s(t)$ is the position function of an object that moves in a straight line, we know that its first derivative represents the velocity $v(t)$ of the object as a function of time:&#10;$$&#10;v(t) \, \, = \, \, \dot{s}(t) \, \, = \, \, \frac{\textrm{d} \, s(t)}{\textrm{d} \, t} \, .&#10;$$&#10;The instantaneous rate of change of velocity with respect to time is called the {\bf{acceleration}} $a(t)$ of the object. Acceleration is the change in velocity you feel when speeding up or slowing down in a car.\\[1mm]&#10;Thus the acceleration function is the derivative of the velocity function and is therefore the second derivative of the position function:\\[-1mm]&#10;$$&#10;a(t) \, \, = \, \, \dot{v}(t) \, \, = \, \, \ddot{s}(t) \, ,&#10;$$\\[-5mm]&#10;or, in Leibniz notation,\\[-3mm]&#10;$$&#10;a \, \, = \, \, \frac{\textrm{d} \, v(t)}{\textrm{d} \, t} \, \, = \, \, \frac{\textrm{d}^2 \, s(t)}{\textrm{d} \, t} \, .&#10;$$&#10;}}&#10;\end{minipage}&#10;\end{document}"/>
  <p:tag name="IGUANATEXSIZE" val="20"/>
  <p:tag name="IGUANATEXCURSOR" val="88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01,537"/>
  <p:tag name="ORIGINALWIDTH" val="4500,188"/>
  <p:tag name="LATEXADDIN" val="\documentclass{article}\pagestyle{empty}&#10;\usepackage{amsmath}&#10;\usepackage{amsfonts}&#10;\usepackage{amssymb}&#10;\begin{document}&#10;\begin{minipage}{12.7 cm}&#10;{\sffamily{&#10;The {\bf{third derivative}} $f'''$ is the derivative of the second derivative: $f''' = (f'')'$.\\[2mm]&#10;So $f'''(x)$ can be interpreted as the slope of the curve $y = f''(x)$ or as the rate of change of $f''(x)$. If $y = f(x)$, then alternative notations for the third derivative are&#10;$$&#10;y''' \, \, = \, \, f'''(x) \, \, = \, \, \frac{\textrm{d}}{\textrm{d} \, x} \left( \frac{\textrm{d}^2 \, y}{\textrm{d} \, x^2} \right)&#10;\, \, = \, \,&#10;\frac{\textrm{d}^3 \, y}{\textrm{d} \, x^3} \, .&#10;$$&#10;&#10;\vspace{0.3cm}&#10;In general, the {\bf{$n$-th derivative}} of a $n$-times differentiable function is denoted by&#10;$$&#10;f^{(n)}(x) \, \, = \, \, \frac{\textrm{d}^n \, f(x)}{\textrm{d} \, x^n} \, \, = \, \, \frac{\textrm{d}^n}{\textrm{d} \, x^n} f(x) \, .&#10;$$&#10;}}&#10;\end{minipage}&#10;\end{document}"/>
  <p:tag name="IGUANATEXSIZE" val="20"/>
  <p:tag name="IGUANATEXCURSOR" val="89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133</Words>
  <Application>Microsoft Office PowerPoint</Application>
  <PresentationFormat>Bildschirmpräsentation (16:9)</PresentationFormat>
  <Paragraphs>31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Larissa-Design</vt:lpstr>
      <vt:lpstr>Calculus I for MGMT – Advanced Differentiation Rules Higher-Order Derivatives</vt:lpstr>
      <vt:lpstr>Often it is possible to take the derivative of a derivative (i.e. the second derivative) or even derivatives of higher order</vt:lpstr>
      <vt:lpstr>Example: Computation of the second derivative</vt:lpstr>
      <vt:lpstr>Example: Computation of the second derivative</vt:lpstr>
      <vt:lpstr>Example: Derivative of the natural exponential function</vt:lpstr>
      <vt:lpstr>In general, we can interpret a second derivative as a rate of change of a rate of change: the most familiar example of this is acceleration</vt:lpstr>
      <vt:lpstr>The third derivative and even higher-orders…</vt:lpstr>
      <vt:lpstr>Calculus I for 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Florian</dc:creator>
  <cp:lastModifiedBy>Florian Rupp</cp:lastModifiedBy>
  <cp:revision>214</cp:revision>
  <dcterms:created xsi:type="dcterms:W3CDTF">2020-04-04T18:50:50Z</dcterms:created>
  <dcterms:modified xsi:type="dcterms:W3CDTF">2022-10-04T18:00:47Z</dcterms:modified>
</cp:coreProperties>
</file>