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314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Advanced Differentiation Rules</a:t>
            </a:r>
            <a:br>
              <a:rPr lang="en-US" dirty="0" smtClean="0"/>
            </a:br>
            <a:r>
              <a:rPr lang="en-US" smtClean="0"/>
              <a:t>Derivatives </a:t>
            </a:r>
            <a:r>
              <a:rPr lang="en-US" smtClean="0"/>
              <a:t>of Trigonometric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Derivative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Product &amp; Quotient Rule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Derivatives of</a:t>
            </a:r>
          </a:p>
          <a:p>
            <a:pPr marL="0" lvl="1" algn="ctr"/>
            <a:r>
              <a:rPr lang="en-US" sz="1000" dirty="0" smtClean="0"/>
              <a:t>Trigonometric Functions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Advanced</a:t>
            </a:r>
          </a:p>
          <a:p>
            <a:pPr algn="ctr"/>
            <a:r>
              <a:rPr lang="en-US" sz="1000" dirty="0" smtClean="0"/>
              <a:t>Differentiation Rules</a:t>
            </a:r>
            <a:endParaRPr lang="en-US" sz="10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Higher-Order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 of sine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31" y="1108924"/>
            <a:ext cx="2304256" cy="160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8" y="1195976"/>
            <a:ext cx="4988158" cy="20121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Quotient Rule gives the differentiation formula for the tangent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7088652" cy="3476474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9"/>
          <p:cNvGrpSpPr/>
          <p:nvPr/>
        </p:nvGrpSpPr>
        <p:grpSpPr>
          <a:xfrm>
            <a:off x="2195736" y="1958313"/>
            <a:ext cx="2592288" cy="1837573"/>
            <a:chOff x="2195736" y="2715766"/>
            <a:chExt cx="2592288" cy="1837573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2195736" y="271576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2195736" y="343584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195736" y="2715766"/>
              <a:ext cx="0" cy="72008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3635896" y="4121291"/>
              <a:ext cx="1152128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3635896" y="4553339"/>
              <a:ext cx="1152128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4788024" y="4121291"/>
              <a:ext cx="0" cy="432048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54" y="1432684"/>
            <a:ext cx="7344816" cy="253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collect all the differentiation formulas for trigonometric functions in the following table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51520" y="1131590"/>
            <a:ext cx="8640960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5"/>
          <p:cNvGrpSpPr/>
          <p:nvPr/>
        </p:nvGrpSpPr>
        <p:grpSpPr>
          <a:xfrm>
            <a:off x="323528" y="1203598"/>
            <a:ext cx="360040" cy="360040"/>
            <a:chOff x="323528" y="1203598"/>
            <a:chExt cx="360040" cy="360040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Gruppieren 8"/>
          <p:cNvGrpSpPr/>
          <p:nvPr/>
        </p:nvGrpSpPr>
        <p:grpSpPr>
          <a:xfrm rot="5400000">
            <a:off x="8460432" y="1203598"/>
            <a:ext cx="360040" cy="360040"/>
            <a:chOff x="323528" y="1203598"/>
            <a:chExt cx="360040" cy="360040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uppieren 11"/>
          <p:cNvGrpSpPr/>
          <p:nvPr/>
        </p:nvGrpSpPr>
        <p:grpSpPr>
          <a:xfrm rot="10800000">
            <a:off x="8460432" y="4587974"/>
            <a:ext cx="360040" cy="360040"/>
            <a:chOff x="323528" y="1203598"/>
            <a:chExt cx="360040" cy="360040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" name="Gruppieren 14"/>
          <p:cNvGrpSpPr/>
          <p:nvPr/>
        </p:nvGrpSpPr>
        <p:grpSpPr>
          <a:xfrm rot="16200000">
            <a:off x="323528" y="4587974"/>
            <a:ext cx="360040" cy="360040"/>
            <a:chOff x="323528" y="1203598"/>
            <a:chExt cx="360040" cy="360040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395536" y="4587974"/>
            <a:ext cx="4941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Note, these formula are valid only when </a:t>
            </a:r>
            <a:r>
              <a:rPr lang="en-US" sz="1400" i="1" dirty="0" smtClean="0"/>
              <a:t>x</a:t>
            </a:r>
            <a:r>
              <a:rPr lang="en-US" sz="1400" dirty="0" smtClean="0"/>
              <a:t> is measured in radians.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Recall, that the trigonometric functions are considered by means of the radiant measure, and that it seem that the derivative of the sine is cosine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34" y="948555"/>
            <a:ext cx="47812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419872" y="3939902"/>
            <a:ext cx="547260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9" y="4004288"/>
            <a:ext cx="5382981" cy="922041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64088" y="1203584"/>
            <a:ext cx="3451427" cy="2522499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5292080" y="1131590"/>
            <a:ext cx="3600400" cy="26642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(1/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7572" cy="37555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(2/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74676" cy="3049900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3851920" y="3723878"/>
            <a:ext cx="288032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(1/ 3):</a:t>
            </a:r>
            <a:br>
              <a:rPr lang="en-US" dirty="0" smtClean="0"/>
            </a:br>
            <a:r>
              <a:rPr lang="en-US" dirty="0" smtClean="0"/>
              <a:t>Behavior of </a:t>
            </a:r>
            <a:r>
              <a:rPr lang="en-US" i="1" dirty="0" smtClean="0"/>
              <a:t>sin(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0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9566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6" y="1195976"/>
            <a:ext cx="5377160" cy="35560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(2/ 3):</a:t>
            </a:r>
            <a:br>
              <a:rPr lang="en-US" dirty="0" smtClean="0"/>
            </a:br>
            <a:r>
              <a:rPr lang="en-US" dirty="0" smtClean="0"/>
              <a:t>Behavior of </a:t>
            </a:r>
            <a:r>
              <a:rPr lang="en-US" i="1" dirty="0" smtClean="0"/>
              <a:t>sin(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0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9566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285723"/>
            <a:ext cx="1800201" cy="17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8" y="1195976"/>
            <a:ext cx="5391102" cy="37525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(3/ 3):</a:t>
            </a:r>
            <a:br>
              <a:rPr lang="en-US" dirty="0" smtClean="0"/>
            </a:br>
            <a:r>
              <a:rPr lang="en-US" dirty="0" smtClean="0"/>
              <a:t>Behavior of </a:t>
            </a:r>
            <a:r>
              <a:rPr lang="en-US" i="1" dirty="0" smtClean="0"/>
              <a:t>sin(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0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9566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285723"/>
            <a:ext cx="1800201" cy="17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8" y="1195976"/>
            <a:ext cx="5388858" cy="23274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(3/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9"/>
            <a:ext cx="6717695" cy="3540970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22"/>
          <p:cNvGrpSpPr/>
          <p:nvPr/>
        </p:nvGrpSpPr>
        <p:grpSpPr>
          <a:xfrm>
            <a:off x="1979712" y="2715766"/>
            <a:ext cx="6624736" cy="2160240"/>
            <a:chOff x="1979712" y="2715766"/>
            <a:chExt cx="6624736" cy="2160240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1979712" y="271576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979712" y="343584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979712" y="2715766"/>
              <a:ext cx="0" cy="72008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8100392" y="4155926"/>
              <a:ext cx="504056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8100392" y="4876006"/>
              <a:ext cx="504056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8604448" y="4155926"/>
              <a:ext cx="0" cy="72008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(4/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78"/>
            <a:ext cx="6328615" cy="2064111"/>
          </a:xfrm>
          <a:prstGeom prst="rect">
            <a:avLst/>
          </a:prstGeom>
          <a:noFill/>
          <a:ln/>
          <a:effectLst/>
        </p:spPr>
      </p:pic>
      <p:sp>
        <p:nvSpPr>
          <p:cNvPr id="9" name="Abgerundetes Rechteck 8"/>
          <p:cNvSpPr/>
          <p:nvPr/>
        </p:nvSpPr>
        <p:spPr>
          <a:xfrm>
            <a:off x="3851920" y="2715766"/>
            <a:ext cx="288032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3851920" y="4063137"/>
            <a:ext cx="288032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778671"/>
            <a:ext cx="4544258" cy="8328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7,6791"/>
  <p:tag name="ORIGINALWIDTH" val="3435,321"/>
  <p:tag name="LATEXADDIN" val="\documentclass{article}\pagestyle{empty}&#10;\usepackage{amsmath}&#10;\usepackage{amsfonts}&#10;\usepackage{amssymb}&#10;\begin{document}&#10;\begin{minipage}{9.7 cm}&#10;{\sffamily{&#10;If we sketch the graph of the function $f(x) = \sin(x)$ and use the interpretation of $f'(x)$&#10;as the slope of the tangent to the sine curve in order to sketch the graph of $f'$, then it looks as if the graph of $f'$ may be the same as the cosine curve.&#10;}}&#10;\end{minipage}&#10;\end{document}"/>
  <p:tag name="IGUANATEXSIZE" val="20"/>
  <p:tag name="IGUANATEXCURSOR" val="4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3,558"/>
  <p:tag name="ORIGINALWIDTH" val="2192,726"/>
  <p:tag name="LATEXADDIN" val="\documentclass{article}\pagestyle{empty}&#10;\usepackage{amsmath}&#10;\usepackage{amsfonts}&#10;\usepackage{amssymb}&#10;\begin{document}&#10;\begin{minipage}{6.2 cm}&#10;{\sffamily{&#10;Recall that all of the trigonometric functions are continuous at every&#10;number in their domains, and that&#10;$$&#10;f(x) \, \, = \, \, \sin(x)&#10;$$&#10;it is understood such that $\sin(x)$ is measured by the radian measure is $x$. A similar&#10;convention holds for the other trigonometric functions $\cos$, $\tan$, $\csc$, $\sec$, and $\cot$.\\[2mm]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3,465"/>
  <p:tag name="ORIGINALWIDTH" val="4491,189"/>
  <p:tag name="LATEXADDIN" val="\documentclass{article}\pagestyle{empty}&#10;\usepackage{amsmath}&#10;\usepackage{amsfonts}&#10;\usepackage{amssymb}&#10;\begin{document}&#10;\begin{minipage}{12.7 cm}&#10;{\sffamily{&#10;Let's try to confirm our guess that if $f(x) = \sin(x)$, then $f'(x) = \cos(x)$. From the definition of a derivative, we have&#10;\begin{eqnarray*}&#10;f'(x) &amp; = &amp; \lim_{h \to 0} \frac{f(x+h) - f(x)}{h} \, \, = \, \, \lim_{h \to 0} \frac{\sin(x+h) - \sin(x)}{h}\\[2mm]&#10;&amp; = &amp;&#10;\lim_{h \to 0} \frac{\sin(x) \cos(h) + \cos(x) \sin(h) - \sin(x)}{h}\\[2mm]&#10;&amp; = &amp;&#10;\lim_{h \to 0} \left( \frac{\sin(x) \cos(h) - \sin(x)}{h} - \frac{\cos(x) \sin(h)}{h} \right) \\[2mm]&#10;&amp; = &amp;&#10;\lim_{h \to 0} \left( \sin(x) \frac{\cos(h) - 1}{h} + \cos(x) \frac{\sin(h)}{h} \right)\\[2mm]&#10;&amp; = &amp;&#10;\lim_{h \to 0} \, \sin(x) \cdot \lim_{h \to 0} \frac{\cos(h) - 1}{h} + \lim_{h \to 0} \, \cos(x) \cdot \lim_{h \to 0} \frac{\sin(h)}{h}&#10;\end{eqnarray*}&#10;}}&#10;\end{minipage}&#10;\end{document}"/>
  <p:tag name="IGUANATEXSIZE" val="20"/>
  <p:tag name="IGUANATEXCURSOR" val="5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2,269"/>
  <p:tag name="ORIGINALWIDTH" val="4491,939"/>
  <p:tag name="LATEXADDIN" val="\documentclass{article}\pagestyle{empty}&#10;\usepackage{amsmath}&#10;\usepackage{amsfonts}&#10;\usepackage{amssymb}&#10;\begin{document}&#10;\begin{minipage}{12.7 cm}&#10;{\sffamily{&#10;$$&#10;\lim_{h \to 0} \, \sin(x) \cdot \lim_{h \to 0} \frac{\cos(h) - 1}{h} + \lim_{h \to 0} \, \cos(x) \cdot \lim_{h \to 0} \frac{\sin(h)}{h}&#10;$$&#10;&#10;\vspace{0.5cm}&#10;Two of these four limits are easy to evaluate. Since we regard $x$ as a constant when computing&#10;a limit as $h \to 0$, we have&#10;$$&#10;\lim_{h \to 0} \, \sin(x) \, \, = \, \, \sin(x) \qquad \text{and} \qquad \lim_{h \to 0} \, \cos(x) \, \, = \, \, \cos(x) \, .&#10;$$&#10;The limit of $\lim_{h \to 0} \frac{\sin(h)}{h}$ is not so obvious. Though, we will next use geometric arguments to show that&#10;$$&#10;\lim_{\theta \to 0} \frac{\sin(\theta)}{\theta} \, \, = \, \, 1 \, .&#10;$$&#10;}}&#10;\end{minipage}&#10;\end{document}"/>
  <p:tag name="IGUANATEXSIZE" val="20"/>
  <p:tag name="IGUANATEXCURSOR" val="7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2,977"/>
  <p:tag name="ORIGINALWIDTH" val="3430,072"/>
  <p:tag name="LATEXADDIN" val="\documentclass{article}\pagestyle{empty}&#10;\usepackage{amsmath}&#10;\usepackage{amsfonts}&#10;\usepackage{amssymb}&#10;\begin{document}&#10;\begin{minipage}{9.7 cm}&#10;{\sffamily{&#10;{\bf{Proof:}}\\[1mm]&#10;Assume first that $\theta$ lies between $0$ and $\pi/2$. The figure shows a sector of a circle with center $O$, central angle $\theta$, and&#10;radius $1$. $BC$ is drawn perpendicular to $OA$.\\[2mm]&#10;By the definition of radian measure, we have $\textrm{arc}(AB) = \theta$. Also $|BC| = |OB| \sin (\theta) = \sin(\theta)$.\\[2mm]&#10;From the diagram we see that&#10;$$&#10;|BC| \, \, &lt; \, \, |AB| \, \, &lt; \, \, \textrm{arc}(AB) \, .&#10;$$&#10;Therefore&#10;$$&#10;\sin(\theta) \, \, &lt; \, \, \theta \qquad \text{so} \qquad \frac{\sin(\theta)}{\theta} \, \, &lt; \, \, 1 \, .&#10;$$&#10;Let the tangent lines at $A$ and $B$ intersect at $E$.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6,963"/>
  <p:tag name="ORIGINALWIDTH" val="3433,821"/>
  <p:tag name="LATEXADDIN" val="\documentclass{article}\pagestyle{empty}&#10;\usepackage{amsmath}&#10;\usepackage{amsfonts}&#10;\usepackage{amssymb}&#10;\begin{document}&#10;\begin{minipage}{9.7 cm}&#10;{\sffamily{&#10;You can see from the figure that the circumference of a circle is smaller than the length of a circumscribed polygon, and so $\textrm{arc}(AB) &lt; |AE| + |EB|$. Thus&#10;\begin{eqnarray*}&#10;\theta \, \, = \, \, \textrm{arc}(AB) &amp; &lt; &amp; |AE| + |EB| \, \, &lt; \, \, |AE| + |ED|\\[1mm]&#10;&amp; = &amp; |AD| \, \, = \, \, |OA| \, \tan(\theta) \, \, = \, \, \tan(\theta) \, .&#10;\end{eqnarray*}\\[-6mm]&#10;Therefore we have&#10;$$&#10;\theta \, \, &lt; \, \, \frac{\sin(\theta)}{\cos(\theta)} \qquad \Longrightarrow \qquad&#10;\cos(\theta) \, \, &lt; \, \, \frac{\sin(\theta)}{\theta} \, \, &lt; \, \, 1 \, .&#10;$$&#10;Next, know that $\lim_{\theta \to 0^+} \, 1 = 1$ and $\lim_{\theta \to 0^+} \, \cos(\theta) = 1$, so by the Sandwich/ Squeeze Theorem, we have\\[-1mm]&#10;$$&#10;\lim_{\theta \to 0^+} \frac{\sin(\theta)}{\theta} \, \, = \, \, 1 \, .&#10;$$&#10;}}&#10;\end{minipage}&#10;\end{document}"/>
  <p:tag name="IGUANATEXSIZE" val="20"/>
  <p:tag name="IGUANATEXCURSOR" val="8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4,072"/>
  <p:tag name="ORIGINALWIDTH" val="3431,571"/>
  <p:tag name="LATEXADDIN" val="\documentclass{article}\pagestyle{empty}&#10;\usepackage{amsmath}&#10;\usepackage{amsfonts}&#10;\usepackage{amssymb}&#10;\begin{document}&#10;\begin{minipage}{9.7 cm}&#10;{\sffamily{&#10;So far we have used geometric expressions which are non-negative (i.e. we can take $\lim_{\theta \to 0^+}$ only).\\[2mm]&#10;But, from the point of view of functions defined on the whole of $\mathbb{R}$, the function $\frac{\sin(\theta)}{\theta}$ is an even function, so its right and left limits must be equal. Hence, we have&#10;$$&#10;\lim_{\theta \to 0} \frac{\sin(\theta)}{\theta} \, \, = \, \, 1 \, .&#10;$$&#10;\phantom{u} \hfill $\blacksquare$&#10;}}&#10;\end{minipage}&#10;\end{document}"/>
  <p:tag name="IGUANATEXSIZE" val="20"/>
  <p:tag name="IGUANATEXCURSOR" val="5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8,482"/>
  <p:tag name="ORIGINALWIDTH" val="4260,968"/>
  <p:tag name="LATEXADDIN" val="\documentclass{article}\pagestyle{empty}&#10;\usepackage{amsmath}&#10;\usepackage{amsfonts}&#10;\usepackage{amssymb}&#10;\begin{document}&#10;\begin{minipage}{12.7 cm}&#10;{\sffamily{&#10;$$&#10;(\sin(x))' \, \, = \, \, \underbrace{\lim_{h \to 0} \, \sin(x)}_{= \, \sin(x)} \cdot \lim_{h \to 0} \frac{\cos(h) - 1}{h}&#10;+ \underbrace{\lim_{h \to 0} \, \cos(x)}_{= \, \cos(x)} \cdot \underbrace{\lim_{h \to 0} \frac{\sin(h)}{h}}_{= \, 1}&#10;$$&#10;&#10;\vspace{0.5cm}&#10;We can deduce the value of the remaining limit as follows:&#10;\begin{eqnarray*}&#10;\lim_{\theta \to 0} \frac{\cos(\theta) - 1}{\theta} &amp; = &amp;&#10;\lim_{\theta \to 0} \left( \frac{\cos(\theta) - 1}{\theta} \cdot \frac{\cos(\theta) + 1}{\cos(\theta) + 1}  \right)&#10;\, \, = \, \,&#10;\lim_{\theta \to 0} \frac{\cos^2(\theta) - 1}{\theta \, (\cos(\theta) + 1)}\\[2mm]&#10;&amp; = &amp;&#10;\lim_{\theta \to 0} \frac{-\sin^2(\theta)}{\theta \, (\cos(\theta) + 1)}&#10;\, \, = \, \,&#10;-\lim_{\theta \to 0} \left( \frac{\sin(\theta)}{\theta} \cdot \frac{\sin(\theta)}{\cos(\theta) + 1} \right) \\[2mm]&#10;&amp; = &amp;&#10;-\lim_{\theta \to 0} \frac{\sin(\theta)}{\theta} \cdot \lim_{\theta \to 0} \frac{\sin(\theta)}{\cos(\theta) + 1}&#10;\, \, = \, \,&#10;-1 \cdot \left( \frac{0}{1+1} \right) \, \, = \, \, 0 \, .&#10;\end{eqnarray*}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0,844"/>
  <p:tag name="ORIGINALWIDTH" val="4013,499"/>
  <p:tag name="LATEXADDIN" val="\documentclass{article}\pagestyle{empty}&#10;\usepackage{amsmath}&#10;\usepackage{amsfonts}&#10;\usepackage{amssymb}&#10;\begin{document}&#10;\begin{minipage}{12.7 cm}&#10;{\sffamily{&#10;$$&#10;(\sin(x))' \, \, = \, \, \underbrace{\lim_{h \to 0} \, \sin(x)}_{= \, \sin(x)} \cdot \underbrace{\lim_{h \to 0} \frac{\cos(h) - 1}{h}}_{= \, 0 }&#10;+ \underbrace{\lim_{h \to 0} \, \cos(x)}_{= \, \cos(x)} \cdot \underbrace{\lim_{h \to 0} \frac{\sin(h)}{h}}_{= \, 1}&#10;$$&#10;&#10;\vspace{0.5cm}&#10;So we have proved the formula for the derivative of the sine function:&#10;$$&#10;\frac{\textrm{d}}{\textrm{d} \, x} \, \sin(x) \, \, = \, \, \cos(x) \, .&#10;$$&#10;&#10;}}&#10;\end{minipage}&#10;\end{document}"/>
  <p:tag name="IGUANATEXSIZE" val="20"/>
  <p:tag name="IGUANATEXCURSOR" val="5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4,6869"/>
  <p:tag name="ORIGINALWIDTH" val="2881,89"/>
  <p:tag name="LATEXADDIN" val="\documentclass{article}\pagestyle{empty}&#10;\usepackage{amsmath}&#10;\usepackage{amsfonts}&#10;\usepackage{amssymb}&#10;\begin{document}&#10;\begin{minipage}{12.7 cm}&#10;{\sffamily{&#10;Using the same methods as above, one can prove&#10;$$&#10;\frac{\textrm{d}}{\textrm{d} \, x} \, \cos(x) \, \, = \, \, -\sin(x) \, .&#10;$$&#10;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8,845"/>
  <p:tag name="ORIGINALWIDTH" val="3183,352"/>
  <p:tag name="LATEXADDIN" val="\documentclass{article}\pagestyle{empty}&#10;\usepackage{amsmath}&#10;\usepackage{amsfonts}&#10;\usepackage{amssymb}&#10;\begin{document}&#10;\begin{minipage}{9.7 cm}&#10;{\sffamily{&#10;{\bf{Example:}}\\[1mm]&#10;Differentiate $y = f(x) = x^2 \cdot \sin(x)$.\\[2mm]&#10;{\bf{Solution:}}\\[1mm]&#10;With the additional application of the Product Rule, we have&#10;\begin{eqnarray*}&#10;f'(x) &amp; = &amp; x^2 \cdot (\sin(x))' \, + \, \sin(x) \cdot (x^2)' \\[2mm]&#10;&amp; = &amp; &#10;x^2 \cos(x) + 2 x \sin(x) \, .&#10;\end{eqnarray*} &#10;}}&#10;\end{minipage}&#10;\end{document}"/>
  <p:tag name="IGUANATEXSIZE" val="20"/>
  <p:tag name="IGUANATEXCURSOR" val="4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1,987"/>
  <p:tag name="ORIGINALWIDTH" val="4494,188"/>
  <p:tag name="LATEXADDIN" val="\documentclass{article}\pagestyle{empty}&#10;\usepackage{amsmath}&#10;\usepackage{amsfonts}&#10;\usepackage{amssymb}&#10;\begin{document}&#10;\begin{minipage}{12.7 cm}&#10;{\sffamily{&#10;The tangent function can also be differentiated by using the definition of a derivative,&#10;but it is easier to use the Quotient Rule together with the differentiation formula for sine and cosine:&#10;\begin{eqnarray*}&#10;\frac{\textrm{d}}{\textrm{d} \, x} \, \tan(x)&#10;&amp; = &amp;&#10;\frac{\textrm{d}}{\textrm{d} \, x} \frac{\sin(x)}{\cos(x)}&#10;\, \, = \, \, &#10;\frac{\cos(x) \cdot (\sin(x))' - \sin(x) \cdot (\cos(x))'}{\cos^2(x)}\\[2mm]&#10;&amp; = &amp;&#10;\frac{\cos^2(x) + \sin^2(x)}{\cos^2(x)} \, \, = \, \, \frac{1}{\cos^2(x)}\\[2mm]&#10;&amp; = &amp; \sec^2(x) \, .&#10;\end{eqnarray*}&#10;&#10;\vspace{0.5cm}&#10;The derivatives of the remaining trigonometric functions, $\csc$, $\sec$, and $\cot$, can also&#10;be found easily using the Quotient Rule.&#10;}}&#10;\end{minipage}&#10;\end{document}"/>
  <p:tag name="IGUANATEXSIZE" val="20"/>
  <p:tag name="IGUANATEXCURSOR" val="8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Bildschirmpräsentation (16:9)</PresentationFormat>
  <Paragraphs>25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Calculus I for MGMT – Advanced Differentiation Rules Derivatives of Trigonometric Functions</vt:lpstr>
      <vt:lpstr>Recall, that the trigonometric functions are considered by means of the radiant measure, and that it seem that the derivative of the sine is cosine</vt:lpstr>
      <vt:lpstr>Derivation of the derivative of the sine function (1/ 4)</vt:lpstr>
      <vt:lpstr>Derivation of the derivative of the sine function (2/ 4)</vt:lpstr>
      <vt:lpstr>Proof (1/ 3): Behavior of sin() for   0</vt:lpstr>
      <vt:lpstr>Proof (2/ 3): Behavior of sin() for   0</vt:lpstr>
      <vt:lpstr>Proof (3/ 3): Behavior of sin() for   0</vt:lpstr>
      <vt:lpstr>Derivation of the derivative of the sine function (3/ 4)</vt:lpstr>
      <vt:lpstr>Derivation of the derivative of the sine function (4/ 4)</vt:lpstr>
      <vt:lpstr>Example: Derivative of sine</vt:lpstr>
      <vt:lpstr>Applying the Quotient Rule gives the differentiation formula for the tangent function</vt:lpstr>
      <vt:lpstr>We collect all the differentiation formulas for trigonometric functions in the following table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215</cp:revision>
  <dcterms:created xsi:type="dcterms:W3CDTF">2020-04-04T18:50:50Z</dcterms:created>
  <dcterms:modified xsi:type="dcterms:W3CDTF">2022-10-04T18:04:23Z</dcterms:modified>
</cp:coreProperties>
</file>