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11" r:id="rId2"/>
    <p:sldId id="433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17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4" r:id="rId26"/>
    <p:sldId id="434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35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343" r:id="rId52"/>
    <p:sldId id="431" r:id="rId53"/>
    <p:sldId id="432" r:id="rId54"/>
    <p:sldId id="411" r:id="rId55"/>
    <p:sldId id="412" r:id="rId56"/>
    <p:sldId id="413" r:id="rId57"/>
    <p:sldId id="459" r:id="rId58"/>
    <p:sldId id="460" r:id="rId59"/>
    <p:sldId id="461" r:id="rId60"/>
    <p:sldId id="462" r:id="rId61"/>
    <p:sldId id="314" r:id="rId6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44.xml"/><Relationship Id="rId7" Type="http://schemas.openxmlformats.org/officeDocument/2006/relationships/image" Target="../media/image3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9.xml"/><Relationship Id="rId7" Type="http://schemas.openxmlformats.org/officeDocument/2006/relationships/image" Target="../media/image69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22.pn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87.xml"/><Relationship Id="rId7" Type="http://schemas.openxmlformats.org/officeDocument/2006/relationships/image" Target="../media/image9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8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Applications </a:t>
            </a:r>
            <a:r>
              <a:rPr lang="en-US" smtClean="0"/>
              <a:t>of Differentiation</a:t>
            </a:r>
            <a:endParaRPr lang="en-US" dirty="0" smtClean="0"/>
          </a:p>
          <a:p>
            <a:r>
              <a:rPr lang="en-US" dirty="0" smtClean="0"/>
              <a:t>week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Chain Rule</a:t>
            </a:r>
          </a:p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Implicit differentiation</a:t>
            </a:r>
          </a:p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Linear Approximation</a:t>
            </a:r>
          </a:p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L’Hospital’s</a:t>
            </a:r>
            <a:r>
              <a:rPr lang="en-US" sz="1200" dirty="0" smtClean="0">
                <a:solidFill>
                  <a:schemeClr val="tx1"/>
                </a:solidFill>
              </a:rPr>
              <a:t> rules &amp; indeterminate forms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4482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0"/>
            <a:ext cx="6978435" cy="22426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advantage of the chain rule is its easy application to several layers of outer and inner functions</a:t>
            </a:r>
            <a:endParaRPr lang="en-US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251520" y="1203598"/>
            <a:ext cx="6244837" cy="1296144"/>
            <a:chOff x="251520" y="1059582"/>
            <a:chExt cx="7021413" cy="1457326"/>
          </a:xfrm>
        </p:grpSpPr>
        <p:pic>
          <p:nvPicPr>
            <p:cNvPr id="29698" name="Picture 2" descr="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203598"/>
              <a:ext cx="1428750" cy="1304926"/>
            </a:xfrm>
            <a:prstGeom prst="rect">
              <a:avLst/>
            </a:prstGeom>
            <a:noFill/>
          </p:spPr>
        </p:pic>
        <p:pic>
          <p:nvPicPr>
            <p:cNvPr id="29700" name="Picture 4" descr="a product of the derivatives of each function making up the func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808" y="1059582"/>
              <a:ext cx="4429125" cy="1457326"/>
            </a:xfrm>
            <a:prstGeom prst="rect">
              <a:avLst/>
            </a:prstGeom>
            <a:noFill/>
          </p:spPr>
        </p:pic>
        <p:sp>
          <p:nvSpPr>
            <p:cNvPr id="5" name="Freeform 37"/>
            <p:cNvSpPr>
              <a:spLocks/>
            </p:cNvSpPr>
            <p:nvPr/>
          </p:nvSpPr>
          <p:spPr bwMode="auto">
            <a:xfrm rot="14827613" flipH="1">
              <a:off x="2088545" y="1427746"/>
              <a:ext cx="588048" cy="1095320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174" y="87"/>
                </a:cxn>
                <a:cxn ang="0">
                  <a:pos x="285" y="162"/>
                </a:cxn>
                <a:cxn ang="0">
                  <a:pos x="417" y="282"/>
                </a:cxn>
                <a:cxn ang="0">
                  <a:pos x="513" y="405"/>
                </a:cxn>
                <a:cxn ang="0">
                  <a:pos x="591" y="528"/>
                </a:cxn>
                <a:cxn ang="0">
                  <a:pos x="657" y="666"/>
                </a:cxn>
                <a:cxn ang="0">
                  <a:pos x="717" y="813"/>
                </a:cxn>
                <a:cxn ang="0">
                  <a:pos x="762" y="969"/>
                </a:cxn>
                <a:cxn ang="0">
                  <a:pos x="792" y="1149"/>
                </a:cxn>
                <a:cxn ang="0">
                  <a:pos x="813" y="1332"/>
                </a:cxn>
                <a:cxn ang="0">
                  <a:pos x="813" y="1479"/>
                </a:cxn>
                <a:cxn ang="0">
                  <a:pos x="804" y="1635"/>
                </a:cxn>
                <a:cxn ang="0">
                  <a:pos x="780" y="1785"/>
                </a:cxn>
                <a:cxn ang="0">
                  <a:pos x="591" y="1830"/>
                </a:cxn>
                <a:cxn ang="0">
                  <a:pos x="1149" y="1971"/>
                </a:cxn>
                <a:cxn ang="0">
                  <a:pos x="1008" y="1869"/>
                </a:cxn>
                <a:cxn ang="0">
                  <a:pos x="1038" y="1716"/>
                </a:cxn>
                <a:cxn ang="0">
                  <a:pos x="1050" y="1566"/>
                </a:cxn>
                <a:cxn ang="0">
                  <a:pos x="1053" y="1395"/>
                </a:cxn>
                <a:cxn ang="0">
                  <a:pos x="1035" y="1206"/>
                </a:cxn>
                <a:cxn ang="0">
                  <a:pos x="1005" y="1050"/>
                </a:cxn>
                <a:cxn ang="0">
                  <a:pos x="963" y="900"/>
                </a:cxn>
                <a:cxn ang="0">
                  <a:pos x="912" y="762"/>
                </a:cxn>
                <a:cxn ang="0">
                  <a:pos x="837" y="603"/>
                </a:cxn>
                <a:cxn ang="0">
                  <a:pos x="750" y="462"/>
                </a:cxn>
                <a:cxn ang="0">
                  <a:pos x="669" y="363"/>
                </a:cxn>
                <a:cxn ang="0">
                  <a:pos x="558" y="249"/>
                </a:cxn>
                <a:cxn ang="0">
                  <a:pos x="433" y="157"/>
                </a:cxn>
                <a:cxn ang="0">
                  <a:pos x="297" y="81"/>
                </a:cxn>
                <a:cxn ang="0">
                  <a:pos x="153" y="24"/>
                </a:cxn>
                <a:cxn ang="0">
                  <a:pos x="0" y="0"/>
                </a:cxn>
              </a:cxnLst>
              <a:rect l="0" t="0" r="r" b="b"/>
              <a:pathLst>
                <a:path w="1149" h="2226">
                  <a:moveTo>
                    <a:pt x="6" y="6"/>
                  </a:moveTo>
                  <a:lnTo>
                    <a:pt x="75" y="36"/>
                  </a:lnTo>
                  <a:lnTo>
                    <a:pt x="129" y="60"/>
                  </a:lnTo>
                  <a:lnTo>
                    <a:pt x="174" y="87"/>
                  </a:lnTo>
                  <a:lnTo>
                    <a:pt x="228" y="120"/>
                  </a:lnTo>
                  <a:lnTo>
                    <a:pt x="285" y="162"/>
                  </a:lnTo>
                  <a:lnTo>
                    <a:pt x="342" y="210"/>
                  </a:lnTo>
                  <a:lnTo>
                    <a:pt x="417" y="282"/>
                  </a:lnTo>
                  <a:lnTo>
                    <a:pt x="465" y="345"/>
                  </a:lnTo>
                  <a:lnTo>
                    <a:pt x="513" y="405"/>
                  </a:lnTo>
                  <a:lnTo>
                    <a:pt x="549" y="462"/>
                  </a:lnTo>
                  <a:lnTo>
                    <a:pt x="591" y="528"/>
                  </a:lnTo>
                  <a:lnTo>
                    <a:pt x="627" y="603"/>
                  </a:lnTo>
                  <a:lnTo>
                    <a:pt x="657" y="666"/>
                  </a:lnTo>
                  <a:lnTo>
                    <a:pt x="684" y="723"/>
                  </a:lnTo>
                  <a:lnTo>
                    <a:pt x="717" y="813"/>
                  </a:lnTo>
                  <a:lnTo>
                    <a:pt x="738" y="894"/>
                  </a:lnTo>
                  <a:lnTo>
                    <a:pt x="762" y="969"/>
                  </a:lnTo>
                  <a:lnTo>
                    <a:pt x="777" y="1056"/>
                  </a:lnTo>
                  <a:lnTo>
                    <a:pt x="792" y="1149"/>
                  </a:lnTo>
                  <a:lnTo>
                    <a:pt x="807" y="1239"/>
                  </a:lnTo>
                  <a:lnTo>
                    <a:pt x="813" y="1332"/>
                  </a:lnTo>
                  <a:lnTo>
                    <a:pt x="813" y="1410"/>
                  </a:lnTo>
                  <a:lnTo>
                    <a:pt x="813" y="1479"/>
                  </a:lnTo>
                  <a:lnTo>
                    <a:pt x="810" y="1560"/>
                  </a:lnTo>
                  <a:lnTo>
                    <a:pt x="804" y="1635"/>
                  </a:lnTo>
                  <a:lnTo>
                    <a:pt x="792" y="1710"/>
                  </a:lnTo>
                  <a:lnTo>
                    <a:pt x="780" y="1785"/>
                  </a:lnTo>
                  <a:lnTo>
                    <a:pt x="762" y="1869"/>
                  </a:lnTo>
                  <a:lnTo>
                    <a:pt x="591" y="1830"/>
                  </a:lnTo>
                  <a:lnTo>
                    <a:pt x="786" y="2226"/>
                  </a:lnTo>
                  <a:lnTo>
                    <a:pt x="1149" y="1971"/>
                  </a:lnTo>
                  <a:lnTo>
                    <a:pt x="990" y="1932"/>
                  </a:lnTo>
                  <a:lnTo>
                    <a:pt x="1008" y="1869"/>
                  </a:lnTo>
                  <a:lnTo>
                    <a:pt x="1023" y="1797"/>
                  </a:lnTo>
                  <a:lnTo>
                    <a:pt x="1038" y="1716"/>
                  </a:lnTo>
                  <a:lnTo>
                    <a:pt x="1047" y="1644"/>
                  </a:lnTo>
                  <a:lnTo>
                    <a:pt x="1050" y="1566"/>
                  </a:lnTo>
                  <a:lnTo>
                    <a:pt x="1053" y="1482"/>
                  </a:lnTo>
                  <a:lnTo>
                    <a:pt x="1053" y="1395"/>
                  </a:lnTo>
                  <a:lnTo>
                    <a:pt x="1047" y="1299"/>
                  </a:lnTo>
                  <a:lnTo>
                    <a:pt x="1035" y="1206"/>
                  </a:lnTo>
                  <a:lnTo>
                    <a:pt x="1020" y="1113"/>
                  </a:lnTo>
                  <a:lnTo>
                    <a:pt x="1005" y="1050"/>
                  </a:lnTo>
                  <a:lnTo>
                    <a:pt x="987" y="975"/>
                  </a:lnTo>
                  <a:lnTo>
                    <a:pt x="963" y="900"/>
                  </a:lnTo>
                  <a:lnTo>
                    <a:pt x="942" y="831"/>
                  </a:lnTo>
                  <a:lnTo>
                    <a:pt x="912" y="762"/>
                  </a:lnTo>
                  <a:lnTo>
                    <a:pt x="879" y="684"/>
                  </a:lnTo>
                  <a:lnTo>
                    <a:pt x="837" y="603"/>
                  </a:lnTo>
                  <a:lnTo>
                    <a:pt x="798" y="534"/>
                  </a:lnTo>
                  <a:lnTo>
                    <a:pt x="750" y="462"/>
                  </a:lnTo>
                  <a:lnTo>
                    <a:pt x="711" y="408"/>
                  </a:lnTo>
                  <a:lnTo>
                    <a:pt x="669" y="363"/>
                  </a:lnTo>
                  <a:lnTo>
                    <a:pt x="615" y="309"/>
                  </a:lnTo>
                  <a:lnTo>
                    <a:pt x="558" y="249"/>
                  </a:lnTo>
                  <a:lnTo>
                    <a:pt x="501" y="201"/>
                  </a:lnTo>
                  <a:lnTo>
                    <a:pt x="433" y="157"/>
                  </a:lnTo>
                  <a:lnTo>
                    <a:pt x="366" y="114"/>
                  </a:lnTo>
                  <a:lnTo>
                    <a:pt x="297" y="81"/>
                  </a:lnTo>
                  <a:lnTo>
                    <a:pt x="225" y="51"/>
                  </a:lnTo>
                  <a:lnTo>
                    <a:pt x="153" y="24"/>
                  </a:lnTo>
                  <a:lnTo>
                    <a:pt x="81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echteck 6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87753"/>
            <a:ext cx="7085548" cy="20859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Repeated application of the Chain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0"/>
            <a:ext cx="5849836" cy="1380458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3363838"/>
            <a:ext cx="7200800" cy="1584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435826"/>
            <a:ext cx="6356951" cy="957929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5724128" y="987574"/>
            <a:ext cx="3312368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96136" y="1061582"/>
            <a:ext cx="3172059" cy="213615"/>
          </a:xfrm>
          <a:prstGeom prst="rect">
            <a:avLst/>
          </a:prstGeom>
          <a:noFill/>
          <a:ln/>
          <a:effectLst/>
        </p:spPr>
      </p:pic>
      <p:sp>
        <p:nvSpPr>
          <p:cNvPr id="20" name="Rechteck 19"/>
          <p:cNvSpPr/>
          <p:nvPr/>
        </p:nvSpPr>
        <p:spPr>
          <a:xfrm>
            <a:off x="5724128" y="3219822"/>
            <a:ext cx="3312368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96136" y="3293830"/>
            <a:ext cx="3172059" cy="2136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demand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79928" cy="3723645"/>
          </a:xfrm>
          <a:prstGeom prst="rect">
            <a:avLst/>
          </a:prstGeom>
          <a:noFill/>
          <a:ln/>
          <a:effectLst/>
        </p:spPr>
      </p:pic>
      <p:pic>
        <p:nvPicPr>
          <p:cNvPr id="27650" name="Picture 2" descr="Oster Red Blenders and Juicers | Nebraska Furniture Mart"/>
          <p:cNvPicPr>
            <a:picLocks noChangeAspect="1" noChangeArrowheads="1"/>
          </p:cNvPicPr>
          <p:nvPr/>
        </p:nvPicPr>
        <p:blipFill>
          <a:blip r:embed="rId4" cstate="print"/>
          <a:srcRect l="20833" r="16667"/>
          <a:stretch>
            <a:fillRect/>
          </a:stretch>
        </p:blipFill>
        <p:spPr bwMode="auto">
          <a:xfrm>
            <a:off x="233518" y="1203598"/>
            <a:ext cx="81009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demand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9"/>
            <a:ext cx="7096353" cy="3745010"/>
          </a:xfrm>
          <a:prstGeom prst="rect">
            <a:avLst/>
          </a:prstGeom>
          <a:noFill/>
          <a:ln/>
          <a:effectLst/>
        </p:spPr>
      </p:pic>
      <p:pic>
        <p:nvPicPr>
          <p:cNvPr id="27650" name="Picture 2" descr="Oster Red Blenders and Juicers | Nebraska Furniture Mart"/>
          <p:cNvPicPr>
            <a:picLocks noChangeAspect="1" noChangeArrowheads="1"/>
          </p:cNvPicPr>
          <p:nvPr/>
        </p:nvPicPr>
        <p:blipFill>
          <a:blip r:embed="rId4" cstate="print"/>
          <a:srcRect l="20833" r="16667"/>
          <a:stretch>
            <a:fillRect/>
          </a:stretch>
        </p:blipFill>
        <p:spPr bwMode="auto">
          <a:xfrm>
            <a:off x="233518" y="1203598"/>
            <a:ext cx="81009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26640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282359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Chain Rule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Implicit Differentiation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Linear Approximation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L’Hospital’s</a:t>
            </a:r>
            <a:r>
              <a:rPr lang="en-US" dirty="0" smtClean="0"/>
              <a:t>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two variables are connected by means of a relation such that one of them can be considered as an implicit function of the other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2"/>
            <a:ext cx="7067075" cy="27539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such cases the implicit function can be resolved as a set of well-defined functions 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60" y="1074822"/>
            <a:ext cx="591996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147814"/>
            <a:ext cx="7200800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219805"/>
            <a:ext cx="7065310" cy="16884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though, this can sometimes be quite cumbersome, like in the case of the folium of Descartes</a:t>
            </a:r>
            <a:endParaRPr lang="en-US" dirty="0"/>
          </a:p>
        </p:txBody>
      </p:sp>
      <p:pic>
        <p:nvPicPr>
          <p:cNvPr id="3" name="Picture 2 1"/>
          <p:cNvPicPr>
            <a:picLocks noChangeAspect="1" noChangeArrowheads="1"/>
          </p:cNvPicPr>
          <p:nvPr/>
        </p:nvPicPr>
        <p:blipFill>
          <a:blip r:embed="rId3" cstate="print"/>
          <a:srcRect r="77196"/>
          <a:stretch>
            <a:fillRect/>
          </a:stretch>
        </p:blipFill>
        <p:spPr bwMode="auto">
          <a:xfrm>
            <a:off x="144840" y="2648135"/>
            <a:ext cx="2380456" cy="231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 2" descr="descartes stamp | the zero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139593" cy="135902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51520" y="2499742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Albanian stamp</a:t>
            </a:r>
            <a:endParaRPr lang="en-US" sz="800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5755" y="1203596"/>
            <a:ext cx="5384773" cy="33286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other hand implicit differentiation works in a straightforward way to obtain the derivative of an implicit function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60" y="1010434"/>
            <a:ext cx="8013895" cy="17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2931790"/>
            <a:ext cx="7200800" cy="20882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003780"/>
            <a:ext cx="7067669" cy="18824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57107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282359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The Chain Rule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Implicit Differentiation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Linear Approximation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L’Hospital’s</a:t>
            </a:r>
            <a:r>
              <a:rPr lang="en-US" dirty="0" smtClean="0"/>
              <a:t>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8"/>
            <a:ext cx="6852694" cy="34474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7"/>
            <a:ext cx="5590231" cy="2809644"/>
          </a:xfrm>
          <a:prstGeom prst="rect">
            <a:avLst/>
          </a:prstGeom>
          <a:noFill/>
          <a:ln/>
          <a:effectLst/>
        </p:spPr>
      </p:pic>
      <p:cxnSp>
        <p:nvCxnSpPr>
          <p:cNvPr id="14" name="Gerade Verbindung 13"/>
          <p:cNvCxnSpPr/>
          <p:nvPr/>
        </p:nvCxnSpPr>
        <p:spPr>
          <a:xfrm>
            <a:off x="3851920" y="1779662"/>
            <a:ext cx="2880320" cy="0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7070056" cy="37745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2" y="1203596"/>
            <a:ext cx="5372889" cy="2208378"/>
          </a:xfrm>
          <a:prstGeom prst="rect">
            <a:avLst/>
          </a:prstGeom>
          <a:noFill/>
          <a:ln/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02814"/>
            <a:ext cx="24289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2" y="1203596"/>
            <a:ext cx="5373784" cy="3624028"/>
          </a:xfrm>
          <a:prstGeom prst="rect">
            <a:avLst/>
          </a:prstGeom>
          <a:noFill/>
          <a:ln/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214086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1026512" y="1457722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(2.5198, 3.1748)</a:t>
            </a:r>
            <a:endParaRPr lang="en-US" sz="10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1540044" y="177966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3" idx="2"/>
          </p:cNvCxnSpPr>
          <p:nvPr/>
        </p:nvCxnSpPr>
        <p:spPr>
          <a:xfrm flipH="1">
            <a:off x="395536" y="1703943"/>
            <a:ext cx="108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further examples of curves due to implicit functions (root manifolds)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b="25481"/>
          <a:stretch>
            <a:fillRect/>
          </a:stretch>
        </p:blipFill>
        <p:spPr bwMode="auto">
          <a:xfrm>
            <a:off x="300668" y="1074822"/>
            <a:ext cx="8557688" cy="23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83202"/>
          <a:stretch>
            <a:fillRect/>
          </a:stretch>
        </p:blipFill>
        <p:spPr bwMode="auto">
          <a:xfrm>
            <a:off x="300668" y="3435846"/>
            <a:ext cx="8557688" cy="5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66335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282359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Chain Rule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Implicit Differentiation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Linear Approximation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L’Hospital’s</a:t>
            </a:r>
            <a:r>
              <a:rPr lang="en-US" dirty="0" smtClean="0"/>
              <a:t>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plays a key role in mathematics and its applications</a:t>
            </a:r>
            <a:endParaRPr lang="en-US" dirty="0"/>
          </a:p>
        </p:txBody>
      </p:sp>
      <p:pic>
        <p:nvPicPr>
          <p:cNvPr id="1026" name="Picture 2" descr="https://i.pinimg.com/originals/97/f5/38/97f5384c9b8d6ceebf3b894efc106ad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4320480" cy="2609571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251520" y="386789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Example: </a:t>
            </a:r>
            <a:r>
              <a:rPr lang="en-US" sz="1400" dirty="0" smtClean="0"/>
              <a:t>successive polynomial approximation of the sine function at 0</a:t>
            </a:r>
            <a:endParaRPr lang="en-US" sz="1400" dirty="0"/>
          </a:p>
        </p:txBody>
      </p:sp>
      <p:sp>
        <p:nvSpPr>
          <p:cNvPr id="5" name="Rechteck 4"/>
          <p:cNvSpPr/>
          <p:nvPr/>
        </p:nvSpPr>
        <p:spPr>
          <a:xfrm>
            <a:off x="5148064" y="1131590"/>
            <a:ext cx="3744416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We have already seen that a tangent line can be used to  locally understand the behavior of a function (linear approximation) near a point </a:t>
            </a:r>
            <a:r>
              <a:rPr lang="en-US" sz="1400" i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Taking further information into account, like second, third, … order derivatives the approximation becomes more accurate for a wider range of numbers about the point of expansion </a:t>
            </a:r>
            <a:r>
              <a:rPr lang="en-US" sz="1400" i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This procedure even allows us later to write certain functions as infinite power-series.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The major question in this context are that of the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quality of the approximation and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range on which we trust the approximation.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Next, we discuss some aspects of these two questions for linear approximations.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4731990"/>
            <a:ext cx="720080" cy="2880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zooming in toward a point on the graph of a differentiable function, we already noticed that the graph looks more and more like its tangent line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84260" y="1188354"/>
            <a:ext cx="5381817" cy="3743964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60" y="1085870"/>
            <a:ext cx="22497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this gives rise to the (local) approximation of a function by its linearization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84260" y="1188354"/>
            <a:ext cx="5358791" cy="2541590"/>
          </a:xfrm>
          <a:prstGeom prst="rect">
            <a:avLst/>
          </a:prstGeom>
          <a:noFill/>
          <a:ln/>
          <a:effectLst/>
        </p:spPr>
      </p:pic>
      <p:sp>
        <p:nvSpPr>
          <p:cNvPr id="7" name="Abgerundetes Rechteck 6"/>
          <p:cNvSpPr/>
          <p:nvPr/>
        </p:nvSpPr>
        <p:spPr>
          <a:xfrm>
            <a:off x="4319972" y="1491630"/>
            <a:ext cx="367240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bgerundetes Rechteck 7"/>
          <p:cNvSpPr/>
          <p:nvPr/>
        </p:nvSpPr>
        <p:spPr>
          <a:xfrm>
            <a:off x="4319972" y="2958078"/>
            <a:ext cx="367240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60" y="1085870"/>
            <a:ext cx="22497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order to differentiate composite functions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5"/>
            <a:ext cx="7065696" cy="32235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63" y="1040913"/>
            <a:ext cx="2920773" cy="15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84260" y="1203593"/>
            <a:ext cx="5376844" cy="3284347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63" y="1040913"/>
            <a:ext cx="2920773" cy="15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79" y="2899380"/>
            <a:ext cx="2791457" cy="161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84260" y="1203595"/>
            <a:ext cx="5376957" cy="361397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91" y="1082443"/>
            <a:ext cx="2523739" cy="17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84258" y="1188355"/>
            <a:ext cx="5371478" cy="3637661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grpSp>
        <p:nvGrpSpPr>
          <p:cNvPr id="3" name="Gruppieren 6"/>
          <p:cNvGrpSpPr/>
          <p:nvPr/>
        </p:nvGrpSpPr>
        <p:grpSpPr>
          <a:xfrm>
            <a:off x="209991" y="1082443"/>
            <a:ext cx="2523739" cy="3862907"/>
            <a:chOff x="179512" y="1059583"/>
            <a:chExt cx="2232248" cy="341674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059583"/>
              <a:ext cx="2232248" cy="158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568" y="2956272"/>
              <a:ext cx="2125950" cy="152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84259" y="1188354"/>
            <a:ext cx="5372652" cy="3726060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3226353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282359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Chain Rule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Implicit Differentiation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Linear Approximation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err="1" smtClean="0"/>
              <a:t>L’Hospital’s</a:t>
            </a:r>
            <a:r>
              <a:rPr lang="en-US" b="1" dirty="0" smtClean="0"/>
              <a:t>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limits and indeterminate forms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3"/>
            <a:ext cx="7032258" cy="2053135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392293"/>
            <a:ext cx="7035483" cy="15557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limits and indeterminate forms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2"/>
            <a:ext cx="7036467" cy="1961569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392292"/>
            <a:ext cx="7036952" cy="15551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section we introduce a systematic method, known as </a:t>
            </a:r>
            <a:r>
              <a:rPr lang="en-US" dirty="0" err="1" smtClean="0"/>
              <a:t>l’Hospital’s</a:t>
            </a:r>
            <a:r>
              <a:rPr lang="en-US" dirty="0" smtClean="0"/>
              <a:t> Rule, for the evaluation of indeterminate forms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8"/>
            <a:ext cx="5357928" cy="1221643"/>
          </a:xfrm>
          <a:prstGeom prst="rect">
            <a:avLst/>
          </a:prstGeom>
          <a:noFill/>
          <a:ln/>
          <a:effectLst/>
        </p:spPr>
      </p:pic>
      <p:pic>
        <p:nvPicPr>
          <p:cNvPr id="6" name="Picture 2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229" y="1066113"/>
            <a:ext cx="2232248" cy="14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upe-Vektor-Illustration - Download Kostenlos Vector, Clipart Graphics,  Vektorgrafiken und Design Vorlage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35884">
            <a:off x="532350" y="1794448"/>
            <a:ext cx="1150993" cy="1207681"/>
          </a:xfrm>
          <a:prstGeom prst="rect">
            <a:avLst/>
          </a:prstGeom>
          <a:noFill/>
        </p:spPr>
      </p:pic>
      <p:pic>
        <p:nvPicPr>
          <p:cNvPr id="23" name="Grafik 2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86443" y="4195112"/>
            <a:ext cx="3640673" cy="759302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24"/>
          <p:cNvGrpSpPr/>
          <p:nvPr/>
        </p:nvGrpSpPr>
        <p:grpSpPr>
          <a:xfrm>
            <a:off x="225229" y="2433913"/>
            <a:ext cx="8611067" cy="2442093"/>
            <a:chOff x="225229" y="2433913"/>
            <a:chExt cx="8611067" cy="2442093"/>
          </a:xfrm>
        </p:grpSpPr>
        <p:pic>
          <p:nvPicPr>
            <p:cNvPr id="7" name="Picture 2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5229" y="3517138"/>
              <a:ext cx="2232248" cy="1358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37"/>
            <p:cNvSpPr>
              <a:spLocks/>
            </p:cNvSpPr>
            <p:nvPr/>
          </p:nvSpPr>
          <p:spPr bwMode="auto">
            <a:xfrm rot="19362748" flipH="1">
              <a:off x="320949" y="2433913"/>
              <a:ext cx="694680" cy="1293937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174" y="87"/>
                </a:cxn>
                <a:cxn ang="0">
                  <a:pos x="285" y="162"/>
                </a:cxn>
                <a:cxn ang="0">
                  <a:pos x="417" y="282"/>
                </a:cxn>
                <a:cxn ang="0">
                  <a:pos x="513" y="405"/>
                </a:cxn>
                <a:cxn ang="0">
                  <a:pos x="591" y="528"/>
                </a:cxn>
                <a:cxn ang="0">
                  <a:pos x="657" y="666"/>
                </a:cxn>
                <a:cxn ang="0">
                  <a:pos x="717" y="813"/>
                </a:cxn>
                <a:cxn ang="0">
                  <a:pos x="762" y="969"/>
                </a:cxn>
                <a:cxn ang="0">
                  <a:pos x="792" y="1149"/>
                </a:cxn>
                <a:cxn ang="0">
                  <a:pos x="813" y="1332"/>
                </a:cxn>
                <a:cxn ang="0">
                  <a:pos x="813" y="1479"/>
                </a:cxn>
                <a:cxn ang="0">
                  <a:pos x="804" y="1635"/>
                </a:cxn>
                <a:cxn ang="0">
                  <a:pos x="780" y="1785"/>
                </a:cxn>
                <a:cxn ang="0">
                  <a:pos x="591" y="1830"/>
                </a:cxn>
                <a:cxn ang="0">
                  <a:pos x="1149" y="1971"/>
                </a:cxn>
                <a:cxn ang="0">
                  <a:pos x="1008" y="1869"/>
                </a:cxn>
                <a:cxn ang="0">
                  <a:pos x="1038" y="1716"/>
                </a:cxn>
                <a:cxn ang="0">
                  <a:pos x="1050" y="1566"/>
                </a:cxn>
                <a:cxn ang="0">
                  <a:pos x="1053" y="1395"/>
                </a:cxn>
                <a:cxn ang="0">
                  <a:pos x="1035" y="1206"/>
                </a:cxn>
                <a:cxn ang="0">
                  <a:pos x="1005" y="1050"/>
                </a:cxn>
                <a:cxn ang="0">
                  <a:pos x="963" y="900"/>
                </a:cxn>
                <a:cxn ang="0">
                  <a:pos x="912" y="762"/>
                </a:cxn>
                <a:cxn ang="0">
                  <a:pos x="837" y="603"/>
                </a:cxn>
                <a:cxn ang="0">
                  <a:pos x="750" y="462"/>
                </a:cxn>
                <a:cxn ang="0">
                  <a:pos x="669" y="363"/>
                </a:cxn>
                <a:cxn ang="0">
                  <a:pos x="558" y="249"/>
                </a:cxn>
                <a:cxn ang="0">
                  <a:pos x="433" y="157"/>
                </a:cxn>
                <a:cxn ang="0">
                  <a:pos x="297" y="81"/>
                </a:cxn>
                <a:cxn ang="0">
                  <a:pos x="153" y="24"/>
                </a:cxn>
                <a:cxn ang="0">
                  <a:pos x="0" y="0"/>
                </a:cxn>
              </a:cxnLst>
              <a:rect l="0" t="0" r="r" b="b"/>
              <a:pathLst>
                <a:path w="1149" h="2226">
                  <a:moveTo>
                    <a:pt x="6" y="6"/>
                  </a:moveTo>
                  <a:lnTo>
                    <a:pt x="75" y="36"/>
                  </a:lnTo>
                  <a:lnTo>
                    <a:pt x="129" y="60"/>
                  </a:lnTo>
                  <a:lnTo>
                    <a:pt x="174" y="87"/>
                  </a:lnTo>
                  <a:lnTo>
                    <a:pt x="228" y="120"/>
                  </a:lnTo>
                  <a:lnTo>
                    <a:pt x="285" y="162"/>
                  </a:lnTo>
                  <a:lnTo>
                    <a:pt x="342" y="210"/>
                  </a:lnTo>
                  <a:lnTo>
                    <a:pt x="417" y="282"/>
                  </a:lnTo>
                  <a:lnTo>
                    <a:pt x="465" y="345"/>
                  </a:lnTo>
                  <a:lnTo>
                    <a:pt x="513" y="405"/>
                  </a:lnTo>
                  <a:lnTo>
                    <a:pt x="549" y="462"/>
                  </a:lnTo>
                  <a:lnTo>
                    <a:pt x="591" y="528"/>
                  </a:lnTo>
                  <a:lnTo>
                    <a:pt x="627" y="603"/>
                  </a:lnTo>
                  <a:lnTo>
                    <a:pt x="657" y="666"/>
                  </a:lnTo>
                  <a:lnTo>
                    <a:pt x="684" y="723"/>
                  </a:lnTo>
                  <a:lnTo>
                    <a:pt x="717" y="813"/>
                  </a:lnTo>
                  <a:lnTo>
                    <a:pt x="738" y="894"/>
                  </a:lnTo>
                  <a:lnTo>
                    <a:pt x="762" y="969"/>
                  </a:lnTo>
                  <a:lnTo>
                    <a:pt x="777" y="1056"/>
                  </a:lnTo>
                  <a:lnTo>
                    <a:pt x="792" y="1149"/>
                  </a:lnTo>
                  <a:lnTo>
                    <a:pt x="807" y="1239"/>
                  </a:lnTo>
                  <a:lnTo>
                    <a:pt x="813" y="1332"/>
                  </a:lnTo>
                  <a:lnTo>
                    <a:pt x="813" y="1410"/>
                  </a:lnTo>
                  <a:lnTo>
                    <a:pt x="813" y="1479"/>
                  </a:lnTo>
                  <a:lnTo>
                    <a:pt x="810" y="1560"/>
                  </a:lnTo>
                  <a:lnTo>
                    <a:pt x="804" y="1635"/>
                  </a:lnTo>
                  <a:lnTo>
                    <a:pt x="792" y="1710"/>
                  </a:lnTo>
                  <a:lnTo>
                    <a:pt x="780" y="1785"/>
                  </a:lnTo>
                  <a:lnTo>
                    <a:pt x="762" y="1869"/>
                  </a:lnTo>
                  <a:lnTo>
                    <a:pt x="591" y="1830"/>
                  </a:lnTo>
                  <a:lnTo>
                    <a:pt x="786" y="2226"/>
                  </a:lnTo>
                  <a:lnTo>
                    <a:pt x="1149" y="1971"/>
                  </a:lnTo>
                  <a:lnTo>
                    <a:pt x="990" y="1932"/>
                  </a:lnTo>
                  <a:lnTo>
                    <a:pt x="1008" y="1869"/>
                  </a:lnTo>
                  <a:lnTo>
                    <a:pt x="1023" y="1797"/>
                  </a:lnTo>
                  <a:lnTo>
                    <a:pt x="1038" y="1716"/>
                  </a:lnTo>
                  <a:lnTo>
                    <a:pt x="1047" y="1644"/>
                  </a:lnTo>
                  <a:lnTo>
                    <a:pt x="1050" y="1566"/>
                  </a:lnTo>
                  <a:lnTo>
                    <a:pt x="1053" y="1482"/>
                  </a:lnTo>
                  <a:lnTo>
                    <a:pt x="1053" y="1395"/>
                  </a:lnTo>
                  <a:lnTo>
                    <a:pt x="1047" y="1299"/>
                  </a:lnTo>
                  <a:lnTo>
                    <a:pt x="1035" y="1206"/>
                  </a:lnTo>
                  <a:lnTo>
                    <a:pt x="1020" y="1113"/>
                  </a:lnTo>
                  <a:lnTo>
                    <a:pt x="1005" y="1050"/>
                  </a:lnTo>
                  <a:lnTo>
                    <a:pt x="987" y="975"/>
                  </a:lnTo>
                  <a:lnTo>
                    <a:pt x="963" y="900"/>
                  </a:lnTo>
                  <a:lnTo>
                    <a:pt x="942" y="831"/>
                  </a:lnTo>
                  <a:lnTo>
                    <a:pt x="912" y="762"/>
                  </a:lnTo>
                  <a:lnTo>
                    <a:pt x="879" y="684"/>
                  </a:lnTo>
                  <a:lnTo>
                    <a:pt x="837" y="603"/>
                  </a:lnTo>
                  <a:lnTo>
                    <a:pt x="798" y="534"/>
                  </a:lnTo>
                  <a:lnTo>
                    <a:pt x="750" y="462"/>
                  </a:lnTo>
                  <a:lnTo>
                    <a:pt x="711" y="408"/>
                  </a:lnTo>
                  <a:lnTo>
                    <a:pt x="669" y="363"/>
                  </a:lnTo>
                  <a:lnTo>
                    <a:pt x="615" y="309"/>
                  </a:lnTo>
                  <a:lnTo>
                    <a:pt x="558" y="249"/>
                  </a:lnTo>
                  <a:lnTo>
                    <a:pt x="501" y="201"/>
                  </a:lnTo>
                  <a:lnTo>
                    <a:pt x="433" y="157"/>
                  </a:lnTo>
                  <a:lnTo>
                    <a:pt x="366" y="114"/>
                  </a:lnTo>
                  <a:lnTo>
                    <a:pt x="297" y="81"/>
                  </a:lnTo>
                  <a:lnTo>
                    <a:pt x="225" y="51"/>
                  </a:lnTo>
                  <a:lnTo>
                    <a:pt x="153" y="24"/>
                  </a:lnTo>
                  <a:lnTo>
                    <a:pt x="81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Grafik 21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3786443" y="2637227"/>
              <a:ext cx="5049853" cy="133994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L’Hospital’s</a:t>
            </a:r>
            <a:r>
              <a:rPr lang="en-US" dirty="0" smtClean="0"/>
              <a:t> rule allows us to evaluate the limits of indeterminate forms by playing the original limit back to a limit formed by 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36180" cy="34970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remarks on </a:t>
            </a:r>
            <a:r>
              <a:rPr lang="en-US" dirty="0" err="1" smtClean="0"/>
              <a:t>l’Hospital’s</a:t>
            </a:r>
            <a:r>
              <a:rPr lang="en-US" dirty="0" smtClean="0"/>
              <a:t> rule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35982" cy="31069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need to consider a two step procedure that takes care of the derivatives of the outer and the inner function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1165"/>
          <a:stretch>
            <a:fillRect/>
          </a:stretch>
        </p:blipFill>
        <p:spPr bwMode="auto">
          <a:xfrm>
            <a:off x="54165" y="1146830"/>
            <a:ext cx="6569312" cy="223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579862"/>
            <a:ext cx="7200800" cy="144016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651857"/>
            <a:ext cx="7061573" cy="9974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remarks on </a:t>
            </a:r>
            <a:r>
              <a:rPr lang="en-US" dirty="0" err="1" smtClean="0"/>
              <a:t>l’Hospital’s</a:t>
            </a:r>
            <a:r>
              <a:rPr lang="en-US" dirty="0" smtClean="0"/>
              <a:t> rule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059819" y="1203593"/>
            <a:ext cx="6731432" cy="30716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6868686" cy="28629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Besides the just discussed indeterminate forms </a:t>
            </a:r>
            <a:r>
              <a:rPr lang="en-US" baseline="30000" dirty="0" smtClean="0"/>
              <a:t>0</a:t>
            </a:r>
            <a:r>
              <a:rPr lang="en-US" dirty="0" smtClean="0"/>
              <a:t>/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baseline="30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/</a:t>
            </a:r>
            <a:r>
              <a:rPr lang="en-US" baseline="-25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 there are intermediate products 0  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41080" cy="31421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products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83" y="1059583"/>
            <a:ext cx="2088232" cy="25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07339" cy="33335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third type of indeterminate forms are indeterminate differences </a:t>
            </a:r>
            <a:r>
              <a:rPr lang="en-US" dirty="0" smtClean="0">
                <a:sym typeface="Symbol"/>
              </a:rPr>
              <a:t> - 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0"/>
            <a:ext cx="7029923" cy="36539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differences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49273" cy="37386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differences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37604" cy="17639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differences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3"/>
            <a:ext cx="7042115" cy="36831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type of intermediate forms are indeterminate powers that can occur in three distinct ways 0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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or 1</a:t>
            </a:r>
            <a:r>
              <a:rPr lang="en-US" baseline="30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5562072" cy="30362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type of intermediate forms are indeterminate powers that can occur in three distinct ways 0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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or 1</a:t>
            </a:r>
            <a:r>
              <a:rPr lang="en-US" baseline="30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 (2/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57632" cy="25371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Chain Rule: the derivative of a composite function is the product of the</a:t>
            </a:r>
            <a:br>
              <a:rPr lang="en-US" dirty="0" smtClean="0"/>
            </a:br>
            <a:r>
              <a:rPr lang="en-US" dirty="0" smtClean="0"/>
              <a:t>derivatives of the outer and the inner function</a:t>
            </a:r>
            <a:endParaRPr lang="en-US" dirty="0"/>
          </a:p>
        </p:txBody>
      </p:sp>
      <p:pic>
        <p:nvPicPr>
          <p:cNvPr id="2050" name="Picture 2" descr="The idea of the chain rule - Math Ins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048" y="3291830"/>
            <a:ext cx="1584176" cy="508057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419872" y="1131590"/>
            <a:ext cx="5472608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80" y="1203596"/>
            <a:ext cx="5360327" cy="2693986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3419872" y="4155926"/>
            <a:ext cx="5472608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4227931"/>
            <a:ext cx="5356923" cy="419226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function_machines_composed_combined.png"/>
          <p:cNvPicPr>
            <a:picLocks noChangeAspect="1"/>
          </p:cNvPicPr>
          <p:nvPr/>
        </p:nvPicPr>
        <p:blipFill>
          <a:blip r:embed="rId7" cstate="print"/>
          <a:srcRect t="3928"/>
          <a:stretch>
            <a:fillRect/>
          </a:stretch>
        </p:blipFill>
        <p:spPr>
          <a:xfrm>
            <a:off x="251604" y="1078250"/>
            <a:ext cx="1656100" cy="191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powers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4"/>
            <a:ext cx="7056857" cy="30021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Calculus I for Management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chain rule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Implicit differentiation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L’Hospital’s</a:t>
            </a:r>
            <a:r>
              <a:rPr lang="en-US" sz="1200" dirty="0" smtClean="0">
                <a:solidFill>
                  <a:schemeClr val="tx1"/>
                </a:solidFill>
              </a:rPr>
              <a:t> rules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Linear approximations using increments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the Chain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1"/>
            <a:ext cx="6730227" cy="3697925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6732240" y="98757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47204" y="1061583"/>
            <a:ext cx="2074328" cy="212023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851670"/>
            <a:ext cx="7200800" cy="31683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3"/>
            <a:ext cx="6078872" cy="1477248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26"/>
          <p:cNvGrpSpPr/>
          <p:nvPr/>
        </p:nvGrpSpPr>
        <p:grpSpPr>
          <a:xfrm>
            <a:off x="251520" y="1923678"/>
            <a:ext cx="3384376" cy="1872208"/>
            <a:chOff x="251520" y="1923678"/>
            <a:chExt cx="3384376" cy="1872208"/>
          </a:xfrm>
        </p:grpSpPr>
        <p:cxnSp>
          <p:nvCxnSpPr>
            <p:cNvPr id="17" name="Gerade Verbindung 16"/>
            <p:cNvCxnSpPr>
              <a:stCxn id="13" idx="3"/>
            </p:cNvCxnSpPr>
            <p:nvPr/>
          </p:nvCxnSpPr>
          <p:spPr>
            <a:xfrm flipV="1">
              <a:off x="2555776" y="1923678"/>
              <a:ext cx="1080120" cy="1296144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hteck 12"/>
            <p:cNvSpPr/>
            <p:nvPr/>
          </p:nvSpPr>
          <p:spPr>
            <a:xfrm>
              <a:off x="251520" y="2643758"/>
              <a:ext cx="2304256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251520" y="2643758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fik 25" descr="IguanaTex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288893" y="2701910"/>
              <a:ext cx="2148816" cy="99830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uppieren 28"/>
          <p:cNvGrpSpPr/>
          <p:nvPr/>
        </p:nvGrpSpPr>
        <p:grpSpPr>
          <a:xfrm>
            <a:off x="971600" y="2680831"/>
            <a:ext cx="5040560" cy="2339191"/>
            <a:chOff x="971600" y="2680831"/>
            <a:chExt cx="5040560" cy="2339191"/>
          </a:xfrm>
        </p:grpSpPr>
        <p:sp>
          <p:nvSpPr>
            <p:cNvPr id="15" name="Rechteck 14"/>
            <p:cNvSpPr/>
            <p:nvPr/>
          </p:nvSpPr>
          <p:spPr>
            <a:xfrm>
              <a:off x="971600" y="3867894"/>
              <a:ext cx="5040560" cy="115212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Gerade Verbindung 18"/>
            <p:cNvCxnSpPr>
              <a:stCxn id="15" idx="0"/>
              <a:endCxn id="12" idx="2"/>
            </p:cNvCxnSpPr>
            <p:nvPr/>
          </p:nvCxnSpPr>
          <p:spPr>
            <a:xfrm flipV="1">
              <a:off x="3491880" y="2680831"/>
              <a:ext cx="1311246" cy="1187063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971600" y="3867894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fik 24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15900" y="3926047"/>
              <a:ext cx="4216447" cy="96376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Gruppieren 27"/>
          <p:cNvGrpSpPr/>
          <p:nvPr/>
        </p:nvGrpSpPr>
        <p:grpSpPr>
          <a:xfrm>
            <a:off x="6084168" y="1923678"/>
            <a:ext cx="2808312" cy="3096344"/>
            <a:chOff x="6084168" y="1923678"/>
            <a:chExt cx="2808312" cy="3096344"/>
          </a:xfrm>
        </p:grpSpPr>
        <p:sp>
          <p:nvSpPr>
            <p:cNvPr id="14" name="Rechteck 13"/>
            <p:cNvSpPr/>
            <p:nvPr/>
          </p:nvSpPr>
          <p:spPr>
            <a:xfrm>
              <a:off x="6084168" y="3291830"/>
              <a:ext cx="2808312" cy="172819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Gerade Verbindung 20"/>
            <p:cNvCxnSpPr>
              <a:stCxn id="14" idx="0"/>
            </p:cNvCxnSpPr>
            <p:nvPr/>
          </p:nvCxnSpPr>
          <p:spPr>
            <a:xfrm flipH="1" flipV="1">
              <a:off x="6444208" y="1923678"/>
              <a:ext cx="1044116" cy="1368152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Rechteck 23"/>
            <p:cNvSpPr/>
            <p:nvPr/>
          </p:nvSpPr>
          <p:spPr>
            <a:xfrm>
              <a:off x="6084168" y="3291830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fik 19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6142319" y="3349979"/>
              <a:ext cx="2609387" cy="100261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7" name="Rechteck 26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4"/>
            <a:ext cx="7079547" cy="3736387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1691680" y="1563638"/>
            <a:ext cx="7200800" cy="3456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452320" y="915565"/>
            <a:ext cx="1584176" cy="145216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941906"/>
            <a:ext cx="1440160" cy="139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4"/>
            <a:ext cx="7084761" cy="3631394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563638"/>
            <a:ext cx="7200800" cy="3456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452320" y="915565"/>
            <a:ext cx="1584176" cy="145216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332" y="937556"/>
            <a:ext cx="1368152" cy="140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5"/>
            <a:ext cx="7094526" cy="1900713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12"/>
          <p:cNvCxnSpPr/>
          <p:nvPr/>
        </p:nvCxnSpPr>
        <p:spPr>
          <a:xfrm>
            <a:off x="3851920" y="1779662"/>
            <a:ext cx="2880320" cy="0"/>
          </a:xfrm>
          <a:prstGeom prst="lin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8"/>
            <a:ext cx="3905033" cy="57186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995686"/>
            <a:ext cx="7200800" cy="30243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067681"/>
            <a:ext cx="7051638" cy="28298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powers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3"/>
            <a:ext cx="4110014" cy="259352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1707654"/>
            <a:ext cx="7200800" cy="33123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779657"/>
            <a:ext cx="7046357" cy="31600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Differentials and the quality of linear approximation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80" y="1070629"/>
            <a:ext cx="2183100" cy="15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84261" y="1203592"/>
            <a:ext cx="5359843" cy="730638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84260" y="2211706"/>
            <a:ext cx="5104948" cy="2536029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2139702"/>
            <a:ext cx="5472608" cy="2880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Chain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6"/>
            <a:ext cx="7055289" cy="2813950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4227934"/>
            <a:ext cx="7200800" cy="7920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4299930"/>
            <a:ext cx="7068564" cy="637134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6732240" y="98757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847204" y="1061583"/>
            <a:ext cx="2074328" cy="2120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Differentials and the quality of linear approximation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80" y="1070629"/>
            <a:ext cx="2183100" cy="15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84261" y="1203593"/>
            <a:ext cx="5099613" cy="224156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24482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84260" y="3795882"/>
            <a:ext cx="5378597" cy="1152173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3419872" y="3723878"/>
            <a:ext cx="5472608" cy="129614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Chain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0"/>
            <a:ext cx="6182362" cy="2912980"/>
          </a:xfrm>
          <a:prstGeom prst="rect">
            <a:avLst/>
          </a:prstGeom>
          <a:noFill/>
          <a:ln/>
          <a:effectLst/>
        </p:spPr>
      </p:pic>
      <p:sp>
        <p:nvSpPr>
          <p:cNvPr id="21" name="Rechteck 20"/>
          <p:cNvSpPr/>
          <p:nvPr/>
        </p:nvSpPr>
        <p:spPr>
          <a:xfrm>
            <a:off x="6732240" y="98757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47204" y="1061583"/>
            <a:ext cx="2074328" cy="2120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Chain Rule for differentiating exponential functions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1"/>
            <a:ext cx="7057582" cy="3782769"/>
          </a:xfrm>
          <a:prstGeom prst="rect">
            <a:avLst/>
          </a:prstGeom>
          <a:noFill/>
          <a:ln/>
          <a:effectLst/>
        </p:spPr>
      </p:pic>
      <p:sp>
        <p:nvSpPr>
          <p:cNvPr id="16" name="Abgerundetes Rechteck 15"/>
          <p:cNvSpPr/>
          <p:nvPr/>
        </p:nvSpPr>
        <p:spPr>
          <a:xfrm>
            <a:off x="3131840" y="3579862"/>
            <a:ext cx="432048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71257" cy="33917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9,254"/>
  <p:tag name="ORIGINALWIDTH" val="4494,188"/>
  <p:tag name="LATEXADDIN" val="\documentclass{article}\pagestyle{empty}&#10;\usepackage{amsmath}&#10;\usepackage{amsfonts}&#10;\usepackage{amssymb}&#10;\begin{document}&#10;\begin{minipage}{12.7 cm}&#10;{\sffamily{&#10;Suppose you are asked to differentiate the function&#10;$$&#10;F(x) \, \, = \, \, \sqrt{x^2 + 1} \, .&#10;$$&#10;The differentiation formulas we learned in the previous lectures do not enable you to calculate $F(x)$.\\[2mm]&#10;Observe that $F$ is a composite function. In fact, if we let&#10;$$&#10;y \, \, = \, \, f(u) \, \, = \, \, \sqrt{u} \qquad \text{and} \qquad&#10;u \, \, = \, \, g(x) \, \, = \, \, x^2 + 1 \, ,&#10;$$&#10;then we can write $y = F(x) = f(g(x))$, that is, $F = f \circ g$.\\[2mm]&#10;We know how to differentiate both $f$ and $g$, so it would be useful to have a rule that tells us how to&#10;find the derivative of $F = f \circ g$ in terms of the derivatives of $f$ and $g$.&#10;}}&#10;\end{minipage}&#10;\end{document}"/>
  <p:tag name="IGUANATEXSIZE" val="20"/>
  <p:tag name="IGUANATEXCURSOR" val="5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,174"/>
  <p:tag name="ORIGINALWIDTH" val="4491,189"/>
  <p:tag name="LATEXADDIN" val="\documentclass{article}\pagestyle{empty}&#10;\usepackage{amsmath}&#10;\usepackage{amsfonts}&#10;\usepackage{amssymb}&#10;\begin{document}&#10;\begin{minipage}{12.7 cm}&#10;{\sffamily{&#10;It turns out that the derivative of the composite function $f \circ g$ is the product of the&#10;derivatives of $f$ and $g$.\\[2mm]&#10;This fact is one of the most important of the differentiation rules and&#10;is called the {\bf{Chain Rule}}.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7,54"/>
  <p:tag name="ORIGINALWIDTH" val="3430,072"/>
  <p:tag name="LATEXADDIN" val="\documentclass{article}\pagestyle{empty}&#10;\usepackage{amsmath}&#10;\usepackage{amsfonts}&#10;\usepackage{amssymb}&#10;\begin{document}&#10;\begin{minipage}{9.7 cm}&#10;{\sffamily{&#10;{\bf{The Chain Rule:}} \\[1mm]&#10;If $g$ is differentiable at $x$ and $f$ is differentiable at $g(x)$, then the composite function $F = f \circ g$ defined by $F(x) = f(g(x))$ is differentiable at $x$&#10;and $F'$ is given by the product&#10;$$&#10;F'(x) \, \, = \, \, f'( g(x) ) \cdot g'(x) \, .&#10;$$&#10;In Leibniz notation, if $y = f(u)$ and $u = g(x)$ are both differentiable functions, then&#10;$$&#10;\frac{\textrm{d} \, y}{\textrm{d} \, x} \, \, = \, \, \frac{\textrm{d} \, y}{\textrm{d} \, u} \cdot \frac{\textrm{d} \, u}{\textrm{d} \, x} \, .&#10;$$&#10;}}&#10;\end{minipage}&#10;\end{document}"/>
  <p:tag name="IGUANATEXSIZE" val="20"/>
  <p:tag name="IGUANATEXCURSOR" val="6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3427,822"/>
  <p:tag name="LATEXADDIN" val="\documentclass{article}\pagestyle{empty}&#10;\usepackage{amsmath}&#10;\usepackage{amsfonts}&#10;\usepackage{amssymb}&#10;\begin{document}&#10;\begin{minipage}{9.7 cm}&#10;{\sffamily{&#10;Before we prove the Chain Rule let us give some examples for its application.}}&#10;\end{minipage}&#10;\end{document}"/>
  <p:tag name="IGUANATEXSIZE" val="20"/>
  <p:tag name="IGUANATEXCURSOR" val="2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9,036"/>
  <p:tag name="ORIGINALWIDTH" val="4485,189"/>
  <p:tag name="LATEXADDIN" val="\documentclass{article}\pagestyle{empty}&#10;\usepackage{amsmath}&#10;\usepackage{amsfonts}&#10;\usepackage{amssymb}&#10;\begin{document}&#10;\begin{minipage}{12.7 cm}&#10;{\sffamily{&#10;{\bf{Example:}}\\[1mm]&#10;Find $F'(x)$ if $F(x) = \sqrt{x^2+1}$.\\[2mm]&#10;{\bf{Solution:}}\\[1mm]&#10;With $f(u) = \sqrt{u} = u^{1/2}$ and $g(x) = x^2 + 1$ we have $F(x) = (f \circ g)(x) = f(g(x))$. Since&#10;$$&#10;f'(u) \, \, = \, \, \tfrac{1}{2} u^{-1/2} \, \, = \, \, \frac{1}{2 \sqrt{u}} \qquad \text{and} \qquad&#10;g'(x) \, \, = \, \ 2 x&#10;$$&#10;we obtain&#10;$$&#10;F'(x) \, \, = \, \, f'(g(x)) \cdot g'(x) \, \, = \, \, \frac{1}{2 \sqrt{x^2+1}} \cdot 2x \, \, = \, \, \frac{x}{\sqrt{x^2 + 1}} \, .&#10;$$&#10;}}&#10;\end{minipage}&#10;\end{document}"/>
  <p:tag name="IGUANATEXSIZE" val="20"/>
  <p:tag name="IGUANATEXCURSOR" val="6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,9517"/>
  <p:tag name="ORIGINALWIDTH" val="4493,438"/>
  <p:tag name="LATEXADDIN" val="\documentclass{article}\pagestyle{empty}&#10;\usepackage{amsmath}&#10;\usepackage{amsfonts}&#10;\usepackage{amssymb}&#10;\begin{document}&#10;\begin{minipage}{12.7 cm}&#10;{\sffamily{&#10;In using the Chain Rule we work from the outside to the inside: {\bf{We differentiate the outer function $f$ [at the inner function $g(x)$] and then we&#10;multiply by the derivative of the inner function}}.}}&#10;\end{minipage}&#10;\end{document}"/>
  <p:tag name="IGUANATEXSIZE" val="20"/>
  <p:tag name="IGUANATEXCURSOR" val="3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327,334"/>
  <p:tag name="LATEXADDIN" val="\documentclass{article}\pagestyle{empty}&#10;\usepackage{amsmath}&#10;\usepackage{amsfonts}&#10;\usepackage{amssymb}&#10;\begin{document}&#10;\begin{minipage}{9.7 cm}&#10;{\sffamily{&#10;$$&#10;F'(x) \, \, = \, \, f'( g(x) ) \cdot g'(x)&#10;$$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3,78"/>
  <p:tag name="ORIGINALWIDTH" val="3925,76"/>
  <p:tag name="LATEXADDIN" val="\documentclass{article}\pagestyle{empty}&#10;\usepackage{amsmath}&#10;\usepackage{amsfonts}&#10;\usepackage{amssymb}&#10;\begin{document}&#10;\begin{minipage}{12.7 cm}&#10;{\sffamily{&#10;{\bf{Example:}}\\[1mm]&#10;Differentiate {\bf{a)}} $y = \sin(x^2)$ and {\bf{b)}} $y = \sin^2(x)$.\\[2mm]&#10;{\bf{Solution:}}\\[1mm]&#10;{\bf{a)}} With $f(u) = \sin(u)$ and $g(x) = x^2$ we have&#10;$$&#10;\frac{\textrm{d}}{\textrm{d} \, x} \, \sin(x^2) \, \, = \, \, \cos( x^2 ) \cdot 2 x \, \, = \, \, 2x \cos(x^2) \, . &#10;$$&#10;{\bf{b)}} With $f(u) = u^2$ and $g(x) = \sin(x)$ we have&#10;$$&#10;\frac{\textrm{d}}{\textrm{d} \, x} \, \sin^2(x) \, \, = \, \, 2 \sin(x) \cdot \cos(x) \, \, = \, \, 2 \sin(x) \cos(x) \, \, = \, \, \sin(2x) \, . &#10;$$&#10;}}&#10;\end{minipage}&#10;\end{document}"/>
  <p:tag name="IGUANATEXSIZE" val="20"/>
  <p:tag name="IGUANATEXCURSOR" val="454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327,334"/>
  <p:tag name="LATEXADDIN" val="\documentclass{article}\pagestyle{empty}&#10;\usepackage{amsmath}&#10;\usepackage{amsfonts}&#10;\usepackage{amssymb}&#10;\begin{document}&#10;\begin{minipage}{9.7 cm}&#10;{\sffamily{&#10;$$&#10;F'(x) \, \, = \, \, f'( g(x) ) \cdot g'(x)&#10;$$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5,212"/>
  <p:tag name="ORIGINALWIDTH" val="4484,44"/>
  <p:tag name="LATEXADDIN" val="\documentclass{article}\pagestyle{empty}&#10;\usepackage{amsmath}&#10;\usepackage{amsfonts}&#10;\usepackage{amssymb}&#10;\begin{document}&#10;\begin{minipage}{12.7 cm}&#10;{\sffamily{&#10;{\bf{Example:}} We can use the Chain Rule to differentiate an exponential function with any base $b &gt; 0$. Recall that $b = {\rm{e}}^{\ln(b)}$. So\\[-1mm]&#10;$$&#10;b^x \, \, = \, \, \left( {\rm{e}}^{\ln(b)} \right)^x \, \, = \, \, {\rm{e}}^{x \cdot \ln(b)}&#10;$$\\[-4mm]&#10;and the Chain Rule gives\\[-1mm]&#10;$$&#10;\frac{\textrm{d}}{\textrm{d} \, x} \, b^x \, \, = \, \,&#10;\frac{\textrm{d}}{\textrm{d} \, x} \, {\rm{e}}^{x \cdot \ln(b)} \, \, = \, \, {\rm{e}}^{x \cdot \ln(b)} \cdot \ln(b) \, \, = \, \, \ln(b) \, b^x \, ,&#10;$$\\[-2mm]&#10;because $\ln(b)$ is a constant. So we have the formula&#10;$$&#10;\frac{\textrm{d}}{\textrm{d} \, x} \, b^x \, \, = \, \, \ln(b) \, b^x \, .&#10;$$&#10;For instance, if $b = 2$, we get\\[-3mm]&#10;$$&#10;\frac{\textrm{d}}{\textrm{d} \, x} \, 2^x \, \, = \, \, \ln(2) \, 2^x \, .&#10;$$&#10;}}&#10;\end{minipage}&#10;\end{document}"/>
  <p:tag name="IGUANATEXSIZE" val="20"/>
  <p:tag name="IGUANATEXCURSOR" val="4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6,742"/>
  <p:tag name="ORIGINALWIDTH" val="4492,689"/>
  <p:tag name="LATEXADDIN" val="\documentclass{article}\pagestyle{empty}&#10;\usepackage{amsmath}&#10;\usepackage{amsfonts}&#10;\usepackage{amssymb}&#10;\begin{document}&#10;\begin{minipage}{12.7 cm}&#10;{\sffamily{&#10;{\bf{Example: (Finding a Rate of Change of Cost)}}\\[1mm]&#10;The cost of producing $x$ units of a particular commodity is $C(x) = \tfrac{1}{3}x^2 + 4x + 53$ GEL, and the production level $t$ hours&#10;into a particular production run is $x(t) = 0.2 t^2 + 0.03t$ units. At what rate is cost changing with respect to time after $4$ hours?&#10;&#10;\vspace{0.3cm}&#10;{\bf{Solution:}}\\[1mm]&#10;We find that&#10;$$&#10;\frac{\textrm{d} C(x)}{\textrm{d} x} \, \, = \, \, \tfrac{2}{3} x + 4 \qquad \text{and} \qquad \frac{\textrm{d} x(t)}{\textrm{d} t} \, \, = \, \, 0.4t + 0.03 \, ,&#10;$$&#10;so according to the chain rule,&#10;$$&#10;\frac{\textrm{d} C(x(t))}{\textrm{d} t} \, \, = \, \, \frac{\textrm{d} C(x)}{\textrm{d} x} \cdot \frac{\textrm{d} x(t)}{\textrm{d} t}&#10;\, \, = \, \, \left( \tfrac{2}{3} x + 4 \right) \cdot \left( 0.4t + 0.03 \right) \, .&#10;$$&#10;}}&#10;\end{minipage}&#10;\end{document}"/>
  <p:tag name="IGUANATEXSIZE" val="20"/>
  <p:tag name="IGUANATEXCURSOR" val="9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5,579"/>
  <p:tag name="ORIGINALWIDTH" val="4432,696"/>
  <p:tag name="LATEXADDIN" val="\documentclass{article}\pagestyle{empty}&#10;\usepackage{amsmath}&#10;\usepackage{amsfonts}&#10;\usepackage{amssymb}&#10;\begin{document}&#10;\begin{minipage}{12.7 cm}&#10;{\sffamily{&#10;When $t=4$, the level of production is&#10;$$&#10;x(t) \, \, = \, \, 0.2 \cdot 4^2 + 0.03 \cdot 4 \, \, = \, \, 3.32 \quad \text{[units]}&#10;$$&#10;and by substituting $t=4$ and $x = 3.32$ into the formula for $\frac{\textrm{d} C(x(t))}{\textrm{d} t}$, we get&#10;$$&#10;\frac{\textrm{d} C(x(t))}{\textrm{d} t} \Big|_{t = 4 \, , \, x = 3.32}&#10;\, \, = \, \, \left( \tfrac{2}{3} \cdot 3.32 + 4 \right) \cdot \left( 0.4 \cdot 4 + 0.03 \right)&#10;\, \, = \, \, 10.1277 \, .&#10;$$&#10;Thus, after $4$ hours, cost is increasing at the rate of approximately $10.13$ GEL per hour.&#10;}}&#10;\end{minipage}&#10;\end{document}"/>
  <p:tag name="IGUANATEXSIZE" val="20"/>
  <p:tag name="IGUANATEXCURSOR" val="6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5,594"/>
  <p:tag name="ORIGINALWIDTH" val="4493,438"/>
  <p:tag name="LATEXADDIN" val="\documentclass{article}\pagestyle{empty}&#10;\usepackage{amsmath}&#10;\usepackage{amsfonts}&#10;\usepackage{amssymb}&#10;\begin{document}&#10;\begin{minipage}{12.7 cm}&#10;{\sffamily{&#10;The reason for the name 'Chain Rule' becomes clear when we make a longer chain by adding another link.\\[2mm]&#10;Suppose that $y = f(u)$, $u = g(x)$, and $x = h(t)$, where $f$, $t$, and $h$ are differentiable functions.\\[2mm]&#10;Then, to compute the&#10;derivative of $y$ with respect to $t$, we use the Chain Rule twice:&#10;$$&#10;\frac{\textrm{d} \, y}{\textrm{d} \, t} \, \, = \, \, \frac{\textrm{d} \, y}{\textrm{d} \, x} \, \frac{\textrm{d} \, x}{\textrm{d} \, t}&#10;\, \, = \, \,&#10;\frac{\textrm{d} \, y}{\textrm{d} \, u} \, \frac{\textrm{d} \, u}{\textrm{d} \, x} \, \frac{\textrm{d} \, x}{\textrm{d} \, t}&#10;$$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3,8958"/>
  <p:tag name="ORIGINALWIDTH" val="3712,036"/>
  <p:tag name="LATEXADDIN" val="\documentclass{article}\pagestyle{empty}&#10;\usepackage{amsmath}&#10;\usepackage{amsfonts}&#10;\usepackage{amssymb}&#10;\begin{document}&#10;\begin{minipage}{12.7 cm}&#10;{\sffamily{&#10;{\bf{Example:}}\\[1mm]&#10;If $F(x) = \sin( \cos( \tan(x) ) )$, then&#10;\begin{eqnarray*}&#10;F'(x) &amp; = &amp; \cos( \cos( \tan(x) ) ) \cdot (-1) \sin( \tan(x) ) \cdot \sec^2(x)\\[2mm]&#10;&amp; = &amp; - \cos( \cos( \tan(x) ) ) \cdot \sin( \tan(x) ) \cdot \sec^2(x)&#10;\end{eqnarray*}&#10;}}&#10;\end{minipage}&#10;\end{document}"/>
  <p:tag name="IGUANATEXSIZE" val="20"/>
  <p:tag name="IGUANATEXCURSOR" val="3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6,678"/>
  <p:tag name="ORIGINALWIDTH" val="4032,996"/>
  <p:tag name="LATEXADDIN" val="\documentclass{article}\pagestyle{empty}&#10;\usepackage{amsmath}&#10;\usepackage{amsfonts}&#10;\usepackage{amssymb}&#10;\begin{document}&#10;\begin{minipage}{12.7 cm}&#10;{\sffamily{&#10;{\bf{Example:}}\\[1mm]&#10;If $F(x) = {\rm{e}}^{\sec(3x)}$, then&#10;\begin{eqnarray*}&#10;F'(x) &amp; = &amp; {\rm{e}}^{\sec(3x)} \cdot \sec(3x) \tan(3x) \cdot 3 \, \, = \, \, 3 \sec(3x) \tan(3x) {\rm{e}}^{\sec(3x)}&#10;\end{eqnarray*}&#10;}}&#10;\end{minipage}&#10;\end{document}"/>
  <p:tag name="IGUANATEXSIZE" val="20"/>
  <p:tag name="IGUANATEXCURSOR" val="292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2029,246"/>
  <p:tag name="LATEXADDIN" val="\documentclass{article}\pagestyle{empty}&#10;\usepackage{amsmath}&#10;\usepackage{amsfonts}&#10;\usepackage{amssymb}&#10;\begin{document}&#10;\begin{minipage}{9.7 cm}&#10;{\sffamily{&#10;$$&#10;F'(x) \, \, = \, \, f'( g(h(x)) ) \cdot g'(h(x)) \cdot h'(x)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2029,246"/>
  <p:tag name="LATEXADDIN" val="\documentclass{article}\pagestyle{empty}&#10;\usepackage{amsmath}&#10;\usepackage{amsfonts}&#10;\usepackage{amssymb}&#10;\begin{document}&#10;\begin{minipage}{9.7 cm}&#10;{\sffamily{&#10;$$&#10;F'(x) \, \, = \, \, f'( g(h(x)) ) \cdot g'(h(x)) \cdot h'(x)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4,717"/>
  <p:tag name="ORIGINALWIDTH" val="4494,188"/>
  <p:tag name="LATEXADDIN" val="\documentclass{article}\pagestyle{empty}&#10;\usepackage{amsmath}&#10;\usepackage{amsfonts}&#10;\usepackage{amssymb}&#10;\begin{document}&#10;\begin{minipage}{12.7 cm}&#10;{\sffamily{&#10;{\bf{Example: (Finding a Rate of Change of Cost)}}\\[1mm]&#10;Anri manages an export-oriented appliance manufacturing firm. She determines that when blenders&#10;for the EU market are priced at $p$ EUR apiece, the number sold each month will be&#10;$$&#10;D(p) \, \, = \, \, 8000 \cdot p^{-1}&#10;$$&#10;Furthermore, she estimates that $t$ months from now, blenders will be selling at a price&#10;of $p(t)=0.06 t^{3/2}+22.5$ EUR apiece.\\[1mm]&#10;At what rate should Anri expect the monthly&#10;demand $D(p)$ to be changing with respect to time $25$ months from now? Will the&#10;demand be increasing or decreasing at that time?&#10;&#10;\vspace{0.3cm}&#10;{\bf{Solution:}}\\[1mm]&#10;We want to find $\frac{\textrm{d} D}{\textrm{d} t}$ when $t=25$. We have\\[-2mm]&#10;$$&#10;\frac{\textrm{d} D}{\textrm{d} p} \, \, = \, \, \frac{\textrm{d}}{\textrm{d} p} \left( \frac{8000}{p} \right) \, \, = \, \, -\frac{8000}{p^2}&#10;$$&#10;}}&#10;\end{minipage}&#10;\end{document}"/>
  <p:tag name="IGUANATEXSIZE" val="20"/>
  <p:tag name="IGUANATEXCURSOR" val="4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4,466"/>
  <p:tag name="ORIGINALWIDTH" val="4502,438"/>
  <p:tag name="LATEXADDIN" val="\documentclass{article}\pagestyle{empty}&#10;\usepackage{amsmath}&#10;\usepackage{amsfonts}&#10;\usepackage{amssymb}&#10;\begin{document}&#10;\begin{minipage}{12.7 cm}&#10;{\sffamily{&#10;and&#10;$$&#10;\frac{\textrm{d} p}{\textrm{d} t} \, \, = \, \, \frac{\textrm{d}}{\textrm{d} t} \left( 0.06 t^{3/2} + 22.5 \right)&#10;\, \, = \, \, 0.09 t^{1/2}&#10;$$&#10;so it follows from the chain rule that&#10;$$&#10;\frac{\textrm{d} D}{\textrm{d} t} \, \, = \, \, \frac{\textrm{d} D}{\textrm{d} p} \cdot \frac{\textrm{d} p}{\textrm{d} t} \, \, = \, \,&#10;-\frac{8000}{p^2} \cdot 0.09 t^{1/2} \, .&#10;$$&#10;When $t=25$, the unit price is\\[-2mm]&#10;$$&#10;p(25) \, \, = \, \, 0.06 \cdot 25^{3/2} + 22.5 \, \, = \, \, 30 \quad \text{[EUR]}&#10;$$&#10;and we have&#10;$$&#10;\frac{\textrm{d} D}{\textrm{d} t} \Big|_{t=25 \, , \, p = 30} \, \, = \, \, -\frac{8000}{30^2} \cdot 0.09 \cdot 25^{1/2} \, \, = \, \, -4&#10;$$&#10;That is, $25$ months from now, the demand for blenders will be changing at the rate&#10;of $4$ units per month and will be decreasing since $\frac{\textrm{d} D}{\textrm{d} t}$ is negative.&#10;}}&#10;\end{minipage}&#10;\end{document}"/>
  <p:tag name="IGUANATEXSIZE" val="20"/>
  <p:tag name="IGUANATEXCURSOR" val="5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2,04"/>
  <p:tag name="ORIGINALWIDTH" val="4494,188"/>
  <p:tag name="LATEXADDIN" val="\documentclass{article}\pagestyle{empty}&#10;\usepackage{amsmath}&#10;\usepackage{amsfonts}&#10;\usepackage{amssymb}&#10;\begin{document}&#10;\begin{minipage}{12.7 cm}&#10;{\sffamily{&#10;The functions that we have met so far can be described by expressing one variable explicitly&#10;in terms of another variable -- for example,&#10;$$&#10;y \, \, = \, \, \sqrt{x^3 + 1} \qquad \text{or} \qquad y \, \, = \, \, x \cdot \sin(x)&#10;$$&#10;or, in general, $y = f(x)$. Some functions, however, are defined implicitly by a relation&#10;between $x$ and $y$ such as&#10;$$&#10;x^2 \, + \, y^2 \, \, = \, \, 25 \qquad \text{or} \qquad x^3 \, + \, y^3 \, \, = \, \, 6 xy \, . &#10;$$&#10;In some cases it is possible to solve such an equation for $y$ as an explicit function (or&#10;several functions) of $x$.&#10;}}&#10;\end{minipage}&#10;\end{document}"/>
  <p:tag name="IGUANATEXSIZE" val="20"/>
  <p:tag name="IGUANATEXCURSOR" val="7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,121"/>
  <p:tag name="ORIGINALWIDTH" val="4491,939"/>
  <p:tag name="LATEXADDIN" val="\documentclass{article}\pagestyle{empty}&#10;\usepackage{amsmath}&#10;\usepackage{amsfonts}&#10;\usepackage{amssymb}&#10;\begin{document}&#10;\begin{minipage}{12.7 cm}&#10;{\sffamily{&#10;For instance, if we solve $x^2 + y^2 = 25$ for $y$, we get $y = \pm \sqrt{25-x^2}$,&#10;so two of the functions determined by this implicit equation are &#10;\begin{itemize}&#10;\item $f(x) = \sqrt{25-x^2}$ and&#10;\item $g(x) = -\sqrt{25-x^2}$.&#10;\end{itemize}&#10;The graphs of $f$ and $g$ are the upper and lower semicircles of the circle $x^2 + y^2 = 25$.}}&#10;\end{minipage}&#10;\end{document}"/>
  <p:tag name="IGUANATEXSIZE" val="20"/>
  <p:tag name="IGUANATEXCURSOR" val="374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1,241"/>
  <p:tag name="ORIGINALWIDTH" val="3445,07"/>
  <p:tag name="LATEXADDIN" val="\documentclass{article}\pagestyle{empty}&#10;\usepackage{amsmath}&#10;\usepackage{amsfonts}&#10;\usepackage{amssymb}&#10;\begin{document}&#10;\begin{minipage}{9.7 cm}&#10;{\sffamily{&#10;It's not easy to solve Equation&#10;$$&#10;x^3 \, + \, y^3 \, \, = \, \, 6xy&#10;$$&#10;for $y$ explicitly as a function of $x$ by hand.\\[2mm]&#10;Nonetheless, it is the equation of a curve called the {\bf{folium of Descartes}} shown and it implicitly defines $y$ as several functions of $x$. The graphs of three such functions are shown in the figure at the next slide.\\[2mm]&#10;When we say that $f$ is a function defined implicitly, we mean that the equation&#10;$$&#10;x^3 \, + \, (f(x))^3 \, \, = \, \, 6x f(x)&#10;$$&#10;is true for all values of $x$ in the domain of $f$.}}&#10;\end{minipage}&#10;\end{document}"/>
  <p:tag name="IGUANATEXSIZE" val="20"/>
  <p:tag name="IGUANATEXCURSOR" val="2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,606"/>
  <p:tag name="ORIGINALWIDTH" val="4493,438"/>
  <p:tag name="LATEXADDIN" val="\documentclass{article}\pagestyle{empty}&#10;\usepackage{amsmath}&#10;\usepackage{amsfonts}&#10;\usepackage{amssymb}&#10;\begin{document}&#10;\begin{minipage}{12.7 cm}&#10;{\sffamily{&#10;Fortunately, we don't need to solve an equation for $y$ in terms of $x$ in order to find the&#10;derivative of $y$. Instead we can use the method of {\bf{implicit differentiation}}.\\[2mm]&#10;{\bf{This consists of differentiating both sides of the equation with respect to $x$ and then solving the resulting&#10;equation for $y'$}}.\\[2mm]&#10;In the proceeding examples and exercises it is always assumed that the given equation determines $y$ implicitly as a differentiable function of $x$ so that the&#10;method of implicit differentiation can be applied.}}&#10;\end{minipage}&#10;\end{document}"/>
  <p:tag name="IGUANATEXSIZE" val="20"/>
  <p:tag name="IGUANATEXCURSOR" val="3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0,488"/>
  <p:tag name="ORIGINALWIDTH" val="4351,707"/>
  <p:tag name="LATEXADDIN" val="\documentclass{article}\pagestyle{empty}&#10;\usepackage{amsmath}&#10;\usepackage{amsfonts}&#10;\usepackage{amssymb}&#10;\begin{document}&#10;\begin{minipage}{12.7 cm}&#10;{\sffamily{&#10;{\bf{Example:}} Consider the circle $x^2 + y^2 = 25$.&#10;\begin{enumerate}&#10;\item[{\bf{a)}}] Determine $y' = \frac{\textrm{d} \, y}{\textrm{d} \, x}$.&#10;\item[{\bf{b)}}] Find an equation of the tangent line to the circle at the point $(3,4)$. &#10;\end{enumerate}&#10;{\bf{Solution:}}\\[1mm]&#10;{\bf{a)}} We differentiate both sides of the equation $x^2 + (y(x))^2 = 25$ with respect to $x$:&#10;$$&#10;\frac{\textrm{d}}{\textrm{d} \, x} \left( x^2 + (y(x))^2 \right)\, \, = \, \, \frac{\textrm{d}}{\textrm{d} \, x} \, 25&#10;\quad \Longrightarrow \quad 2x \, + \, 2y(x) \cdot y'(x) \, \, = \, \, 0 \, ,&#10;$$&#10;due to the Chain Rule. Hence&#10;$$&#10;y' \, \, = \, \, y'(x) \, \, = \, \, \frac{\textrm{d} \, y}{\textrm{d} \, x} \, \, = \, \, -\frac{x}{y} \, .&#10;$$&#10;}}&#10;\end{minipage}&#10;\end{document}"/>
  <p:tag name="IGUANATEXSIZE" val="20"/>
  <p:tag name="IGUANATEXCURSOR" val="7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9,786"/>
  <p:tag name="ORIGINALWIDTH" val="3547,807"/>
  <p:tag name="LATEXADDIN" val="\documentclass{article}\pagestyle{empty}&#10;\usepackage{amsmath}&#10;\usepackage{amsfonts}&#10;\usepackage{amssymb}&#10;\begin{document}&#10;\begin{minipage}{12.7 cm}&#10;{\sffamily{&#10;$$&#10;y' \, \, = \, \, \frac{\textrm{d}}{\textrm{d} \, x} \, \, = \, \, -\frac{x}{y}&#10;$$&#10;&#10;\vspace{0.5cm}&#10;{\bf{b)}} At the point $(3,4)$ we have $x=3$ and $y=4$, so&#10;$$&#10;\frac{\textrm{d}}{\textrm{d} \, x} \, \, = \, \, -\frac{3}{4} \, .&#10;$$&#10;An equation of the tangent to the circle at $(3,4)$ is therefore&#10;$$&#10;y \, - \, 4 \, \, = \, \, -\frac{3}{4} (x - 3) \qquad \text{or} \qquad 3x \, + \, 4y \, \, = \, \, 25 \, .&#10;$$&#10;}}&#10;\end{minipage}&#10;\end{document}"/>
  <p:tag name="IGUANATEXSIZE" val="20"/>
  <p:tag name="IGUANATEXCURSOR" val="1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6,963"/>
  <p:tag name="ORIGINALWIDTH" val="4486,689"/>
  <p:tag name="LATEXADDIN" val="\documentclass{article}\pagestyle{empty}&#10;\usepackage{amsmath}&#10;\usepackage{amsfonts}&#10;\usepackage{amssymb}&#10;\begin{document}&#10;\begin{minipage}{12.7 cm}&#10;{\sffamily{&#10;{\bf{Example:}} Consider the folium of Descartes $x^3 + y^3 = 6xy$.&#10;\begin{enumerate}&#10;\item[{\bf{a)}}] Determine $y' = \frac{\textrm{d} \, y}{\textrm{d} \, x}$.&#10;\item[{\bf{b)}}] Find an equation of the tangent line to the folium of Descartes at the point $(3,3)$.&#10;\item[{\bf{c)}}] At what point in the first quadrant is the tangent line horizontal?&#10;\end{enumerate}&#10;{\bf{Solution:}}\\[1mm]&#10;{\bf{a)}} Differentiating both sides of $x^3 + y^3 = 6xy$ with respect to $x$, regarding $y = y(x)$ as a&#10;function of $x$, and using the Chain Rule on the term $y^3$ and the Product Rule on the term $6xy$, we get&#10;\begin{eqnarray*}&#10;3 x^2 \, + \, 3 y^2 \cdot y' \, \, = \, \, 6y \, + \, 6x \cdot y'&#10;&amp; \quad \Longrightarrow \quad &amp;&#10;x^2 \, + \, y^2 \cdot y' \, \, = \, \, 2y \, + \, 2x \cdot y' \\[2mm]&#10;&amp; \quad \Longrightarrow \quad &amp;&#10;y' \, \, = \, \, \frac{2y - x^2}{y^2 - 2x} \, .&#10;\end{eqnarray*}&#10;}}&#10;\end{minipage}&#10;\end{document}"/>
  <p:tag name="IGUANATEXSIZE" val="20"/>
  <p:tag name="IGUANATEXCURSOR" val="10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0,829"/>
  <p:tag name="ORIGINALWIDTH" val="3431,571"/>
  <p:tag name="LATEXADDIN" val="\documentclass{article}\pagestyle{empty}&#10;\usepackage{amsmath}&#10;\usepackage{amsfonts}&#10;\usepackage{amssymb}&#10;\begin{document}&#10;\begin{minipage}{9.7 cm}&#10;{\sffamily{&#10;{\bf{b)}} When $x = y = 3$,&#10;$$&#10;y' \, \, = \, \, \frac{2 \cdot 3 - 3^2}{3^2 - 2 \cdot 3} \, \, = \, \, -1&#10;$$&#10;and a glance at the figure on the left-hand side confirms that this is a reasonable value for the slope at $(3,3)$ So an equation of the tangent to the folium at $(3,3)$ is&#10;$$&#10;y \, - \, 3 \, \, = \, \, -1 \cdot (x-3) \qquad \text{or} \qquad x \, + \, y \, \, = \, \, 6 \, .&#10;$$&#10;}}&#10;\end{minipage}&#10;\end{document}"/>
  <p:tag name="IGUANATEXSIZE" val="20"/>
  <p:tag name="IGUANATEXCURSOR" val="5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8,219"/>
  <p:tag name="ORIGINALWIDTH" val="3431,571"/>
  <p:tag name="LATEXADDIN" val="\documentclass{article}\pagestyle{empty}&#10;\usepackage{amsmath}&#10;\usepackage{amsfonts}&#10;\usepackage{amssymb}&#10;\begin{document}&#10;\begin{minipage}{9.7 cm}&#10;{\sffamily{&#10;{\bf{c)}} The tangent line is horizontal if $y' = 0$. Using the expression for $y'$ from part {\bf{a)}},&#10;$$&#10;y' \, \, = \, \ \frac{2y - x^2}{y^2 - 2 x} \, \, \stackrel{!}{=} \, \, 0 \quad \Longrightarrow \quad&#10;2y - x^2 \, \, \stackrel{!}{=} \, \, 0 \, ,&#10;$$&#10;we see that $y' = 0$ when $2 y - x^2 = 0$ (provided that $y^2 - 2x \neq 0$). Substituting $y = \tfrac{1}{2} x^2$&#10;in the equation of the curve, we get&#10;$$&#10;x^3 \, + \, \left( \tfrac{1}{2} x^2 \right)^3 \, \, = \, \, 6x \left( \tfrac{1}{2} x^2 \right)&#10;$$&#10;which simplifies to $x^6 = 16 x^3$. Since $x \neq 0$ in the first quadrant, we have $x^3 = 16$.\\[2mm]&#10;If $x = 16^{1/3} = 2^{4/3}$, then $y = \tfrac{1}{2} (2^{8/3}) = 2^{5/3}$. Thus the tangent is horizontal at $(2^{4/3}, 2^{5/3})$,&#10;which is approximately $(2.5198, 3.1748)$.&#10;}}&#10;\end{minipage}&#10;\end{document}"/>
  <p:tag name="IGUANATEXSIZE" val="20"/>
  <p:tag name="IGUANATEXCURSOR" val="9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6,209"/>
  <p:tag name="ORIGINALWIDTH" val="3439,82"/>
  <p:tag name="LATEXADDIN" val="\documentclass{article}\pagestyle{empty}&#10;\usepackage{amsmath}&#10;\usepackage{amsfonts}&#10;\usepackage{amssymb}&#10;\begin{document}&#10;\begin{minipage}{9.7 cm}&#10;{\sffamily{&#10;We have seen that a curve lies very close to its tangent line near the point of tangency. In&#10;fact, by zooming in toward a point on the graph of a differentiable function, we noticed&#10;that the graph looks more and more like its tangent line. This observation&#10;is the basis for a method of finding approximate values of functions.\\[2mm]&#10;The idea is that it might be easy to calculate a value $f(a)$ of a function, but difficult&#10;(or even impossible) to compute nearby values of $f$. So we settle for the easily computed&#10;values of the linear function $L$ whose graph is the tangent line of $f$ at $(a, f(a))$, see the&#10;figure.\\[2mm]&#10;In other words, we use the tangent line at $(a, f(a))$ as an approximation to the curve&#10;$y = f(x)$ when $x$ is near $a$. An equation of this tangent line is&#10;$$&#10;y \, \, = \, \, f(a) + f'(a) (x-a) \, .&#10;$$&#10;}}&#10;\end{minipage}&#10;\end{document}"/>
  <p:tag name="IGUANATEXSIZE" val="20"/>
  <p:tag name="IGUANATEXCURSOR" val="9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7,053"/>
  <p:tag name="ORIGINALWIDTH" val="3424,072"/>
  <p:tag name="LATEXADDIN" val="\documentclass{article}\pagestyle{empty}&#10;\usepackage{amsmath}&#10;\usepackage{amsfonts}&#10;\usepackage{amssymb}&#10;\begin{document}&#10;\begin{minipage}{9.7 cm}&#10;{\sffamily{&#10;The approximation&#10;$$&#10;f(x) \, \, \approx \, \, f(a) + f'(a) (x-a) \, .&#10;$$&#10;is called the {\bf{linear approximation}} or {\bf{tangent line approximation}} of $f$ at $a$.\\[2mm]&#10;The linear function whose graph is this tangent line, that is,&#10;$$&#10;L(x) \, \, = \, \, f(a) + f'(a) (x-a) \, .&#10;$$&#10;is called the {\bf{linearization}} of $f$ at $a$.&#10;}}&#10;\end{minipage}&#10;\end{document}"/>
  <p:tag name="IGUANATEXSIZE" val="20"/>
  <p:tag name="IGUANATEXCURSOR" val="3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2,996"/>
  <p:tag name="ORIGINALWIDTH" val="3433,821"/>
  <p:tag name="LATEXADDIN" val="\documentclass{article}\pagestyle{empty}&#10;\usepackage{amsmath}&#10;\usepackage{amsfonts}&#10;\usepackage{amssymb}&#10;\begin{document}&#10;\begin{minipage}{9.7 cm}&#10;{\sffamily{&#10;{\bf{Example:}}&#10;Find the linearization of the function $f(x) = \sqrt{x+3}$ at $a = 1$ and use it to approximate the numbers&#10;$\sqrt{3.98}$ and $\sqrt{4.05}$. Are these approximations overestimates or underestimates?\\[2mm]&#10;{\bf{Solution:}}\\[1mm]&#10;The derivative of $f(x) = (x+3)^{1/2}$ is&#10;$$&#10;f'(x) \, \, = \, \, \tfrac{1}{2} (x+3)^{-1/2} \, \, = \, \, \frac{1}{2 \sqrt{x+3}}&#10;$$&#10;and so we have $f(1) = 2$ and $f'(1) = \tfrac{1}{4}$. We see that the linearization is&#10;$$&#10;L(x) \, \, = \, \, f(1) + f'(1)(x-1) \, \, = \, \, 2 + \tfrac{1}{4}(x-1) \, \, = \, \, \frac{7}{4} + \frac{x}{4} \, .&#10;$$&#10;}}&#10;\end{minipage}&#10;\end{document}"/>
  <p:tag name="IGUANATEXSIZE" val="20"/>
  <p:tag name="IGUANATEXCURSOR" val="656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6,97"/>
  <p:tag name="ORIGINALWIDTH" val="3433,821"/>
  <p:tag name="LATEXADDIN" val="\documentclass{article}\pagestyle{empty}&#10;\usepackage{amsmath}&#10;\usepackage{amsfonts}&#10;\usepackage{amssymb}&#10;\begin{document}&#10;\begin{minipage}{9.7 cm}&#10;{\sffamily{&#10;The corresponding linear approximation is&#10;$$&#10;\sqrt{x+3} \, \, \approx \, \, \frac{7}{4} + \frac{x}{4} \qquad \text{(when $x$ is near $1$)}&#10;$$&#10;In particular, we have&#10;$$&#10;\sqrt{3.98} \approx \tfrac{7}{4} + \tfrac{0.98}{4} = 1.995 \quad \text{and} \quad&#10;\sqrt{4.05} \approx \tfrac{7}{4} + \tfrac{1.05}{4} = 2.0125 \, .&#10;$$&#10;From the figure we see that, indeed, the tangent line&#10;approximation is a good approximation to the given function when $x$ is near $1$. We also&#10;see that our approximations are overestimates because the tangent line lies above the curve.\\[2mm]&#10;Of course, a calculator could give us approximations for $\sqrt{3.98}$ and $\sqrt{4.05}$, but the&#10;linear approximation gives an approximation over an entire interval.&#10;}}&#10;\end{minipage}&#10;\end{document}"/>
  <p:tag name="IGUANATEXSIZE" val="20"/>
  <p:tag name="IGUANATEXCURSOR" val="6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2,719"/>
  <p:tag name="ORIGINALWIDTH" val="3430,822"/>
  <p:tag name="LATEXADDIN" val="\documentclass{article}\pagestyle{empty}&#10;\usepackage{amsmath}&#10;\usepackage{amsfonts}&#10;\usepackage{amssymb}&#10;\begin{document}&#10;\begin{minipage}{9.7 cm}&#10;{\sffamily{&#10;{\bf{Example:}}&#10;For what values of $x$ is the linear approximation&#10;$$&#10;\sqrt{x+3} \, \, \approx \, \, \frac{7}{4} \, + \, \frac{x}{4}&#10;$$&#10;accurate to within $0.5$? What about accuracy to within $0.1$?\\[2mm]&#10;{\bf{Solution:}}\\[1mm]&#10;Accuracy to within $0.5$ means that the functions should differ by less than $0.5$:&#10;$$&#10;\left| \sqrt{x+3} - \left( \frac{7}{4} + \frac{x}{4} \right) \right| \, \, &lt; \, \, 0.5 \, .&#10;$$&#10;Equivalently, we could write&#10;$$&#10;\sqrt{x+3} - 0.5 \, \, &lt; \, \, \tfrac{7}{4} + \tfrac{x}{4} \, \, &lt; \, \, \sqrt{x+3} + 0.5 \, .&#10;$$&#10;&#10;}}&#10;\end{minipage}&#10;\end{document}"/>
  <p:tag name="IGUANATEXSIZE" val="20"/>
  <p:tag name="IGUANATEXCURSOR" val="1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7,462"/>
  <p:tag name="ORIGINALWIDTH" val="3431,571"/>
  <p:tag name="LATEXADDIN" val="\documentclass{article}\pagestyle{empty}&#10;\usepackage{amsmath}&#10;\usepackage{amsfonts}&#10;\usepackage{amssymb}&#10;\begin{document}&#10;\begin{minipage}{9.7 cm}&#10;{\sffamily{&#10;This says that the linear approximation should lie between the curves obtained by shifting&#10;the curve $y = \sqrt{x+3}$ upward and downward by an amount $0.5$. The upper figure on te left-hand side shows&#10;the tangent line $y = \frac{7+x}{4}$ intersecting the upper curve $y = \sqrt{x+3} + 0.5$ at $P$&#10;and $Q$.\\[2mm]&#10;Zooming in and using the cursor, we estimate that the $x$-coordinate of $P$ is about&#10;$-2.66$ and the $x$-coordinate of $Q$ is about $8.66$. Thus we see from the graph that the&#10;approximation&#10;$$&#10;\sqrt{x+3} \, \, \approx \, \, \tfrac{7}{4} + \tfrac{x}{4} &#10;$$&#10;is accurate to within $0.5$ when $-2.6 &lt; x &lt; 8.6$. (We have rounded to be safe.)\\[2mm]&#10;Similarly, from the lower figure on te left-hand side we see that the approximation is accurate to within $0.1$&#10;when $-1.1 &lt; x &lt; 3.9$.&#10;}}&#10;\end{minipage}&#10;\end{document}"/>
  <p:tag name="IGUANATEXSIZE" val="20"/>
  <p:tag name="IGUANATEXCURSOR" val="7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6,341"/>
  <p:tag name="ORIGINALWIDTH" val="4491,939"/>
  <p:tag name="LATEXADDIN" val="\documentclass{article}\pagestyle{empty}&#10;\usepackage{amsmath}&#10;\usepackage{amsfonts}&#10;\usepackage{amssymb}&#10;\begin{document}&#10;\begin{minipage}{12.7 cm}&#10;{\sffamily{&#10;Suppose, although $F = \frac{\ln(x)}{x-1}$ is not defined at $x = 1$, we need to know how $F$ behaves near $1$. In particular, we would like to know the value of the limit&#10;$$&#10;\lim_{x \to 1} \, \frac{\ln(x)}{x-1}&#10;$$&#10;In computing this limit we can't apply the limit laws because the limit of the denominator is $0$. In fact, although the limit exists, its value is not obvious because both numerator and denominator approach $0$ and $\frac{0}{0}$ is not defined.}}&#10;\end{minipage}&#10;\end{document}"/>
  <p:tag name="IGUANATEXSIZE" val="20"/>
  <p:tag name="IGUANATEXCURSOR" val="2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7,3792"/>
  <p:tag name="ORIGINALWIDTH" val="4494,938"/>
  <p:tag name="LATEXADDIN" val="\documentclass{article}\pagestyle{empty}&#10;\usepackage{amsmath}&#10;\usepackage{amsfonts}&#10;\usepackage{amssymb}&#10;\begin{document}&#10;\begin{minipage}{12.7 cm}&#10;{\sffamily{&#10;In general, if we have a limit of the form&#10;$$&#10;\lim_{x \to a} \, \frac{f(x)}{g(x)}&#10;$$&#10;where both $f(x) \to 0$ and $g(x) \to 0$ as $x \to a$, then this limit may or may not exist and is called an {\bf{indeterminate form of type $\frac{0}{0}$}}.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9,348"/>
  <p:tag name="ORIGINALWIDTH" val="4494,188"/>
  <p:tag name="LATEXADDIN" val="\documentclass{article}\pagestyle{empty}&#10;\usepackage{amsmath}&#10;\usepackage{amsfonts}&#10;\usepackage{amssymb}&#10;\begin{document}&#10;\begin{minipage}{12.7 cm}&#10;{\sffamily{&#10;Another situation in which a limit is not obvious occurs when we look for a horizontal asymptote of $F$ and need to evaluate the limit&#10;$$&#10;\lim_{x \to \infty} \, \frac{\ln(x)}{x-1}&#10;$$&#10;Here, both the numerator and the denominator tend $\infty$, such that there is a struggle between numerator and denominator, the one that grows faster eventually determines the limit, or there may be some compromise.}}&#10;\end{minipage}&#10;\end{document}"/>
  <p:tag name="IGUANATEXSIZE" val="20"/>
  <p:tag name="IGUANATEXCURSOR" val="4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6,6292"/>
  <p:tag name="ORIGINALWIDTH" val="4494,938"/>
  <p:tag name="LATEXADDIN" val="\documentclass{article}\pagestyle{empty}&#10;\usepackage{amsmath}&#10;\usepackage{amsfonts}&#10;\usepackage{amssymb}&#10;\begin{document}&#10;\begin{minipage}{12.7 cm}&#10;{\sffamily{&#10;In general, if we have a limit of the form&#10;$$&#10;\lim_{x \to a} \, \frac{f(x)}{g(x)}&#10;$$&#10;where both $f(x) \to \infty$ (or $-\infty$) and $g(x) \to \infty$ (or $-\infty$) as $x \to a$, then this limit may or may not exist and is called an {\bf{indeterminate form of type $\frac{\infty}{\infty}$}}.&#10;}}&#10;\end{minipage}&#10;\end{document}"/>
  <p:tag name="IGUANATEXSIZE" val="20"/>
  <p:tag name="IGUANATEXCURSOR" val="3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8,9052"/>
  <p:tag name="ORIGINALWIDTH" val="3430,072"/>
  <p:tag name="LATEXADDIN" val="\documentclass{article}\pagestyle{empty}&#10;\usepackage{amsmath}&#10;\usepackage{amsfonts}&#10;\usepackage{amssymb}&#10;\begin{document}&#10;\begin{minipage}{9.7 cm}&#10;{\sffamily{&#10;The figure illustrates the central idea of {\bf{l'Hospital's Rule}}:\\[-5mm]&#10;\begin{itemize}&#10;\item The first graph shows two differentiable functions $f$ and $g$, each of which approaches $0$ as $x \to a$. If we were to zoom in toward the point $(a,0)$, the graphs would start to look almost linear.&#10;\end{itemize}&#10;}}&#10;\end{minipage}&#10;\end{document}"/>
  <p:tag name="IGUANATEXSIZE" val="20"/>
  <p:tag name="IGUANATEXCURSOR" val="4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1,6911"/>
  <p:tag name="ORIGINALWIDTH" val="2330,709"/>
  <p:tag name="LATEXADDIN" val="\documentclass{article}\pagestyle{empty}&#10;\usepackage{amsmath}&#10;\usepackage{amsfonts}&#10;\usepackage{amssymb}&#10;\begin{document}&#10;\begin{minipage}{9.7 cm}&#10;{\sffamily{&#10;\begin{itemize}&#10;\item This suggests that\\[-2mm]&#10;$$&#10;\lim_{x \to a} \, \frac{f(x)}{g(x)} \, \, = \, \, \lim_{x \to a} \, \frac{f'(x)}{g'(x)}&#10;$$&#10;\end{itemize}&#10;}}&#10;\end{minipage}&#10;\end{document}"/>
  <p:tag name="IGUANATEXSIZE" val="20"/>
  <p:tag name="IGUANATEXCURSOR" val="1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2,396"/>
  <p:tag name="ORIGINALWIDTH" val="3232,846"/>
  <p:tag name="LATEXADDIN" val="\documentclass{article}\pagestyle{empty}&#10;\usepackage{amsmath}&#10;\usepackage{amsfonts}&#10;\usepackage{amssymb}&#10;\begin{document}&#10;\begin{minipage}{9.7 cm}&#10;{\sffamily{&#10;\begin{itemize}&#10;\item But if the functions actually were linear, as in the second graph, then their ratio would be\\[-1mm]&#10;$$&#10;\frac{m_1 \, \left( x-a \right)}{m_2 \, \left( x-a \right)} \, \, = \, \, \frac{m_1}{m_2}&#10;$$&#10;which is the ratio of their derivatives.&#10;\end{itemize}&#10;}}&#10;\end{minipage}&#10;\end{document}"/>
  <p:tag name="IGUANATEXSIZE" val="20"/>
  <p:tag name="IGUANATEXCURSOR" val="1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2,479"/>
  <p:tag name="ORIGINALWIDTH" val="4491,939"/>
  <p:tag name="LATEXADDIN" val="\documentclass{article}\pagestyle{empty}&#10;\usepackage{amsmath}&#10;\usepackage{amsfonts}&#10;\usepackage{amssymb}&#10;\begin{document}&#10;\begin{minipage}{12.7 cm}&#10;{\sffamily{&#10;{\bf{L'Hospital's Rule:}}\\[1mm]&#10;Suppose $f$ and $g$ are differentiable and $g'(x) \neq 0$ on an open interval $I$ that contains $a$ (except possibly at $a$). Suppose that&#10;$$&#10;\lim_{x \to a} \, f(x) \, \, = \, \, 0 \qquad \text{and} \qquad \lim_{x \to a} \, g(x) \, \, = \, \, 0&#10;$$&#10;or that&#10;$$&#10;\lim_{x \to a} \, f(x) \, \, = \, \, \pm \infty \qquad \text{and} \qquad \lim_{x \to a} \, g(x) \, \, = \, \, \pm \infty&#10;$$&#10;In other words, we have an indeterminate form of type $\frac{0}{0}$ or $\frac{\infty}{\infty}$.\\[2mm]&#10;Then&#10;$$&#10;\lim_{x \to a} \, \frac{f(x)}{g(x)} \, \, = \, \, \lim_{x \to a} \, \frac{f'(x)}{g'(x)}&#10;$$&#10;if the limit on the right hand side exists (or os $\infty$ or $-\infty$).&#10;}}&#10;\end{minipage}&#10;\end{document}"/>
  <p:tag name="IGUANATEXSIZE" val="20"/>
  <p:tag name="IGUANATEXCURSOR" val="6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0,259"/>
  <p:tag name="ORIGINALWIDTH" val="4492,689"/>
  <p:tag name="LATEXADDIN" val="\documentclass{article}\pagestyle{empty}&#10;\usepackage{amsmath}&#10;\usepackage{amsfonts}&#10;\usepackage{amssymb}&#10;\begin{document}&#10;\begin{minipage}{12.7 cm}&#10;{\sffamily{&#10;{\bf{Remarks:}}&#10;\begin{itemize}&#10;\item When using l'Hospital's Rule we differentiate the numerator and denominator separately. We do not use the Quotient Rule.&#10;\item L'Hospital's Rule says that the limit of a quotient of functions is equal to the limit of the quotient of their derivatives, provided that the given conditions are satisfied.\\[1mm]&#10;It is especially important to verify the conditions regarding the limits of $f$ and $g$ before using l'Hospital's Rule.&#10;\item L'Hospital's Rule is also valid for one-sided limits and for limits at infinity or negative infinity; that is, '$x \to a$' can be replaced by any of the symbols $x \to a^+$, $x \to a^-$, $x \to \infty$ or $x \to -\infty$.&#10;\end{itemize}&#10;}}&#10;\end{minipage}&#10;\end{document}"/>
  <p:tag name="IGUANATEXSIZE" val="20"/>
  <p:tag name="IGUANATEXCURSOR" val="85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1,762"/>
  <p:tag name="ORIGINALWIDTH" val="4294,713"/>
  <p:tag name="LATEXADDIN" val="\documentclass{article}\pagestyle{empty}&#10;\usepackage{amsmath}&#10;\usepackage{amsfonts}&#10;\usepackage{amssymb}&#10;\begin{document}&#10;\begin{minipage}{12.7 cm}&#10;{\sffamily{&#10;\begin{itemize}&#10;\item For the special case in which $f(a) = g(a) = 0$, $f'$ and $g'$ are continuous, and $g'(a) \neq 0$, it is easy to see why l'Hospital's Rule is true.\\[1mm]&#10;In fact, using the alternative form of the definition of a derivative, we have&#10;\begin{eqnarray*}&#10;\lim_{x \to a} \frac{f'(x)}{g'(x)} &amp; = &amp; \frac{f'(a)}{g'(a)} \, \, = \, \,&#10;\frac{\, \, \lim_{x \to a} \, \frac{f(x) - f(a)}{x-a} \, \,}{\, \, \lim_{x \to a} \, \frac{g(x) - g(a)}{x-a} \, \,} \, \, = \, \,&#10;\lim_{x \to a} \, \frac{\, \, \frac{f(x) - f(a)}{x-a} \, \,}{\, \, \frac{g(x) - g(a)}{x-a} \, \,} \\[2mm]&#10;&amp; = &amp;&#10;\lim_{x \to a} \, \frac{f(x) - f(a)}{g(x) - g(a)} \, \, = \, \, \lim_{x \to a} \, \frac{f(x)}{g(x)} \, ,&#10;\end{eqnarray*}&#10;since $f(a) = g(a) = 0$.&#10;\item It is more difficult to prove the general version of l'Hospital's Rule.&#10;\end{itemize}&#10;}}&#10;\end{minipage}&#10;\end{document}"/>
  <p:tag name="IGUANATEXSIZE" val="20"/>
  <p:tag name="IGUANATEXCURSOR" val="2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6,528"/>
  <p:tag name="ORIGINALWIDTH" val="4380,953"/>
  <p:tag name="LATEXADDIN" val="\documentclass{article}\pagestyle{empty}&#10;\usepackage{amsmath}&#10;\usepackage{amsfonts}&#10;\usepackage{amssymb}&#10;\begin{document}&#10;\begin{minipage}{12.7 cm}&#10;{\sffamily{&#10;{\bf{Example:}}&#10;Find&#10;$$&#10;\lim_{x \to 1} \, \frac{\ln(x)}{x-1} \, .&#10;$$&#10;&#10;\vspace{0.2cm}&#10;{\bf{Solution:}}\\[1mm]&#10;Since&#10;$$&#10;\lim_{x \to 1} \, \ln(x) \, \, = \, \, \ln(1) \, \, = \, \, 0 \qquad \text{and} \qquad \lim_{x \to 1} \, \left( x-1 \right) \, \, = \, \, 0&#10;$$&#10;the limit is an indeterminate form of type $\frac{0}{0}$, so we can apply l'Hospital's Rule ($\text{l'H}$):&#10;\begin{eqnarray*}&#10;\lim_{x \to 1} \, \frac{\ln(x)}{x-1} &amp; \stackrel{\text{l'H}}{=} &amp;&#10;\lim_{x \to 1} \, \frac{\, \, \tfrac{\textrm{d}}{\textrm{d} x} \, \ln(x) \, \,}{\, \, \tfrac{\textrm{d}}{\textrm{d} x} \, \left( x-1 \right) \, \,} \, \, = \, \,&#10;\lim_{x \to 1} \, \frac{\, \, \frac{1}{x} \, \,}{1} \, \, = \, \, \lim_{x \to 1} \, \frac{1}{x} \, \, = \, \, 1 \, .&#10;\end{eqnarray*}&#10;}}&#10;\end{minipage}&#10;\end{document}"/>
  <p:tag name="IGUANATEXSIZE" val="20"/>
  <p:tag name="IGUANATEXCURSOR" val="6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9,756"/>
  <p:tag name="ORIGINALWIDTH" val="4494,188"/>
  <p:tag name="LATEXADDIN" val="\documentclass{article}\pagestyle{empty}&#10;\usepackage{amsmath}&#10;\usepackage{amsfonts}&#10;\usepackage{amssymb}&#10;\begin{document}&#10;\begin{minipage}{12.7 cm}&#10;{\sffamily{&#10;{\bf{Indeterminate Products:}}\\[1mm]&#10;If $\lim_{x \to a} \, f(x) = 0$ and $\lim_{x \to a} \, g(x) = \infty$ (or $-\infty$), then it isn't clear what the value of&#10;$$&#10;\lim_{x \to a} \, f(x) \cdot g(x) \, ,&#10;$$&#10;if any, will be. This kind of limit is called an {\bf{indeterminate form of type $0 \cdot \infty$}}.\\[2mm]&#10;We can deal with it by writing the product $f \cdot g$ as a quotient:&#10;$$&#10;f \cdot g \, \, = \, \, \frac{\, \, f \, \,}{\frac{1}{g}} \qquad \text{or} \qquad&#10;f \cdot g \, \, = \, \, \frac{\, \, g \, \,}{\frac{1}{f}} \, .&#10;$$&#10;This converts the given limit into an indeterminate form of type $\frac{0}{0}$ or $\frac{\infty}{\infty}$ so that we can use l'Hospital's Rule.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7,492"/>
  <p:tag name="ORIGINALWIDTH" val="3397,076"/>
  <p:tag name="LATEXADDIN" val="\documentclass{article}\pagestyle{empty}&#10;\usepackage{amsmath}&#10;\usepackage{amsfonts}&#10;\usepackage{amssymb}&#10;\begin{document}&#10;\begin{minipage}{9.6 cm}&#10;{\sffamily{&#10;{\bf{Example:}}&#10;Evaluate $\lim_{x \to 0^+} \, x \cdot \ln(x)$.\\[2mm]&#10;&#10;{\bf{Solution:}}\\[1mm]&#10;The given limit is indeterminate because, as $x \to 0^+$, the first factor $x$ approaches $0$ while the second factor $\ln(x)$ approaches $-\infty$.\\[1mm]&#10;Writing $x = \frac{1}{1/x}$, we have $1/x \to \infty$ as $x \to 0^+$, so l'Hospital's Rule ($\text{l'H}$) gives&#10;\begin{eqnarray*}&#10;\lim_{x \to 0^+} \, x \cdot \ln(x) &amp; = &amp; \lim_{x \to 0^+} \, \frac{\ln(x)}{1/x} \, \, \stackrel{\text{l'H}}{=} \, \, \lim_{x \to 0^+} \, \frac{1/x}{-1/x^2} \\[2mm]&#10;&amp; = &amp;&#10;\lim_{x \to 0^+} \, \left( -x \right) \, \, = \, \, 0 \, .&#10;\end{eqnarray*}&#10;}}&#10;\end{minipage}&#10;\end{document}"/>
  <p:tag name="IGUANATEXSIZE" val="20"/>
  <p:tag name="IGUANATEXCURSOR" val="6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6,217"/>
  <p:tag name="ORIGINALWIDTH" val="4485,939"/>
  <p:tag name="LATEXADDIN" val="\documentclass{article}\pagestyle{empty}&#10;\usepackage{amsmath}&#10;\usepackage{amsfonts}&#10;\usepackage{amssymb}&#10;\begin{document}&#10;\begin{minipage}{12.7 cm}&#10;{\sffamily{&#10;{\bf{Indeterminate Differences:}}\\[1mm]&#10;If $\lim_{x \to a} \, f(x) = \infty$ and $\lim_{x \to a} \, g(x) = \infty$, then&#10;$$&#10;\lim_{x \to a} \, \left( f(x) - g(x) \right) \, ,&#10;$$&#10;is called an {\bf{indeterminate form of type $\infty - \infty$}}.\\[2mm]&#10;To determine the value of this type of limit, we try to convert the difference into a quotient, for instance, by using&#10;\begin{itemize}&#10;\item a common denominator, or&#10;\item rationalization, or&#10;\item factoring out a common factor,&#10;\end{itemize}&#10;so that we have an indeterminate form of type $\frac{0}{0}$ or $\frac{\infty}{\infty}$.&#10;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7,21"/>
  <p:tag name="ORIGINALWIDTH" val="4492,689"/>
  <p:tag name="LATEXADDIN" val="\documentclass{article}\pagestyle{empty}&#10;\usepackage{amsmath}&#10;\usepackage{amsfonts}&#10;\usepackage{amssymb}&#10;\begin{document}&#10;\begin{minipage}{12.7 cm}&#10;{\sffamily{&#10;{\bf{Example:}}&#10;Compute&#10;$$&#10;\lim_{x \to 1^+} \, \left( \frac{1}{\ln(x)} - \frac{1}{x-1} \right) \, .&#10;$$&#10;&#10;\vspace{0.1cm}&#10;{\bf{Solution:}}\\[1mm]&#10;First notice that $\frac{1}{\ln(x)} \to \infty$ and $\frac{1}{x-1} \to -\infty$ as $x \to 1^+$, so the limit is indeterminate of type $\infty - \infty$.\\[1mm] Here we can start with a common denominator:&#10;$$&#10;\lim_{x \to 1^+} \, \left( \frac{1}{\ln(x)} - \frac{1}{x-1} \right) \, \, = \, \, \lim_{x \to 1^+} \,\frac{x - 1 - \ln(x)}{\left( x-1 \right) \cdot \ln(x)} \, .&#10;$$&#10;Both numerator and denominator have a limit of $0$, so l'Hospital's Rule applies, giving&#10;$$&#10;\lim_{x \to 1^+} \,\frac{x - 1 - \ln(x)}{\left( x-1 \right) \cdot \ln(x)} \, \, \stackrel{\text{l'H}}{=} \, \, &#10;\lim_{x \to 1^+} \frac{1 - \frac{1}{x}}{\, \, \left( x-1 \right) \cdot \frac{1}{x} + \ln(x) \, \,} \, \, = \, \,&#10;\lim_{x \to 1^+} \frac{x - 1}{\, \, x - 1 + x \cdot \ln(x) \, \,}&#10;$$&#10;}}&#10;\end{minipage}&#10;\end{document}"/>
  <p:tag name="IGUANATEXSIZE" val="20"/>
  <p:tag name="IGUANATEXCURSOR" val="8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3,363"/>
  <p:tag name="ORIGINALWIDTH" val="4485,939"/>
  <p:tag name="LATEXADDIN" val="\documentclass{article}\pagestyle{empty}&#10;\usepackage{amsmath}&#10;\usepackage{amsfonts}&#10;\usepackage{amssymb}&#10;\begin{document}&#10;\begin{minipage}{12.7 cm}&#10;{\sffamily{&#10;Again we have an indeterminate limit of type $\frac{0}{0}$, so we apply l'Hospital's Rule ($\text{l'H}$) a second time:&#10;\begin{eqnarray*}&#10;\lim_{x \to 1^+} \frac{x - 1}{\, \, x - 1 + x \cdot \ln(x) \, \,} &amp; \stackrel{\text{l'H}}{=} &amp;&#10;\lim_{x \to 1^+} \frac{1}{\, \, 1 + x \cdot \tfrac{1}{x} + \ln(x) \, \,} \\[2mm]&#10;&amp; = &amp;&#10;\lim_{x \to 1^+} \frac{1}{\, \, 2 + \ln(x) \, \,} \, \, = \, \, \tfrac{1}{2} \, .&#10;\end{eqnarray*}&#10;}}&#10;\end{minipage}&#10;\end{document}"/>
  <p:tag name="IGUANATEXSIZE" val="20"/>
  <p:tag name="IGUANATEXCURSOR" val="5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1,965"/>
  <p:tag name="ORIGINALWIDTH" val="4487,439"/>
  <p:tag name="LATEXADDIN" val="\documentclass{article}\pagestyle{empty}&#10;\usepackage{amsmath}&#10;\usepackage{amsfonts}&#10;\usepackage{amssymb}&#10;\begin{document}&#10;\begin{minipage}{12.7 cm}&#10;{\sffamily{&#10;{\bf{Example:}}&#10;Calculate $\lim_{x \to \infty} \left( {\rm{e}}^x - x \right)$.\\[2mm]&#10;&#10;{\bf{Solution:}}\\[1mm]&#10;This is an indeterminate difference because both ${\rm{e}}^x$ and $x$ approach infinity. We would expect the limit to be infinity because ${\rm{e}}^x \to \infty$ much faster than $x$.\\[1mm]&#10;But we can verify this by factoring out $x$:&#10;$$&#10;{\rm{e}}^x \, - \, x \, \, = \, \, x \cdot \left( \frac{{\rm{e}}^x}{x} \, - \, 1 \right)&#10;$$&#10;The term ${\rm{e}}^x/x \to \infty$ as $x \to \infty$ by l'Hospital's Rule and so we now have a product in which both factors grow large:&#10;$$&#10;\lim_{x \to \infty} \left( {\rm{e}}^x - x \right) \, \, = \, \, \lim_{x \to \infty} \left( x \cdot \left( \frac{{\rm{e}}^x}{x} \, - \, 1 \right) \right)&#10;\, \, = \, \, \infty \, .&#10;$$&#10;}}&#10;\end{minipage}&#10;\end{document}"/>
  <p:tag name="IGUANATEXSIZE" val="20"/>
  <p:tag name="IGUANATEXCURSOR" val="4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3,015"/>
  <p:tag name="ORIGINALWIDTH" val="3547,057"/>
  <p:tag name="LATEXADDIN" val="\documentclass{article}\pagestyle{empty}&#10;\usepackage{amsmath}&#10;\usepackage{amsfonts}&#10;\usepackage{amssymb}&#10;\begin{document}&#10;\begin{minipage}{12.7 cm}&#10;{\sffamily{&#10;{\bf{Indeterminate Powers:}}\\[1mm]&#10;Several indeterminate forms arise from the limit&#10;$$&#10;\lim_{x \to a} \, \left( f(x) \right)^{g(x)}&#10;$$&#10;with either&#10;\begin{enumerate}&#10;\item[1)] $\lim_{x \to a} \, f(x) = 0$ and $\lim_{x \to a} \, g(x) = 0$ leading to type $0^0$&#10;\item[2)] $\lim_{x \to a} \, f(x) = \infty$ and $\lim_{x \to a} \, g(x) = 0$ leading to type $\infty^0$&#10;\item[3)] $\lim_{x \to a} \, f(x) = 1$ and $\lim_{x \to a} \, g(x) = \pm \infty$ leading to type $1^{\infty}$&#10;\end{enumerate}&#10;(Note, the form $0^{\infty}$ is not indeterminate.)&#10;}}&#10;\end{minipage}&#10;\end{document}"/>
  <p:tag name="IGUANATEXSIZE" val="20"/>
  <p:tag name="IGUANATEXCURSOR" val="5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3,303"/>
  <p:tag name="ORIGINALWIDTH" val="4501,688"/>
  <p:tag name="LATEXADDIN" val="\documentclass{article}\pagestyle{empty}&#10;\usepackage{amsmath}&#10;\usepackage{amsfonts}&#10;\usepackage{amssymb}&#10;\begin{document}&#10;\begin{minipage}{12.7 cm}&#10;{\sffamily{&#10;Each of these three cases can be treated either by taking the natural logarithm:&#10;$$&#10;\text{let} \qquad y \, \, = \, \, \left( f(x) \right)^{g(x)} \, , \qquad \text{then} \qquad&#10;\ln(y) \, \, = \, \, g(x) \cdot \ln\left( f(x) \right) \, ,&#10;$$&#10;or by writing the function as an exponential:&#10;$$&#10;\left( f(x) \right)^{g(x)} \, \, = \, \, {\rm{e}}^{g(x) \cdot \ln\left( f(x) \right)} \, .&#10;$$&#10;(Recall that both of these methods were used in differentiating such functions.)\\[1mm]&#10;In either method we are led to the indeterminate product $g(x) \cdot \ln\left( f(x) \right)$, which is of type $0 \cdot \infty$.&#10;}}&#10;\end{minipage}&#10;\end{document}"/>
  <p:tag name="IGUANATEXSIZE" val="20"/>
  <p:tag name="IGUANATEXCURSOR" val="7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8,268"/>
  <p:tag name="ORIGINALWIDTH" val="4493,438"/>
  <p:tag name="LATEXADDIN" val="\documentclass{article}\pagestyle{empty}&#10;\usepackage{amsmath}&#10;\usepackage{amsfonts}&#10;\usepackage{amssymb}&#10;\begin{document}&#10;\begin{minipage}{12.7 cm}&#10;{\sffamily{&#10;{\bf{Example:}}&#10;Calculate $\lim_{x \to 0^+} \, x^x$\\[1mm]&#10;&#10;{\bf{Solution:}}\\[1mm]&#10;Notice that this limit is indeterminate since $0^x = 0$ for any $x &gt; 0$ but $x^0 = 1$ for any $x \neq 0$. (Recall that $0^0$ is undefined.) We proceed by writing the function as an exponential:&#10;$$&#10;x^x \, \, = \, \, \left( {\rm{e}}^{\ln(x)} \right)^x \, \, = \, \, {\rm{e}}^{x \cdot \ln(x)}&#10;$$&#10;In a previous example on indeterminate products we applyed l'Hospital's rule to show $\lim_{x \to 0^+} \, x \cdot \ln(x)$. Therefore,&#10;$$&#10;\lim_{x \to 0^+} \, x^x \, \, = \, \, \lim_{x \to 0^+} \, {\rm{e}}^{x \cdot \ln(x)} \, \, = \, \, {\rm{e}}^0 \, \, = \, \, 1 \, .&#10;$$&#10;}}&#10;\end{minipage}&#10;\end{document}"/>
  <p:tag name="IGUANATEXSIZE" val="20"/>
  <p:tag name="IGUANATEXCURSOR" val="5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6,221"/>
  <p:tag name="ORIGINALWIDTH" val="4270,716"/>
  <p:tag name="LATEXADDIN" val="\documentclass{article}\pagestyle{empty}&#10;\usepackage{amsmath}&#10;\usepackage{amsfonts}&#10;\usepackage{amssymb}&#10;\begin{document}&#10;\begin{minipage}{12.7 cm}&#10;{\sffamily{&#10;{\bf{Exercise:}}\\[1mm]&#10;Differentiate {\bf{a)}} $y = (x^3 - 1)^{100}$ and {\bf{b)}} $y = (2x+1)^5 (x^3-x+1)^4$.\\[3mm]&#10;{\bf{Solution:}}\\[1mm]&#10;{\bf{a)}} With $f(u) = u^3$ and $g(x) = x^3 - 1$ we have&#10;$$&#10;\frac{\textrm{d}}{\textrm{d} \, x} \, (x^3 - 1)^{100} \, \, = \, \, 100 (x^3 - 1)^{99} \cdot 3 x^2 \, \, = \, \, 300 x^2 (x^3-1)^{99} \, . &#10;$$&#10;{\bf{b)}} Here we must use the Product Rule before using the Chain Rule:&#10;\begin{eqnarray*}&#10;y' &amp; = &amp; \frac{\textrm{d}}{\textrm{d} \, x} \, (2x+1)^5 (x^3-x+1)^4 \\[1mm]&#10;&amp; = &amp;&#10;5 (2x+1)^4 \cdot 2 \cdot (x^3-x+1)^4 + (2x+1)^5 \cdot 4 (x^3-x+1)^3 \cdot (3y^2-1) \\[1mm]&#10;&amp; = &amp;&#10;2 (2x+1)^4 (x^3-x+1)^3 (17 x^3 + 6 x^2 - 9x + 3) \, . &#10;\end{eqnarray*}&#10;}}&#10;\end{minipage}&#10;\end{document}"/>
  <p:tag name="IGUANATEXSIZE" val="20"/>
  <p:tag name="IGUANATEXCURSOR" val="1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327,334"/>
  <p:tag name="LATEXADDIN" val="\documentclass{article}\pagestyle{empty}&#10;\usepackage{amsmath}&#10;\usepackage{amsfonts}&#10;\usepackage{amssymb}&#10;\begin{document}&#10;\begin{minipage}{9.7 cm}&#10;{\sffamily{&#10;$$&#10;F'(x) \, \, = \, \, f'( g(x) ) \cdot g'(x)&#10;$$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0,1388"/>
  <p:tag name="ORIGINALWIDTH" val="3858,268"/>
  <p:tag name="LATEXADDIN" val="\documentclass{article}\pagestyle{empty}&#10;\usepackage{amsmath}&#10;\usepackage{amsfonts}&#10;\usepackage{amssymb}&#10;\begin{document}&#10;\begin{minipage}{12.7 cm}&#10;{\sffamily{&#10;{\bf{Exercise:}}&#10;Differentiate the following functions:\\[-1mm]&#10;$$&#10;{\bf{a)}} \quad f(x) \, = \, 3x + x^2 \cos(x) \, , \quad&#10;{\bf{b)}} \quad f(x) \, = \, {\rm{e}}^{x} \left( \tan(x) - x \right) \, ,&#10;$$&#10;and\\[-4mm]&#10;$$&#10;{\bf{c)}} \quad f(x) \, = \, \frac{\sin(x)}{1 + \tan(x)} \, .&#10;$$&#10;}}&#10;\end{minipage}&#10;\end{document}"/>
  <p:tag name="IGUANATEXSIZE" val="20"/>
  <p:tag name="IGUANATEXCURSOR" val="2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5,6769"/>
  <p:tag name="ORIGINALWIDTH" val="1645,294"/>
  <p:tag name="LATEXADDIN" val="\documentclass{article}\pagestyle{empty}&#10;\usepackage{amsmath}&#10;\usepackage{amsfonts}&#10;\usepackage{amssymb}&#10;\begin{document}&#10;\begin{minipage}{5 cm}&#10;{\sffamily{&#10;{\bf{b)}}&#10;\begin{eqnarray*}&#10;f'(x) &amp; = &amp; {\rm{e}}^x (\tan(x) - x)\\&#10;&amp; &amp; + \, {\rm{e}}^x (\sec^2(x) - 1)&#10;\end{eqnarray*}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4,6794"/>
  <p:tag name="ORIGINALWIDTH" val="2659,168"/>
  <p:tag name="LATEXADDIN" val="\documentclass{article}\pagestyle{empty}&#10;\usepackage{amsmath}&#10;\usepackage{amsfonts}&#10;\usepackage{amssymb}&#10;\begin{document}&#10;\begin{minipage}{8 cm}&#10;{\sffamily{&#10;{\bf{c)}}&#10;\begin{eqnarray*}&#10;f'(x) &amp; = &amp; \frac{\cos(x)(1+\tan(x)) - \sin(x) \sec^2(x)}{(1+\tan(x))^2}&#10;\end{eqnarray*}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5,6769"/>
  <p:tag name="ORIGINALWIDTH" val="1355,831"/>
  <p:tag name="LATEXADDIN" val="\documentclass{article}\pagestyle{empty}&#10;\usepackage{amsmath}&#10;\usepackage{amsfonts}&#10;\usepackage{amssymb}&#10;\begin{document}&#10;\begin{minipage}{4 cm}&#10;{\sffamily{&#10;{\bf{a)}}&#10;\begin{eqnarray*}&#10;f'(x) &amp; = &amp; 3 + 2x \cos(x)\\&#10;&amp; &amp; - \, x^2 \sin(x)&#10;\end{eqnarray*}&#10;}}&#10;\end{minipage}&#10;\end{document}"/>
  <p:tag name="IGUANATEXSIZE" val="20"/>
  <p:tag name="IGUANATEXCURSOR" val="2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7,717"/>
  <p:tag name="ORIGINALWIDTH" val="4485,939"/>
  <p:tag name="LATEXADDIN" val="\documentclass{article}\pagestyle{empty}&#10;\usepackage{amsmath}&#10;\usepackage{amsfonts}&#10;\usepackage{amssymb}&#10;\begin{document}&#10;\begin{minipage}{12.7 cm}&#10;{\sffamily{&#10;{\bf{Exercise:}} Let $\sin(x+y) = y^2 \cos(x)$. Find $y'$.\\[3mm]&#10;{\bf{Solution:}}\\[1mm]&#10;Differentiating implicitly with respect to $x$ and remembering\\ that $y = y(x)$ is a&#10;function of $x$, we get&#10;$$&#10;\cos(x+y) \cdot (1 + y') \, \, = \, \, 2y \cdot y' \cdot \cos(x) \, + \, y^2 \cdot (-\sin(x)) \, .&#10;$$&#10;(Note that we have used the Chain Rule on the left side and the Product Rule and Chain&#10;Rule on the right side.) If we collect the terms that involve $y'$, we get&#10;$$&#10;\cos(x + y) \, + \, y^2 \sin(x) \, \, = \, \, (2y \cos(x)) \cdot y' \, - \, \cos(x+y) \cdot y' \, .&#10;$$&#10;Thus,&#10;$$&#10;y' \, \, = \, \, \frac{y^2 \sin(x) + \cos(x+y)}{2y \cos(x) - \cos(x+y)} \, .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3,476"/>
  <p:tag name="ORIGINALWIDTH" val="4488,189"/>
  <p:tag name="LATEXADDIN" val="\documentclass{article}\pagestyle{empty}&#10;\usepackage{amsmath}&#10;\usepackage{amsfonts}&#10;\usepackage{amssymb}&#10;\begin{document}&#10;\begin{minipage}{12.7 cm}&#10;{\sffamily{&#10;{\bf{Example:}} Let $x^4 + y^4 = 16$. Find $y''$.\\[3mm]&#10;{\bf{Solution:}}\\[1mm]&#10;Differentiating the equation implicitly with respect to $x$, we get\\[-2mm]&#10;$$&#10;4 x^3 \, + \, 4 y^3 y' \, \, = \, \, 0 \qquad \Longrightarrow \qquad&#10;y' \, \, = \, \, -\frac{x^3}{y^3}  \, . \hspace{3cm} \phantom{u}&#10;$$&#10;To find $y''$ we differentiate this expression for $y'$ using the Quotient Rule and remembering&#10;that $y$ is a function of $x$:&#10;\begin{eqnarray*}&#10;y'' &amp; = &amp; \frac{\textrm{d}}{\textrm{d} \, x} \left( -\frac{x^3}{y^3} \right) \, \, = \, \,&#10;-\frac{3 x^2 \cdot y^3 - x^3 \cdot 3y^2 \cdot y'}{y^6}\\[1mm]&#10;&amp; = &amp;&#10;-\frac{3 x^2 \cdot y^3 - x^3 \cdot 3y^2 \cdot \left( -\frac{x^3}{y^3} \right)}{y^6}&#10;\, \, = \, \,&#10;- \frac{3x^2 (x^4 + y^4)}{y^7} \, .&#10;\end{eqnarray*}&#10;}}&#10;\end{minipage}&#10;\end{document}"/>
  <p:tag name="IGUANATEXSIZE" val="20"/>
  <p:tag name="IGUANATEXCURSOR" val="3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5,857"/>
  <p:tag name="ORIGINALWIDTH" val="4494,188"/>
  <p:tag name="LATEXADDIN" val="\documentclass{article}\pagestyle{empty}&#10;\usepackage{amsmath}&#10;\usepackage{amsfonts}&#10;\usepackage{amssymb}&#10;\begin{document}&#10;\begin{minipage}{12.7 cm}&#10;{\sffamily{&#10;$$&#10;y'' \, \, = \, \, - \frac{3x^2 (x^4 + y^4)}{y^7}&#10;$$&#10;&#10;\vspace{0.5cm}&#10;The values of $x$ and $y$ must satisfy the original equation $x^4 + y^4 = 16$. So the answer simplifies to&#10;$$&#10;y'' \, \, = \, \, -\frac{3 x^2 \cdot 16}{y^7} \, \, = \, \, -48 \frac{x^2}{y^7} \, .&#10;$$&#10;}}&#10;\end{minipage}&#10;\end{document}"/>
  <p:tag name="IGUANATEXSIZE" val="20"/>
  <p:tag name="IGUANATEXCURSOR" val="2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,9557"/>
  <p:tag name="ORIGINALWIDTH" val="2488,189"/>
  <p:tag name="LATEXADDIN" val="\documentclass{article}\pagestyle{empty}&#10;\usepackage{amsmath}&#10;\usepackage{amsfonts}&#10;\usepackage{amssymb}&#10;\begin{document}&#10;\begin{minipage}{12.7 cm}&#10;{\sffamily{&#10;{\bf{Exercise:}}&#10;Calculate&#10;$$&#10;\lim_{x \to \infty} \, \frac{{\rm{e}}^x}{x^2} \, .&#10;$$&#10;}}&#10;\end{minipage}&#10;\end{document}"/>
  <p:tag name="IGUANATEXSIZE" val="20"/>
  <p:tag name="IGUANATEXCURSOR" val="2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1,031"/>
  <p:tag name="ORIGINALWIDTH" val="4492,689"/>
  <p:tag name="LATEXADDIN" val="\documentclass{article}\pagestyle{empty}&#10;\usepackage{amsmath}&#10;\usepackage{amsfonts}&#10;\usepackage{amssymb}&#10;\begin{document}&#10;\begin{minipage}{12.7 cm}&#10;{\sffamily{&#10;{\bf{Solution:}}&#10;We have $\lim_{x \to \infty} \, {\rm{e}}^x = \infty$ and $\lim_{x \to \infty} \, x^2 = \infty$, so the limit is an indeterminate form of type $\frac{\infty}{\infty}$, and l'Hospital's Rule ($\text{l'H}$) gives&#10;$$&#10;\lim_{x \to \infty} \, \frac{{\rm{e}}^x}{x^2} \, \, \stackrel{\text{l'H}}{=} \, \,&#10;\lim_{x \to \infty} \, \frac{\, \, \frac{\textrm{d}}{\textrm{d} x} \, {\rm{e}}^x \, \,}{\frac{\textrm{d}}{\textrm{d} x} \, x^2} \, \, = \, \,&#10;\lim_{x \to \infty} \, \frac{{\rm{e}}^x}{2x}&#10;$$&#10;Since  $\lim_{x \to \infty} \, {\rm{e}}^x = \infty$ and $\lim_{x \to \infty} \, 2x = \infty$, the limit on the right hand side is also an indeterminate form of type $\frac{\infty}{\infty}$.\\[1mm]&#10;A second application of l'Hospital's Rule ($\text{l'H}$) gives&#10;$$&#10;\lim_{x \to \infty} \, \frac{{\rm{e}}^x}{x^2} \, \, = \, \, \lim_{x \to \infty} \, \frac{{\rm{e}}^x}{2x}&#10;\, \, \stackrel{\text{l'H}}{=} \, \, \lim_{x \to \infty} \, \frac{{\rm{e}}^x}{2} \, \ = \, \, \infty \, .&#10;$$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,7301"/>
  <p:tag name="ORIGINALWIDTH" val="2616,423"/>
  <p:tag name="LATEXADDIN" val="\documentclass{article}\pagestyle{empty}&#10;\usepackage{amsmath}&#10;\usepackage{amsfonts}&#10;\usepackage{amssymb}&#10;\begin{document}&#10;\begin{minipage}{12.7 cm}&#10;{\sffamily{&#10;{\bf{Exercise:}}&#10;Calculate $\lim_{x \to 0^+} \, \left( 1 + \sin(4x) \right)^{\cot(x)}$.&#10;}}&#10;\end{minipage}&#10;\end{document}"/>
  <p:tag name="IGUANATEXSIZE" val="20"/>
  <p:tag name="IGUANATEXCURSOR" val="2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5,756"/>
  <p:tag name="ORIGINALWIDTH" val="4486,689"/>
  <p:tag name="LATEXADDIN" val="\documentclass{article}\pagestyle{empty}&#10;\usepackage{amsmath}&#10;\usepackage{amsfonts}&#10;\usepackage{amssymb}&#10;\begin{document}&#10;\begin{minipage}{12.7 cm}&#10;{\sffamily{&#10;{\bf{Solution:}}\\[1mm]&#10;First notice that as $x \to 0^+$, we have $1+ \sin(4x) \to 1$ and $\cot(x) \to \infty$, so the given limit is indeterminate (type $1^{\infty}$). Let&#10;$y = \left( 1 + \sin(4x) \right)^{\cot(x)}$. Then&#10;$$&#10;\ln(y) \, \, = \, \, \ln\left( \left( 1 + \sin(4x) \right)^{\cot(x)} \right) \, \, = \, \, \cot(x) \cdot \ln\left( 1 + \sin(4x) \right) \, \, = \, \,&#10;\frac{\ln\left( 1 + \sin(4x) \right)}{\tan(x)}&#10;$$&#10;so l'Hospital's Rule ($\text{l'H}$) gives&#10;$$&#10;\lim_{x \to 0^+} \, \ln(y) \, \, = \, \, \lim_{x \to 0^+} \, \frac{\ln\left( 1 + \sin(4x) \right)}{\tan(x)} \, \, \stackrel{\text{l'H}}{=} \, \,&#10;\lim_{x \to 0^+} \, \frac{\, \, \frac{4 \, \cos(4x)}{1 + \sin(4x)} \, \,}{\sec^2(x)} \, \, = \, \, 4&#10;$$&#10;Hence, $\lim_{x \to 0^+} \, \left( 1 + \sin(4x) \right)^{\cot(x)} = \lim_{x \to 0^+} \, y = \lim_{x \to 0^+} \, {\rm{e}}^{\ln(y)} = {\rm{e}}^4$.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1935"/>
  <p:tag name="ORIGINALWIDTH" val="3421,823"/>
  <p:tag name="LATEXADDIN" val="\documentclass{article}\pagestyle{empty}&#10;\usepackage{amsmath}&#10;\usepackage{amsfonts}&#10;\usepackage{amssymb}&#10;\begin{document}&#10;\begin{minipage}{9.7 cm}&#10;{\sffamily{&#10;{\bf{Example:}}\\[1mm]&#10;Compare the values of $\Delta y$ and $\textrm{d} y$ if $y = f(x) = x^3 + x^2 - 2x + 1$ and&#10;$x$ changes {\bf{a)}} from $2$ to $2.05$ and {\bf{b)}} from $2$ to $2.01$.}}&#10;\end{minipage}&#10;\end{document}"/>
  <p:tag name="IGUANATEXSIZE" val="20"/>
  <p:tag name="IGUANATEXCURSOR" val="3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9,554"/>
  <p:tag name="ORIGINALWIDTH" val="3259,093"/>
  <p:tag name="LATEXADDIN" val="\documentclass{article}\pagestyle{empty}&#10;\usepackage{amsmath}&#10;\usepackage{amsfonts}&#10;\usepackage{amssymb}&#10;\begin{document}&#10;\begin{minipage}{9.7 cm}&#10;{\sffamily{&#10;{\bf{Solution:}}\\[1mm]&#10;We have&#10;\begin{eqnarray*}&#10;f(2)     &amp; = &amp; 2^3 + 2^2 - 2 \cdot 2 + 1 \, \, = \, \, 9 \\[1mm]&#10;f(2.05)  &amp; = &amp; (2.05)^3 + (2.05)^2 - 2 \cdot 2.05 + 1 \, \, = \, \, 9.717625 \\[1mm]&#10;\Delta y &amp; = &amp; f(2.05) - f(2) \, \, = \, \, 0.717625&#10;\end{eqnarray*}&#10;In general,&#10;$$&#10;\textrm{d} y \, \, = \, \, f'(x) \, \textrm{d} x \, \, = \, \, (3 x^2 + 2x - 2) \textrm{d} x \, .&#10;$$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,577"/>
  <p:tag name="ORIGINALWIDTH" val="3255,343"/>
  <p:tag name="LATEXADDIN" val="\documentclass{article}\pagestyle{empty}&#10;\usepackage{amsmath}&#10;\usepackage{amsfonts}&#10;\usepackage{amssymb}&#10;\begin{document}&#10;\begin{minipage}{9.7 cm}&#10;{\sffamily{&#10;When $x = 2$ and $\textrm{d} x = \Delta x = 0.05$, this becomes&#10;\begin{eqnarray*}&#10;\textrm{d} y &amp; = &amp; (3 \cdot 2^2 + 2 \cdot 2 - 2) \cdot 0.05 \, \, = \, \, 0.7 \\[1mm]&#10;f(2.01)  &amp; = &amp; (2.01)^3 + (2.01)^2 - 2 \cdot 2.01 + 1 \, \, = \, \, 9.140701 \\[1mm]&#10;\Delta y &amp; = &amp; f(2.01) - f(2) \, \, = \, \, 0.140701&#10;\end{eqnarray*}&#10;When $\textrm{d} x = \Delta x = 0.01$,&#10;$$&#10;\textrm{d} y \, \, = \, \, (3 \cdot 2^2 + 2 \cdot 2 - 2) \cdot 0.01 \, \, = \, \, 0.14 \, .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2,411"/>
  <p:tag name="ORIGINALWIDTH" val="3433,071"/>
  <p:tag name="LATEXADDIN" val="\documentclass{article}\pagestyle{empty}&#10;\usepackage{amsmath}&#10;\usepackage{amsfonts}&#10;\usepackage{amssymb}&#10;\begin{document}&#10;\begin{minipage}{9.7 cm}&#10;{\sffamily{&#10;Notice that the approximation $\Delta y \approx \textrm{d} y$ becomes better as $\Delta x$ becomes smaller in&#10;this example. Notice also that $\textrm{d} y$ was easier to compute than $\Delta y$. For more complicated&#10;functions it may be impossible to compute $\Delta y$ exactly. In such cases the approximation&#10;by differentials is especially useful.}}&#10;\end{minipage}&#10;\end{document}"/>
  <p:tag name="IGUANATEXSIZE" val="20"/>
  <p:tag name="IGUANATEXCURSOR" val="4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673</Words>
  <Application>Microsoft Office PowerPoint</Application>
  <PresentationFormat>Bildschirmpräsentation (16:9)</PresentationFormat>
  <Paragraphs>122</Paragraphs>
  <Slides>61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2" baseType="lpstr">
      <vt:lpstr>Larissa-Design</vt:lpstr>
      <vt:lpstr>Calculus I for Management</vt:lpstr>
      <vt:lpstr>Folie 2</vt:lpstr>
      <vt:lpstr>In order to differentiate composite functions …</vt:lpstr>
      <vt:lpstr>… we need to consider a two step procedure that takes care of the derivatives of the outer and the inner function</vt:lpstr>
      <vt:lpstr>The Chain Rule: the derivative of a composite function is the product of the derivatives of the outer and the inner function</vt:lpstr>
      <vt:lpstr>Example: Application of the Chain Rule</vt:lpstr>
      <vt:lpstr>Example: Application of the Chain Rule</vt:lpstr>
      <vt:lpstr>Example: Application of the Chain Rule for differentiating exponential functions</vt:lpstr>
      <vt:lpstr>Example: Finding a rate of change of cost</vt:lpstr>
      <vt:lpstr>Example: Finding a rate of change of cost</vt:lpstr>
      <vt:lpstr>The advantage of the chain rule is its easy application to several layers of outer and inner functions</vt:lpstr>
      <vt:lpstr>Example: Repeated application of the Chain Rule</vt:lpstr>
      <vt:lpstr>Example: Finding a rate of change of demand</vt:lpstr>
      <vt:lpstr>Example: Finding a rate of change of demand</vt:lpstr>
      <vt:lpstr>Folie 15</vt:lpstr>
      <vt:lpstr>Often two variables are connected by means of a relation such that one of them can be considered as an implicit function of the other</vt:lpstr>
      <vt:lpstr>In such cases the implicit function can be resolved as a set of well-defined functions …</vt:lpstr>
      <vt:lpstr>… though, this can sometimes be quite cumbersome, like in the case of the folium of Descartes</vt:lpstr>
      <vt:lpstr>On the other hand implicit differentiation works in a straightforward way to obtain the derivative of an implicit function</vt:lpstr>
      <vt:lpstr>Example: Application of implicit differentiation</vt:lpstr>
      <vt:lpstr>Example: Application of implicit differentiation</vt:lpstr>
      <vt:lpstr>Example: Application of implicit differentiation</vt:lpstr>
      <vt:lpstr>Example: Application of implicit differentiation</vt:lpstr>
      <vt:lpstr>Example: Application of implicit differentiation</vt:lpstr>
      <vt:lpstr>Some further examples of curves due to implicit functions (root manifolds)</vt:lpstr>
      <vt:lpstr>Folie 26</vt:lpstr>
      <vt:lpstr>Approximation plays a key role in mathematics and its applications</vt:lpstr>
      <vt:lpstr>By zooming in toward a point on the graph of a differentiable function, we already noticed that the graph looks more and more like its tangent line …</vt:lpstr>
      <vt:lpstr>… this gives rise to the (local) approximation of a function by its linearization </vt:lpstr>
      <vt:lpstr>Example: Linear approximation</vt:lpstr>
      <vt:lpstr>Example: Linear approximation</vt:lpstr>
      <vt:lpstr>Example: Linear approximation</vt:lpstr>
      <vt:lpstr>Example: Linear approximation</vt:lpstr>
      <vt:lpstr>Folie 34</vt:lpstr>
      <vt:lpstr>Motivation: limits and indeterminate forms (1/ 2)</vt:lpstr>
      <vt:lpstr>Motivation: limits and indeterminate forms (2/ 2)</vt:lpstr>
      <vt:lpstr>In this section we introduce a systematic method, known as l’Hospital’s Rule, for the evaluation of indeterminate forms</vt:lpstr>
      <vt:lpstr>L’Hospital’s rule allows us to evaluate the limits of indeterminate forms by playing the original limit back to a limit formed by derivatives</vt:lpstr>
      <vt:lpstr>Some remarks on l’Hospital’s rule (1/ 2)</vt:lpstr>
      <vt:lpstr>Some remarks on l’Hospital’s rule (2/ 2)</vt:lpstr>
      <vt:lpstr>Example: Application of l’Hospital’s Rule</vt:lpstr>
      <vt:lpstr>Besides the just discussed indeterminate forms 0/0 and / there are intermediate products 0  </vt:lpstr>
      <vt:lpstr>Example: Application of l’Hospital’s Rule on indeterminate products</vt:lpstr>
      <vt:lpstr>A third type of indeterminate forms are indeterminate differences  - </vt:lpstr>
      <vt:lpstr>Example: Application of l’Hospital’s Rule on indeterminate differences</vt:lpstr>
      <vt:lpstr>Example: Application of l’Hospital’s Rule on indeterminate differences</vt:lpstr>
      <vt:lpstr>Example: Application of l’Hospital’s Rule on indeterminate differences</vt:lpstr>
      <vt:lpstr>The last type of intermediate forms are indeterminate powers that can occur in three distinct ways 00, 0 or 1 (1/ 2)</vt:lpstr>
      <vt:lpstr>The last type of intermediate forms are indeterminate powers that can occur in three distinct ways 00, 0 or 1 (2/ 2)</vt:lpstr>
      <vt:lpstr>Example: Application of l’Hospital’s Rule on indeterminate powers</vt:lpstr>
      <vt:lpstr>Folie 51</vt:lpstr>
      <vt:lpstr>Exercise: Application of the Chain Rule</vt:lpstr>
      <vt:lpstr>Exercise</vt:lpstr>
      <vt:lpstr>Exercise: Application of implicit differentiation</vt:lpstr>
      <vt:lpstr>Exercise: Application of implicit differentiation</vt:lpstr>
      <vt:lpstr>Exercise: Application of implicit differentiation</vt:lpstr>
      <vt:lpstr>Exercise: Application of l’Hospital’s Rule</vt:lpstr>
      <vt:lpstr>Exercise: Application of l’Hospital’s Rule on indeterminate powers</vt:lpstr>
      <vt:lpstr>Exercise: Differentials and the quality of linear approximation</vt:lpstr>
      <vt:lpstr>Exercise: Differentials and the quality of linear approximation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208</cp:revision>
  <dcterms:created xsi:type="dcterms:W3CDTF">2020-04-04T18:50:50Z</dcterms:created>
  <dcterms:modified xsi:type="dcterms:W3CDTF">2022-10-16T19:00:20Z</dcterms:modified>
</cp:coreProperties>
</file>