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gif" ContentType="image/gif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1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314" r:id="rId1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44.xml"/><Relationship Id="rId7" Type="http://schemas.openxmlformats.org/officeDocument/2006/relationships/image" Target="../media/image3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Applications of Differentiation</a:t>
            </a:r>
            <a:br>
              <a:rPr lang="en-US" dirty="0" smtClean="0"/>
            </a:br>
            <a:r>
              <a:rPr lang="en-US" dirty="0" smtClean="0"/>
              <a:t>The Chain Rule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The Chain Rule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Linear Approximation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L’Hospital’s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Rules &amp; Indeterminate Forms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Applications of</a:t>
            </a:r>
          </a:p>
          <a:p>
            <a:pPr algn="ctr"/>
            <a:r>
              <a:rPr lang="en-US" sz="1000" dirty="0" smtClean="0"/>
              <a:t>Differentiation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Implicit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advantage of the chain rule is its easy application to several layers of outer and inner functions</a:t>
            </a:r>
            <a:endParaRPr lang="en-US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251520" y="1203598"/>
            <a:ext cx="6244837" cy="1296144"/>
            <a:chOff x="251520" y="1059582"/>
            <a:chExt cx="7021413" cy="1457326"/>
          </a:xfrm>
        </p:grpSpPr>
        <p:pic>
          <p:nvPicPr>
            <p:cNvPr id="29698" name="Picture 2" descr="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203598"/>
              <a:ext cx="1428750" cy="1304926"/>
            </a:xfrm>
            <a:prstGeom prst="rect">
              <a:avLst/>
            </a:prstGeom>
            <a:noFill/>
          </p:spPr>
        </p:pic>
        <p:pic>
          <p:nvPicPr>
            <p:cNvPr id="29700" name="Picture 4" descr="a product of the derivatives of each function making up the func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3808" y="1059582"/>
              <a:ext cx="4429125" cy="1457326"/>
            </a:xfrm>
            <a:prstGeom prst="rect">
              <a:avLst/>
            </a:prstGeom>
            <a:noFill/>
          </p:spPr>
        </p:pic>
        <p:sp>
          <p:nvSpPr>
            <p:cNvPr id="5" name="Freeform 37"/>
            <p:cNvSpPr>
              <a:spLocks/>
            </p:cNvSpPr>
            <p:nvPr/>
          </p:nvSpPr>
          <p:spPr bwMode="auto">
            <a:xfrm rot="14827613" flipH="1">
              <a:off x="2088545" y="1427746"/>
              <a:ext cx="588048" cy="1095320"/>
            </a:xfrm>
            <a:custGeom>
              <a:avLst/>
              <a:gdLst/>
              <a:ahLst/>
              <a:cxnLst>
                <a:cxn ang="0">
                  <a:pos x="75" y="36"/>
                </a:cxn>
                <a:cxn ang="0">
                  <a:pos x="174" y="87"/>
                </a:cxn>
                <a:cxn ang="0">
                  <a:pos x="285" y="162"/>
                </a:cxn>
                <a:cxn ang="0">
                  <a:pos x="417" y="282"/>
                </a:cxn>
                <a:cxn ang="0">
                  <a:pos x="513" y="405"/>
                </a:cxn>
                <a:cxn ang="0">
                  <a:pos x="591" y="528"/>
                </a:cxn>
                <a:cxn ang="0">
                  <a:pos x="657" y="666"/>
                </a:cxn>
                <a:cxn ang="0">
                  <a:pos x="717" y="813"/>
                </a:cxn>
                <a:cxn ang="0">
                  <a:pos x="762" y="969"/>
                </a:cxn>
                <a:cxn ang="0">
                  <a:pos x="792" y="1149"/>
                </a:cxn>
                <a:cxn ang="0">
                  <a:pos x="813" y="1332"/>
                </a:cxn>
                <a:cxn ang="0">
                  <a:pos x="813" y="1479"/>
                </a:cxn>
                <a:cxn ang="0">
                  <a:pos x="804" y="1635"/>
                </a:cxn>
                <a:cxn ang="0">
                  <a:pos x="780" y="1785"/>
                </a:cxn>
                <a:cxn ang="0">
                  <a:pos x="591" y="1830"/>
                </a:cxn>
                <a:cxn ang="0">
                  <a:pos x="1149" y="1971"/>
                </a:cxn>
                <a:cxn ang="0">
                  <a:pos x="1008" y="1869"/>
                </a:cxn>
                <a:cxn ang="0">
                  <a:pos x="1038" y="1716"/>
                </a:cxn>
                <a:cxn ang="0">
                  <a:pos x="1050" y="1566"/>
                </a:cxn>
                <a:cxn ang="0">
                  <a:pos x="1053" y="1395"/>
                </a:cxn>
                <a:cxn ang="0">
                  <a:pos x="1035" y="1206"/>
                </a:cxn>
                <a:cxn ang="0">
                  <a:pos x="1005" y="1050"/>
                </a:cxn>
                <a:cxn ang="0">
                  <a:pos x="963" y="900"/>
                </a:cxn>
                <a:cxn ang="0">
                  <a:pos x="912" y="762"/>
                </a:cxn>
                <a:cxn ang="0">
                  <a:pos x="837" y="603"/>
                </a:cxn>
                <a:cxn ang="0">
                  <a:pos x="750" y="462"/>
                </a:cxn>
                <a:cxn ang="0">
                  <a:pos x="669" y="363"/>
                </a:cxn>
                <a:cxn ang="0">
                  <a:pos x="558" y="249"/>
                </a:cxn>
                <a:cxn ang="0">
                  <a:pos x="433" y="157"/>
                </a:cxn>
                <a:cxn ang="0">
                  <a:pos x="297" y="81"/>
                </a:cxn>
                <a:cxn ang="0">
                  <a:pos x="153" y="24"/>
                </a:cxn>
                <a:cxn ang="0">
                  <a:pos x="0" y="0"/>
                </a:cxn>
              </a:cxnLst>
              <a:rect l="0" t="0" r="r" b="b"/>
              <a:pathLst>
                <a:path w="1149" h="2226">
                  <a:moveTo>
                    <a:pt x="6" y="6"/>
                  </a:moveTo>
                  <a:lnTo>
                    <a:pt x="75" y="36"/>
                  </a:lnTo>
                  <a:lnTo>
                    <a:pt x="129" y="60"/>
                  </a:lnTo>
                  <a:lnTo>
                    <a:pt x="174" y="87"/>
                  </a:lnTo>
                  <a:lnTo>
                    <a:pt x="228" y="120"/>
                  </a:lnTo>
                  <a:lnTo>
                    <a:pt x="285" y="162"/>
                  </a:lnTo>
                  <a:lnTo>
                    <a:pt x="342" y="210"/>
                  </a:lnTo>
                  <a:lnTo>
                    <a:pt x="417" y="282"/>
                  </a:lnTo>
                  <a:lnTo>
                    <a:pt x="465" y="345"/>
                  </a:lnTo>
                  <a:lnTo>
                    <a:pt x="513" y="405"/>
                  </a:lnTo>
                  <a:lnTo>
                    <a:pt x="549" y="462"/>
                  </a:lnTo>
                  <a:lnTo>
                    <a:pt x="591" y="528"/>
                  </a:lnTo>
                  <a:lnTo>
                    <a:pt x="627" y="603"/>
                  </a:lnTo>
                  <a:lnTo>
                    <a:pt x="657" y="666"/>
                  </a:lnTo>
                  <a:lnTo>
                    <a:pt x="684" y="723"/>
                  </a:lnTo>
                  <a:lnTo>
                    <a:pt x="717" y="813"/>
                  </a:lnTo>
                  <a:lnTo>
                    <a:pt x="738" y="894"/>
                  </a:lnTo>
                  <a:lnTo>
                    <a:pt x="762" y="969"/>
                  </a:lnTo>
                  <a:lnTo>
                    <a:pt x="777" y="1056"/>
                  </a:lnTo>
                  <a:lnTo>
                    <a:pt x="792" y="1149"/>
                  </a:lnTo>
                  <a:lnTo>
                    <a:pt x="807" y="1239"/>
                  </a:lnTo>
                  <a:lnTo>
                    <a:pt x="813" y="1332"/>
                  </a:lnTo>
                  <a:lnTo>
                    <a:pt x="813" y="1410"/>
                  </a:lnTo>
                  <a:lnTo>
                    <a:pt x="813" y="1479"/>
                  </a:lnTo>
                  <a:lnTo>
                    <a:pt x="810" y="1560"/>
                  </a:lnTo>
                  <a:lnTo>
                    <a:pt x="804" y="1635"/>
                  </a:lnTo>
                  <a:lnTo>
                    <a:pt x="792" y="1710"/>
                  </a:lnTo>
                  <a:lnTo>
                    <a:pt x="780" y="1785"/>
                  </a:lnTo>
                  <a:lnTo>
                    <a:pt x="762" y="1869"/>
                  </a:lnTo>
                  <a:lnTo>
                    <a:pt x="591" y="1830"/>
                  </a:lnTo>
                  <a:lnTo>
                    <a:pt x="786" y="2226"/>
                  </a:lnTo>
                  <a:lnTo>
                    <a:pt x="1149" y="1971"/>
                  </a:lnTo>
                  <a:lnTo>
                    <a:pt x="990" y="1932"/>
                  </a:lnTo>
                  <a:lnTo>
                    <a:pt x="1008" y="1869"/>
                  </a:lnTo>
                  <a:lnTo>
                    <a:pt x="1023" y="1797"/>
                  </a:lnTo>
                  <a:lnTo>
                    <a:pt x="1038" y="1716"/>
                  </a:lnTo>
                  <a:lnTo>
                    <a:pt x="1047" y="1644"/>
                  </a:lnTo>
                  <a:lnTo>
                    <a:pt x="1050" y="1566"/>
                  </a:lnTo>
                  <a:lnTo>
                    <a:pt x="1053" y="1482"/>
                  </a:lnTo>
                  <a:lnTo>
                    <a:pt x="1053" y="1395"/>
                  </a:lnTo>
                  <a:lnTo>
                    <a:pt x="1047" y="1299"/>
                  </a:lnTo>
                  <a:lnTo>
                    <a:pt x="1035" y="1206"/>
                  </a:lnTo>
                  <a:lnTo>
                    <a:pt x="1020" y="1113"/>
                  </a:lnTo>
                  <a:lnTo>
                    <a:pt x="1005" y="1050"/>
                  </a:lnTo>
                  <a:lnTo>
                    <a:pt x="987" y="975"/>
                  </a:lnTo>
                  <a:lnTo>
                    <a:pt x="963" y="900"/>
                  </a:lnTo>
                  <a:lnTo>
                    <a:pt x="942" y="831"/>
                  </a:lnTo>
                  <a:lnTo>
                    <a:pt x="912" y="762"/>
                  </a:lnTo>
                  <a:lnTo>
                    <a:pt x="879" y="684"/>
                  </a:lnTo>
                  <a:lnTo>
                    <a:pt x="837" y="603"/>
                  </a:lnTo>
                  <a:lnTo>
                    <a:pt x="798" y="534"/>
                  </a:lnTo>
                  <a:lnTo>
                    <a:pt x="750" y="462"/>
                  </a:lnTo>
                  <a:lnTo>
                    <a:pt x="711" y="408"/>
                  </a:lnTo>
                  <a:lnTo>
                    <a:pt x="669" y="363"/>
                  </a:lnTo>
                  <a:lnTo>
                    <a:pt x="615" y="309"/>
                  </a:lnTo>
                  <a:lnTo>
                    <a:pt x="558" y="249"/>
                  </a:lnTo>
                  <a:lnTo>
                    <a:pt x="501" y="201"/>
                  </a:lnTo>
                  <a:lnTo>
                    <a:pt x="433" y="157"/>
                  </a:lnTo>
                  <a:lnTo>
                    <a:pt x="366" y="114"/>
                  </a:lnTo>
                  <a:lnTo>
                    <a:pt x="297" y="81"/>
                  </a:lnTo>
                  <a:lnTo>
                    <a:pt x="225" y="51"/>
                  </a:lnTo>
                  <a:lnTo>
                    <a:pt x="153" y="24"/>
                  </a:lnTo>
                  <a:lnTo>
                    <a:pt x="81" y="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Rechteck 6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787753"/>
            <a:ext cx="7085548" cy="20859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Repeated application of the Chain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584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0"/>
            <a:ext cx="5849836" cy="1380458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1691680" y="3363838"/>
            <a:ext cx="7200800" cy="1584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435826"/>
            <a:ext cx="6356951" cy="957929"/>
          </a:xfrm>
          <a:prstGeom prst="rect">
            <a:avLst/>
          </a:prstGeom>
          <a:noFill/>
          <a:ln/>
          <a:effectLst/>
        </p:spPr>
      </p:pic>
      <p:sp>
        <p:nvSpPr>
          <p:cNvPr id="17" name="Rechteck 16"/>
          <p:cNvSpPr/>
          <p:nvPr/>
        </p:nvSpPr>
        <p:spPr>
          <a:xfrm>
            <a:off x="5724128" y="987574"/>
            <a:ext cx="3312368" cy="36004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796136" y="1061582"/>
            <a:ext cx="3172059" cy="213615"/>
          </a:xfrm>
          <a:prstGeom prst="rect">
            <a:avLst/>
          </a:prstGeom>
          <a:noFill/>
          <a:ln/>
          <a:effectLst/>
        </p:spPr>
      </p:pic>
      <p:sp>
        <p:nvSpPr>
          <p:cNvPr id="20" name="Rechteck 19"/>
          <p:cNvSpPr/>
          <p:nvPr/>
        </p:nvSpPr>
        <p:spPr>
          <a:xfrm>
            <a:off x="5724128" y="3219822"/>
            <a:ext cx="3312368" cy="36004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796136" y="3293830"/>
            <a:ext cx="3172059" cy="2136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rate of change of demand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79928" cy="3723645"/>
          </a:xfrm>
          <a:prstGeom prst="rect">
            <a:avLst/>
          </a:prstGeom>
          <a:noFill/>
          <a:ln/>
          <a:effectLst/>
        </p:spPr>
      </p:pic>
      <p:pic>
        <p:nvPicPr>
          <p:cNvPr id="27650" name="Picture 2" descr="Oster Red Blenders and Juicers | Nebraska Furniture Mart"/>
          <p:cNvPicPr>
            <a:picLocks noChangeAspect="1" noChangeArrowheads="1"/>
          </p:cNvPicPr>
          <p:nvPr/>
        </p:nvPicPr>
        <p:blipFill>
          <a:blip r:embed="rId4" cstate="print"/>
          <a:srcRect l="20833" r="16667"/>
          <a:stretch>
            <a:fillRect/>
          </a:stretch>
        </p:blipFill>
        <p:spPr bwMode="auto">
          <a:xfrm>
            <a:off x="233518" y="1203598"/>
            <a:ext cx="81009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rate of change of demand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9"/>
            <a:ext cx="7096353" cy="3745010"/>
          </a:xfrm>
          <a:prstGeom prst="rect">
            <a:avLst/>
          </a:prstGeom>
          <a:noFill/>
          <a:ln/>
          <a:effectLst/>
        </p:spPr>
      </p:pic>
      <p:pic>
        <p:nvPicPr>
          <p:cNvPr id="27650" name="Picture 2" descr="Oster Red Blenders and Juicers | Nebraska Furniture Mart"/>
          <p:cNvPicPr>
            <a:picLocks noChangeAspect="1" noChangeArrowheads="1"/>
          </p:cNvPicPr>
          <p:nvPr/>
        </p:nvPicPr>
        <p:blipFill>
          <a:blip r:embed="rId4" cstate="print"/>
          <a:srcRect l="20833" r="16667"/>
          <a:stretch>
            <a:fillRect/>
          </a:stretch>
        </p:blipFill>
        <p:spPr bwMode="auto">
          <a:xfrm>
            <a:off x="233518" y="1203598"/>
            <a:ext cx="81009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order to differentiate composite functions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5"/>
            <a:ext cx="7065696" cy="32235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we need to consider a two step procedure that takes care of the derivatives of the outer and the inner function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21165"/>
          <a:stretch>
            <a:fillRect/>
          </a:stretch>
        </p:blipFill>
        <p:spPr bwMode="auto">
          <a:xfrm>
            <a:off x="54165" y="1146830"/>
            <a:ext cx="6569312" cy="223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3579862"/>
            <a:ext cx="7200800" cy="144016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651857"/>
            <a:ext cx="7061573" cy="9974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Chain Rule: the derivative of a composite function is the product of the</a:t>
            </a:r>
            <a:br>
              <a:rPr lang="en-US" dirty="0" smtClean="0"/>
            </a:br>
            <a:r>
              <a:rPr lang="en-US" dirty="0" smtClean="0"/>
              <a:t>derivatives of the outer and the inner function</a:t>
            </a:r>
            <a:endParaRPr lang="en-US" dirty="0"/>
          </a:p>
        </p:txBody>
      </p:sp>
      <p:pic>
        <p:nvPicPr>
          <p:cNvPr id="2050" name="Picture 2" descr="The idea of the chain rule - Math Ins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048" y="3291830"/>
            <a:ext cx="1584176" cy="508057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419872" y="1131590"/>
            <a:ext cx="5472608" cy="2880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80" y="1203596"/>
            <a:ext cx="5360327" cy="2693986"/>
          </a:xfrm>
          <a:prstGeom prst="rect">
            <a:avLst/>
          </a:prstGeom>
          <a:noFill/>
          <a:ln/>
          <a:effectLst/>
        </p:spPr>
      </p:pic>
      <p:sp>
        <p:nvSpPr>
          <p:cNvPr id="13" name="Rechteck 12"/>
          <p:cNvSpPr/>
          <p:nvPr/>
        </p:nvSpPr>
        <p:spPr>
          <a:xfrm>
            <a:off x="3419872" y="4155926"/>
            <a:ext cx="5472608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80" y="4227931"/>
            <a:ext cx="5356923" cy="419226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function_machines_composed_combined.png"/>
          <p:cNvPicPr>
            <a:picLocks noChangeAspect="1"/>
          </p:cNvPicPr>
          <p:nvPr/>
        </p:nvPicPr>
        <p:blipFill>
          <a:blip r:embed="rId7" cstate="print"/>
          <a:srcRect t="3928"/>
          <a:stretch>
            <a:fillRect/>
          </a:stretch>
        </p:blipFill>
        <p:spPr>
          <a:xfrm>
            <a:off x="251604" y="1078250"/>
            <a:ext cx="1656100" cy="191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Chain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86"/>
            <a:ext cx="7055289" cy="2813950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1691680" y="4227934"/>
            <a:ext cx="7200800" cy="79208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4299930"/>
            <a:ext cx="7068564" cy="637134"/>
          </a:xfrm>
          <a:prstGeom prst="rect">
            <a:avLst/>
          </a:prstGeom>
          <a:noFill/>
          <a:ln/>
          <a:effectLst/>
        </p:spPr>
      </p:pic>
      <p:sp>
        <p:nvSpPr>
          <p:cNvPr id="17" name="Rechteck 16"/>
          <p:cNvSpPr/>
          <p:nvPr/>
        </p:nvSpPr>
        <p:spPr>
          <a:xfrm>
            <a:off x="6732240" y="987574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847204" y="1061583"/>
            <a:ext cx="2074328" cy="2120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Chain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0"/>
            <a:ext cx="6182362" cy="2912980"/>
          </a:xfrm>
          <a:prstGeom prst="rect">
            <a:avLst/>
          </a:prstGeom>
          <a:noFill/>
          <a:ln/>
          <a:effectLst/>
        </p:spPr>
      </p:pic>
      <p:sp>
        <p:nvSpPr>
          <p:cNvPr id="21" name="Rechteck 20"/>
          <p:cNvSpPr/>
          <p:nvPr/>
        </p:nvSpPr>
        <p:spPr>
          <a:xfrm>
            <a:off x="6732240" y="987574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847204" y="1061583"/>
            <a:ext cx="2074328" cy="2120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Chain Rule for differentiating exponential functions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1"/>
            <a:ext cx="7057582" cy="3782769"/>
          </a:xfrm>
          <a:prstGeom prst="rect">
            <a:avLst/>
          </a:prstGeom>
          <a:noFill/>
          <a:ln/>
          <a:effectLst/>
        </p:spPr>
      </p:pic>
      <p:sp>
        <p:nvSpPr>
          <p:cNvPr id="16" name="Abgerundetes Rechteck 15"/>
          <p:cNvSpPr/>
          <p:nvPr/>
        </p:nvSpPr>
        <p:spPr>
          <a:xfrm>
            <a:off x="3131840" y="3579862"/>
            <a:ext cx="432048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rate of change of cost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71257" cy="339176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rate of change of cost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4482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0"/>
            <a:ext cx="6978435" cy="22426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9,254"/>
  <p:tag name="ORIGINALWIDTH" val="4494,188"/>
  <p:tag name="LATEXADDIN" val="\documentclass{article}\pagestyle{empty}&#10;\usepackage{amsmath}&#10;\usepackage{amsfonts}&#10;\usepackage{amssymb}&#10;\begin{document}&#10;\begin{minipage}{12.7 cm}&#10;{\sffamily{&#10;Suppose you are asked to differentiate the function&#10;$$&#10;F(x) \, \, = \, \, \sqrt{x^2 + 1} \, .&#10;$$&#10;The differentiation formulas we learned in the previous lectures do not enable you to calculate $F(x)$.\\[2mm]&#10;Observe that $F$ is a composite function. In fact, if we let&#10;$$&#10;y \, \, = \, \, f(u) \, \, = \, \, \sqrt{u} \qquad \text{and} \qquad&#10;u \, \, = \, \, g(x) \, \, = \, \, x^2 + 1 \, ,&#10;$$&#10;then we can write $y = F(x) = f(g(x))$, that is, $F = f \circ g$.\\[2mm]&#10;We know how to differentiate both $f$ and $g$, so it would be useful to have a rule that tells us how to&#10;find the derivative of $F = f \circ g$ in terms of the derivatives of $f$ and $g$.&#10;}}&#10;\end{minipage}&#10;\end{document}"/>
  <p:tag name="IGUANATEXSIZE" val="20"/>
  <p:tag name="IGUANATEXCURSOR" val="5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8,174"/>
  <p:tag name="ORIGINALWIDTH" val="4491,189"/>
  <p:tag name="LATEXADDIN" val="\documentclass{article}\pagestyle{empty}&#10;\usepackage{amsmath}&#10;\usepackage{amsfonts}&#10;\usepackage{amssymb}&#10;\begin{document}&#10;\begin{minipage}{12.7 cm}&#10;{\sffamily{&#10;It turns out that the derivative of the composite function $f \circ g$ is the product of the&#10;derivatives of $f$ and $g$.\\[2mm]&#10;This fact is one of the most important of the differentiation rules and&#10;is called the {\bf{Chain Rule}}.}}&#10;\end{minipage}&#10;\end{document}"/>
  <p:tag name="IGUANATEXSIZE" val="20"/>
  <p:tag name="IGUANATEXCURSOR" val="2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7,54"/>
  <p:tag name="ORIGINALWIDTH" val="3430,072"/>
  <p:tag name="LATEXADDIN" val="\documentclass{article}\pagestyle{empty}&#10;\usepackage{amsmath}&#10;\usepackage{amsfonts}&#10;\usepackage{amssymb}&#10;\begin{document}&#10;\begin{minipage}{9.7 cm}&#10;{\sffamily{&#10;{\bf{The Chain Rule:}} \\[1mm]&#10;If $g$ is differentiable at $x$ and $f$ is differentiable at $g(x)$, then the composite function $F = f \circ g$ defined by $F(x) = f(g(x))$ is differentiable at $x$&#10;and $F'$ is given by the product&#10;$$&#10;F'(x) \, \, = \, \, f'( g(x) ) \cdot g'(x) \, .&#10;$$&#10;In Leibniz notation, if $y = f(u)$ and $u = g(x)$ are both differentiable functions, then&#10;$$&#10;\frac{\textrm{d} \, y}{\textrm{d} \, x} \, \, = \, \, \frac{\textrm{d} \, y}{\textrm{d} \, u} \cdot \frac{\textrm{d} \, u}{\textrm{d} \, x} \, .&#10;$$&#10;}}&#10;\end{minipage}&#10;\end{document}"/>
  <p:tag name="IGUANATEXSIZE" val="20"/>
  <p:tag name="IGUANATEXCURSOR" val="6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3427,822"/>
  <p:tag name="LATEXADDIN" val="\documentclass{article}\pagestyle{empty}&#10;\usepackage{amsmath}&#10;\usepackage{amsfonts}&#10;\usepackage{amssymb}&#10;\begin{document}&#10;\begin{minipage}{9.7 cm}&#10;{\sffamily{&#10;Before we prove the Chain Rule let us give some examples for its application.}}&#10;\end{minipage}&#10;\end{document}"/>
  <p:tag name="IGUANATEXSIZE" val="20"/>
  <p:tag name="IGUANATEXCURSOR" val="2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9,036"/>
  <p:tag name="ORIGINALWIDTH" val="4485,189"/>
  <p:tag name="LATEXADDIN" val="\documentclass{article}\pagestyle{empty}&#10;\usepackage{amsmath}&#10;\usepackage{amsfonts}&#10;\usepackage{amssymb}&#10;\begin{document}&#10;\begin{minipage}{12.7 cm}&#10;{\sffamily{&#10;{\bf{Example:}}\\[1mm]&#10;Find $F'(x)$ if $F(x) = \sqrt{x^2+1}$.\\[2mm]&#10;{\bf{Solution:}}\\[1mm]&#10;With $f(u) = \sqrt{u} = u^{1/2}$ and $g(x) = x^2 + 1$ we have $F(x) = (f \circ g)(x) = f(g(x))$. Since&#10;$$&#10;f'(u) \, \, = \, \, \tfrac{1}{2} u^{-1/2} \, \, = \, \, \frac{1}{2 \sqrt{u}} \qquad \text{and} \qquad&#10;g'(x) \, \, = \, \ 2 x&#10;$$&#10;we obtain&#10;$$&#10;F'(x) \, \, = \, \, f'(g(x)) \cdot g'(x) \, \, = \, \, \frac{1}{2 \sqrt{x^2+1}} \cdot 2x \, \, = \, \, \frac{x}{\sqrt{x^2 + 1}} \, .&#10;$$&#10;}}&#10;\end{minipage}&#10;\end{document}"/>
  <p:tag name="IGUANATEXSIZE" val="20"/>
  <p:tag name="IGUANATEXCURSOR" val="6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,9517"/>
  <p:tag name="ORIGINALWIDTH" val="4493,438"/>
  <p:tag name="LATEXADDIN" val="\documentclass{article}\pagestyle{empty}&#10;\usepackage{amsmath}&#10;\usepackage{amsfonts}&#10;\usepackage{amssymb}&#10;\begin{document}&#10;\begin{minipage}{12.7 cm}&#10;{\sffamily{&#10;In using the Chain Rule we work from the outside to the inside: {\bf{We differentiate the outer function $f$ [at the inner function $g(x)$] and then we&#10;multiply by the derivative of the inner function}}.}}&#10;\end{minipage}&#10;\end{document}"/>
  <p:tag name="IGUANATEXSIZE" val="20"/>
  <p:tag name="IGUANATEXCURSOR" val="3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327,334"/>
  <p:tag name="LATEXADDIN" val="\documentclass{article}\pagestyle{empty}&#10;\usepackage{amsmath}&#10;\usepackage{amsfonts}&#10;\usepackage{amssymb}&#10;\begin{document}&#10;\begin{minipage}{9.7 cm}&#10;{\sffamily{&#10;$$&#10;F'(x) \, \, = \, \, f'( g(x) ) \cdot g'(x)&#10;$$&#10;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3,78"/>
  <p:tag name="ORIGINALWIDTH" val="3925,76"/>
  <p:tag name="LATEXADDIN" val="\documentclass{article}\pagestyle{empty}&#10;\usepackage{amsmath}&#10;\usepackage{amsfonts}&#10;\usepackage{amssymb}&#10;\begin{document}&#10;\begin{minipage}{12.7 cm}&#10;{\sffamily{&#10;{\bf{Example:}}\\[1mm]&#10;Differentiate {\bf{a)}} $y = \sin(x^2)$ and {\bf{b)}} $y = \sin^2(x)$.\\[2mm]&#10;{\bf{Solution:}}\\[1mm]&#10;{\bf{a)}} With $f(u) = \sin(u)$ and $g(x) = x^2$ we have&#10;$$&#10;\frac{\textrm{d}}{\textrm{d} \, x} \, \sin(x^2) \, \, = \, \, \cos( x^2 ) \cdot 2 x \, \, = \, \, 2x \cos(x^2) \, . &#10;$$&#10;{\bf{b)}} With $f(u) = u^2$ and $g(x) = \sin(x)$ we have&#10;$$&#10;\frac{\textrm{d}}{\textrm{d} \, x} \, \sin^2(x) \, \, = \, \, 2 \sin(x) \cdot \cos(x) \, \, = \, \, 2 \sin(x) \cos(x) \, \, = \, \, \sin(2x) \, . &#10;$$&#10;}}&#10;\end{minipage}&#10;\end{document}"/>
  <p:tag name="IGUANATEXSIZE" val="20"/>
  <p:tag name="IGUANATEXCURSOR" val="454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327,334"/>
  <p:tag name="LATEXADDIN" val="\documentclass{article}\pagestyle{empty}&#10;\usepackage{amsmath}&#10;\usepackage{amsfonts}&#10;\usepackage{amssymb}&#10;\begin{document}&#10;\begin{minipage}{9.7 cm}&#10;{\sffamily{&#10;$$&#10;F'(x) \, \, = \, \, f'( g(x) ) \cdot g'(x)&#10;$$&#10;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05,212"/>
  <p:tag name="ORIGINALWIDTH" val="4484,44"/>
  <p:tag name="LATEXADDIN" val="\documentclass{article}\pagestyle{empty}&#10;\usepackage{amsmath}&#10;\usepackage{amsfonts}&#10;\usepackage{amssymb}&#10;\begin{document}&#10;\begin{minipage}{12.7 cm}&#10;{\sffamily{&#10;{\bf{Example:}} We can use the Chain Rule to differentiate an exponential function with any base $b &gt; 0$. Recall that $b = {\rm{e}}^{\ln(b)}$. So\\[-1mm]&#10;$$&#10;b^x \, \, = \, \, \left( {\rm{e}}^{\ln(b)} \right)^x \, \, = \, \, {\rm{e}}^{x \cdot \ln(b)}&#10;$$\\[-4mm]&#10;and the Chain Rule gives\\[-1mm]&#10;$$&#10;\frac{\textrm{d}}{\textrm{d} \, x} \, b^x \, \, = \, \,&#10;\frac{\textrm{d}}{\textrm{d} \, x} \, {\rm{e}}^{x \cdot \ln(b)} \, \, = \, \, {\rm{e}}^{x \cdot \ln(b)} \cdot \ln(b) \, \, = \, \, \ln(b) \, b^x \, ,&#10;$$\\[-2mm]&#10;because $\ln(b)$ is a constant. So we have the formula&#10;$$&#10;\frac{\textrm{d}}{\textrm{d} \, x} \, b^x \, \, = \, \, \ln(b) \, b^x \, .&#10;$$&#10;For instance, if $b = 2$, we get\\[-3mm]&#10;$$&#10;\frac{\textrm{d}}{\textrm{d} \, x} \, 2^x \, \, = \, \, \ln(2) \, 2^x \, .&#10;$$&#10;}}&#10;\end{minipage}&#10;\end{document}"/>
  <p:tag name="IGUANATEXSIZE" val="20"/>
  <p:tag name="IGUANATEXCURSOR" val="4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6,742"/>
  <p:tag name="ORIGINALWIDTH" val="4492,689"/>
  <p:tag name="LATEXADDIN" val="\documentclass{article}\pagestyle{empty}&#10;\usepackage{amsmath}&#10;\usepackage{amsfonts}&#10;\usepackage{amssymb}&#10;\begin{document}&#10;\begin{minipage}{12.7 cm}&#10;{\sffamily{&#10;{\bf{Example: (Finding a Rate of Change of Cost)}}\\[1mm]&#10;The cost of producing $x$ units of a particular commodity is $C(x) = \tfrac{1}{3}x^2 + 4x + 53$ GEL, and the production level $t$ hours&#10;into a particular production run is $x(t) = 0.2 t^2 + 0.03t$ units. At what rate is cost changing with respect to time after $4$ hours?&#10;&#10;\vspace{0.3cm}&#10;{\bf{Solution:}}\\[1mm]&#10;We find that&#10;$$&#10;\frac{\textrm{d} C(x)}{\textrm{d} x} \, \, = \, \, \tfrac{2}{3} x + 4 \qquad \text{and} \qquad \frac{\textrm{d} x(t)}{\textrm{d} t} \, \, = \, \, 0.4t + 0.03 \, ,&#10;$$&#10;so according to the chain rule,&#10;$$&#10;\frac{\textrm{d} C(x(t))}{\textrm{d} t} \, \, = \, \, \frac{\textrm{d} C(x)}{\textrm{d} x} \cdot \frac{\textrm{d} x(t)}{\textrm{d} t}&#10;\, \, = \, \, \left( \tfrac{2}{3} x + 4 \right) \cdot \left( 0.4t + 0.03 \right) \, .&#10;$$&#10;}}&#10;\end{minipage}&#10;\end{document}"/>
  <p:tag name="IGUANATEXSIZE" val="20"/>
  <p:tag name="IGUANATEXCURSOR" val="9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5,579"/>
  <p:tag name="ORIGINALWIDTH" val="4432,696"/>
  <p:tag name="LATEXADDIN" val="\documentclass{article}\pagestyle{empty}&#10;\usepackage{amsmath}&#10;\usepackage{amsfonts}&#10;\usepackage{amssymb}&#10;\begin{document}&#10;\begin{minipage}{12.7 cm}&#10;{\sffamily{&#10;When $t=4$, the level of production is&#10;$$&#10;x(t) \, \, = \, \, 0.2 \cdot 4^2 + 0.03 \cdot 4 \, \, = \, \, 3.32 \quad \text{[units]}&#10;$$&#10;and by substituting $t=4$ and $x = 3.32$ into the formula for $\frac{\textrm{d} C(x(t))}{\textrm{d} t}$, we get&#10;$$&#10;\frac{\textrm{d} C(x(t))}{\textrm{d} t} \Big|_{t = 4 \, , \, x = 3.32}&#10;\, \, = \, \, \left( \tfrac{2}{3} \cdot 3.32 + 4 \right) \cdot \left( 0.4 \cdot 4 + 0.03 \right)&#10;\, \, = \, \, 10.1277 \, .&#10;$$&#10;Thus, after $4$ hours, cost is increasing at the rate of approximately $10.13$ GEL per hour.&#10;}}&#10;\end{minipage}&#10;\end{document}"/>
  <p:tag name="IGUANATEXSIZE" val="20"/>
  <p:tag name="IGUANATEXCURSOR" val="6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5,594"/>
  <p:tag name="ORIGINALWIDTH" val="4493,438"/>
  <p:tag name="LATEXADDIN" val="\documentclass{article}\pagestyle{empty}&#10;\usepackage{amsmath}&#10;\usepackage{amsfonts}&#10;\usepackage{amssymb}&#10;\begin{document}&#10;\begin{minipage}{12.7 cm}&#10;{\sffamily{&#10;The reason for the name 'Chain Rule' becomes clear when we make a longer chain by adding another link.\\[2mm]&#10;Suppose that $y = f(u)$, $u = g(x)$, and $x = h(t)$, where $f$, $t$, and $h$ are differentiable functions.\\[2mm]&#10;Then, to compute the&#10;derivative of $y$ with respect to $t$, we use the Chain Rule twice:&#10;$$&#10;\frac{\textrm{d} \, y}{\textrm{d} \, t} \, \, = \, \, \frac{\textrm{d} \, y}{\textrm{d} \, x} \, \frac{\textrm{d} \, x}{\textrm{d} \, t}&#10;\, \, = \, \,&#10;\frac{\textrm{d} \, y}{\textrm{d} \, u} \, \frac{\textrm{d} \, u}{\textrm{d} \, x} \, \frac{\textrm{d} \, x}{\textrm{d} \, t}&#10;$$&#10;}}&#10;\end{minipage}&#10;\end{document}"/>
  <p:tag name="IGUANATEXSIZE" val="20"/>
  <p:tag name="IGUANATEXCURSOR" val="3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3,8958"/>
  <p:tag name="ORIGINALWIDTH" val="3712,036"/>
  <p:tag name="LATEXADDIN" val="\documentclass{article}\pagestyle{empty}&#10;\usepackage{amsmath}&#10;\usepackage{amsfonts}&#10;\usepackage{amssymb}&#10;\begin{document}&#10;\begin{minipage}{12.7 cm}&#10;{\sffamily{&#10;{\bf{Example:}}\\[1mm]&#10;If $F(x) = \sin( \cos( \tan(x) ) )$, then&#10;\begin{eqnarray*}&#10;F'(x) &amp; = &amp; \cos( \cos( \tan(x) ) ) \cdot (-1) \sin( \tan(x) ) \cdot \sec^2(x)\\[2mm]&#10;&amp; = &amp; - \cos( \cos( \tan(x) ) ) \cdot \sin( \tan(x) ) \cdot \sec^2(x)&#10;\end{eqnarray*}&#10;}}&#10;\end{minipage}&#10;\end{document}"/>
  <p:tag name="IGUANATEXSIZE" val="20"/>
  <p:tag name="IGUANATEXCURSOR" val="3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6,678"/>
  <p:tag name="ORIGINALWIDTH" val="4032,996"/>
  <p:tag name="LATEXADDIN" val="\documentclass{article}\pagestyle{empty}&#10;\usepackage{amsmath}&#10;\usepackage{amsfonts}&#10;\usepackage{amssymb}&#10;\begin{document}&#10;\begin{minipage}{12.7 cm}&#10;{\sffamily{&#10;{\bf{Example:}}\\[1mm]&#10;If $F(x) = {\rm{e}}^{\sec(3x)}$, then&#10;\begin{eqnarray*}&#10;F'(x) &amp; = &amp; {\rm{e}}^{\sec(3x)} \cdot \sec(3x) \tan(3x) \cdot 3 \, \, = \, \, 3 \sec(3x) \tan(3x) {\rm{e}}^{\sec(3x)}&#10;\end{eqnarray*}&#10;}}&#10;\end{minipage}&#10;\end{document}"/>
  <p:tag name="IGUANATEXSIZE" val="20"/>
  <p:tag name="IGUANATEXCURSOR" val="292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2029,246"/>
  <p:tag name="LATEXADDIN" val="\documentclass{article}\pagestyle{empty}&#10;\usepackage{amsmath}&#10;\usepackage{amsfonts}&#10;\usepackage{amssymb}&#10;\begin{document}&#10;\begin{minipage}{9.7 cm}&#10;{\sffamily{&#10;$$&#10;F'(x) \, \, = \, \, f'( g(h(x)) ) \cdot g'(h(x)) \cdot h'(x)&#10;$$&#10;}}&#10;\end{minipage}&#10;\end{document}"/>
  <p:tag name="IGUANATEXSIZE" val="20"/>
  <p:tag name="IGUANATEXCURSOR" val="2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2029,246"/>
  <p:tag name="LATEXADDIN" val="\documentclass{article}\pagestyle{empty}&#10;\usepackage{amsmath}&#10;\usepackage{amsfonts}&#10;\usepackage{amssymb}&#10;\begin{document}&#10;\begin{minipage}{9.7 cm}&#10;{\sffamily{&#10;$$&#10;F'(x) \, \, = \, \, f'( g(h(x)) ) \cdot g'(h(x)) \cdot h'(x)&#10;$$&#10;}}&#10;\end{minipage}&#10;\end{document}"/>
  <p:tag name="IGUANATEXSIZE" val="20"/>
  <p:tag name="IGUANATEXCURSOR" val="2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4,717"/>
  <p:tag name="ORIGINALWIDTH" val="4494,188"/>
  <p:tag name="LATEXADDIN" val="\documentclass{article}\pagestyle{empty}&#10;\usepackage{amsmath}&#10;\usepackage{amsfonts}&#10;\usepackage{amssymb}&#10;\begin{document}&#10;\begin{minipage}{12.7 cm}&#10;{\sffamily{&#10;{\bf{Example: (Finding a Rate of Change of Cost)}}\\[1mm]&#10;Anri manages an export-oriented appliance manufacturing firm. She determines that when blenders&#10;for the EU market are priced at $p$ EUR apiece, the number sold each month will be&#10;$$&#10;D(p) \, \, = \, \, 8000 \cdot p^{-1}&#10;$$&#10;Furthermore, she estimates that $t$ months from now, blenders will be selling at a price&#10;of $p(t)=0.06 t^{3/2}+22.5$ EUR apiece.\\[1mm]&#10;At what rate should Anri expect the monthly&#10;demand $D(p)$ to be changing with respect to time $25$ months from now? Will the&#10;demand be increasing or decreasing at that time?&#10;&#10;\vspace{0.3cm}&#10;{\bf{Solution:}}\\[1mm]&#10;We want to find $\frac{\textrm{d} D}{\textrm{d} t}$ when $t=25$. We have\\[-2mm]&#10;$$&#10;\frac{\textrm{d} D}{\textrm{d} p} \, \, = \, \, \frac{\textrm{d}}{\textrm{d} p} \left( \frac{8000}{p} \right) \, \, = \, \, -\frac{8000}{p^2}&#10;$$&#10;}}&#10;\end{minipage}&#10;\end{document}"/>
  <p:tag name="IGUANATEXSIZE" val="20"/>
  <p:tag name="IGUANATEXCURSOR" val="4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4,466"/>
  <p:tag name="ORIGINALWIDTH" val="4502,438"/>
  <p:tag name="LATEXADDIN" val="\documentclass{article}\pagestyle{empty}&#10;\usepackage{amsmath}&#10;\usepackage{amsfonts}&#10;\usepackage{amssymb}&#10;\begin{document}&#10;\begin{minipage}{12.7 cm}&#10;{\sffamily{&#10;and&#10;$$&#10;\frac{\textrm{d} p}{\textrm{d} t} \, \, = \, \, \frac{\textrm{d}}{\textrm{d} t} \left( 0.06 t^{3/2} + 22.5 \right)&#10;\, \, = \, \, 0.09 t^{1/2}&#10;$$&#10;so it follows from the chain rule that&#10;$$&#10;\frac{\textrm{d} D}{\textrm{d} t} \, \, = \, \, \frac{\textrm{d} D}{\textrm{d} p} \cdot \frac{\textrm{d} p}{\textrm{d} t} \, \, = \, \,&#10;-\frac{8000}{p^2} \cdot 0.09 t^{1/2} \, .&#10;$$&#10;When $t=25$, the unit price is\\[-2mm]&#10;$$&#10;p(25) \, \, = \, \, 0.06 \cdot 25^{3/2} + 22.5 \, \, = \, \, 30 \quad \text{[EUR]}&#10;$$&#10;and we have&#10;$$&#10;\frac{\textrm{d} D}{\textrm{d} t} \Big|_{t=25 \, , \, p = 30} \, \, = \, \, -\frac{8000}{30^2} \cdot 0.09 \cdot 25^{1/2} \, \, = \, \, -4&#10;$$&#10;That is, $25$ months from now, the demand for blenders will be changing at the rate&#10;of $4$ units per month and will be decreasing since $\frac{\textrm{d} D}{\textrm{d} t}$ is negative.&#10;}}&#10;\end{minipage}&#10;\end{document}"/>
  <p:tag name="IGUANATEXSIZE" val="20"/>
  <p:tag name="IGUANATEXCURSOR" val="5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</Words>
  <Application>Microsoft Office PowerPoint</Application>
  <PresentationFormat>Bildschirmpräsentation (16:9)</PresentationFormat>
  <Paragraphs>23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Calculus I for MGMT – Applications of Differentiation The Chain Rule</vt:lpstr>
      <vt:lpstr>In order to differentiate composite functions …</vt:lpstr>
      <vt:lpstr>… we need to consider a two step procedure that takes care of the derivatives of the outer and the inner function</vt:lpstr>
      <vt:lpstr>The Chain Rule: the derivative of a composite function is the product of the derivatives of the outer and the inner function</vt:lpstr>
      <vt:lpstr>Example: Application of the Chain Rule</vt:lpstr>
      <vt:lpstr>Example: Application of the Chain Rule</vt:lpstr>
      <vt:lpstr>Example: Application of the Chain Rule for differentiating exponential functions</vt:lpstr>
      <vt:lpstr>Example: Finding a rate of change of cost</vt:lpstr>
      <vt:lpstr>Example: Finding a rate of change of cost</vt:lpstr>
      <vt:lpstr>The advantage of the chain rule is its easy application to several layers of outer and inner functions</vt:lpstr>
      <vt:lpstr>Example: Repeated application of the Chain Rule</vt:lpstr>
      <vt:lpstr>Example: Finding a rate of change of demand</vt:lpstr>
      <vt:lpstr>Example: Finding a rate of change of demand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210</cp:revision>
  <dcterms:created xsi:type="dcterms:W3CDTF">2020-04-04T18:50:50Z</dcterms:created>
  <dcterms:modified xsi:type="dcterms:W3CDTF">2022-10-04T20:35:06Z</dcterms:modified>
</cp:coreProperties>
</file>