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314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5.xml"/><Relationship Id="rId7" Type="http://schemas.openxmlformats.org/officeDocument/2006/relationships/image" Target="../media/image19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Applications of Differentiation</a:t>
            </a:r>
            <a:br>
              <a:rPr lang="en-US" dirty="0" smtClean="0"/>
            </a:br>
            <a:r>
              <a:rPr lang="en-US" dirty="0" err="1" smtClean="0"/>
              <a:t>L’Hospital’s</a:t>
            </a:r>
            <a:r>
              <a:rPr lang="en-US" dirty="0" smtClean="0"/>
              <a:t> Rules &amp; Indeterminate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Chain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Approximation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err="1" smtClean="0"/>
              <a:t>L’Hospital’s</a:t>
            </a:r>
            <a:r>
              <a:rPr lang="en-US" sz="1000" dirty="0" smtClean="0"/>
              <a:t> Rules &amp; Indeterminate Forms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</a:t>
            </a:r>
          </a:p>
          <a:p>
            <a:pPr algn="ctr"/>
            <a:r>
              <a:rPr lang="en-US" sz="1000" dirty="0" smtClean="0"/>
              <a:t>Differentiation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Implicit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products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83" y="1059583"/>
            <a:ext cx="2088232" cy="25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07339" cy="333358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third type of indeterminate forms are indeterminate differences </a:t>
            </a:r>
            <a:r>
              <a:rPr lang="en-US" dirty="0" smtClean="0">
                <a:sym typeface="Symbol"/>
              </a:rPr>
              <a:t> - 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0"/>
            <a:ext cx="7029923" cy="365397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differences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49273" cy="373866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differences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37604" cy="17639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differences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93"/>
            <a:ext cx="7042115" cy="36831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type of intermediate forms are indeterminate powers that can occur in three distinct ways 0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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or 1</a:t>
            </a:r>
            <a:r>
              <a:rPr lang="en-US" baseline="30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5562072" cy="30362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type of intermediate forms are indeterminate powers that can occur in three distinct ways 0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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 or 1</a:t>
            </a:r>
            <a:r>
              <a:rPr lang="en-US" baseline="30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57632" cy="253717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 on indeterminate powers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4"/>
            <a:ext cx="7056857" cy="30021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limits and indeterminate forms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3"/>
            <a:ext cx="7032258" cy="2053135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92293"/>
            <a:ext cx="7035483" cy="15557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limits and indeterminate forms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2"/>
            <a:ext cx="7036467" cy="1961569"/>
          </a:xfrm>
          <a:prstGeom prst="rect">
            <a:avLst/>
          </a:prstGeom>
          <a:noFill/>
          <a:ln/>
          <a:effectLst/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92292"/>
            <a:ext cx="7036952" cy="15551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section we introduce a systematic method, known as </a:t>
            </a:r>
            <a:r>
              <a:rPr lang="en-US" dirty="0" err="1" smtClean="0"/>
              <a:t>l’Hospital’s</a:t>
            </a:r>
            <a:r>
              <a:rPr lang="en-US" dirty="0" smtClean="0"/>
              <a:t> Rule, for the evaluation of indeterminate forms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98"/>
            <a:ext cx="5357928" cy="1221643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229" y="1066113"/>
            <a:ext cx="2232248" cy="14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upe-Vektor-Illustration - Download Kostenlos Vector, Clipart Graphics,  Vektorgrafiken und Design Vorlage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35884">
            <a:off x="532350" y="1794448"/>
            <a:ext cx="1150993" cy="1207681"/>
          </a:xfrm>
          <a:prstGeom prst="rect">
            <a:avLst/>
          </a:prstGeom>
          <a:noFill/>
        </p:spPr>
      </p:pic>
      <p:pic>
        <p:nvPicPr>
          <p:cNvPr id="23" name="Grafik 2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786443" y="4195112"/>
            <a:ext cx="3640673" cy="759302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4"/>
          <p:cNvGrpSpPr/>
          <p:nvPr/>
        </p:nvGrpSpPr>
        <p:grpSpPr>
          <a:xfrm>
            <a:off x="225229" y="2433913"/>
            <a:ext cx="8611067" cy="2442093"/>
            <a:chOff x="225229" y="2433913"/>
            <a:chExt cx="8611067" cy="2442093"/>
          </a:xfrm>
        </p:grpSpPr>
        <p:pic>
          <p:nvPicPr>
            <p:cNvPr id="7" name="Picture 2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5229" y="3517138"/>
              <a:ext cx="2232248" cy="1358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37"/>
            <p:cNvSpPr>
              <a:spLocks/>
            </p:cNvSpPr>
            <p:nvPr/>
          </p:nvSpPr>
          <p:spPr bwMode="auto">
            <a:xfrm rot="19362748" flipH="1">
              <a:off x="320949" y="2433913"/>
              <a:ext cx="694680" cy="1293937"/>
            </a:xfrm>
            <a:custGeom>
              <a:avLst/>
              <a:gdLst/>
              <a:ahLst/>
              <a:cxnLst>
                <a:cxn ang="0">
                  <a:pos x="75" y="36"/>
                </a:cxn>
                <a:cxn ang="0">
                  <a:pos x="174" y="87"/>
                </a:cxn>
                <a:cxn ang="0">
                  <a:pos x="285" y="162"/>
                </a:cxn>
                <a:cxn ang="0">
                  <a:pos x="417" y="282"/>
                </a:cxn>
                <a:cxn ang="0">
                  <a:pos x="513" y="405"/>
                </a:cxn>
                <a:cxn ang="0">
                  <a:pos x="591" y="528"/>
                </a:cxn>
                <a:cxn ang="0">
                  <a:pos x="657" y="666"/>
                </a:cxn>
                <a:cxn ang="0">
                  <a:pos x="717" y="813"/>
                </a:cxn>
                <a:cxn ang="0">
                  <a:pos x="762" y="969"/>
                </a:cxn>
                <a:cxn ang="0">
                  <a:pos x="792" y="1149"/>
                </a:cxn>
                <a:cxn ang="0">
                  <a:pos x="813" y="1332"/>
                </a:cxn>
                <a:cxn ang="0">
                  <a:pos x="813" y="1479"/>
                </a:cxn>
                <a:cxn ang="0">
                  <a:pos x="804" y="1635"/>
                </a:cxn>
                <a:cxn ang="0">
                  <a:pos x="780" y="1785"/>
                </a:cxn>
                <a:cxn ang="0">
                  <a:pos x="591" y="1830"/>
                </a:cxn>
                <a:cxn ang="0">
                  <a:pos x="1149" y="1971"/>
                </a:cxn>
                <a:cxn ang="0">
                  <a:pos x="1008" y="1869"/>
                </a:cxn>
                <a:cxn ang="0">
                  <a:pos x="1038" y="1716"/>
                </a:cxn>
                <a:cxn ang="0">
                  <a:pos x="1050" y="1566"/>
                </a:cxn>
                <a:cxn ang="0">
                  <a:pos x="1053" y="1395"/>
                </a:cxn>
                <a:cxn ang="0">
                  <a:pos x="1035" y="1206"/>
                </a:cxn>
                <a:cxn ang="0">
                  <a:pos x="1005" y="1050"/>
                </a:cxn>
                <a:cxn ang="0">
                  <a:pos x="963" y="900"/>
                </a:cxn>
                <a:cxn ang="0">
                  <a:pos x="912" y="762"/>
                </a:cxn>
                <a:cxn ang="0">
                  <a:pos x="837" y="603"/>
                </a:cxn>
                <a:cxn ang="0">
                  <a:pos x="750" y="462"/>
                </a:cxn>
                <a:cxn ang="0">
                  <a:pos x="669" y="363"/>
                </a:cxn>
                <a:cxn ang="0">
                  <a:pos x="558" y="249"/>
                </a:cxn>
                <a:cxn ang="0">
                  <a:pos x="433" y="157"/>
                </a:cxn>
                <a:cxn ang="0">
                  <a:pos x="297" y="81"/>
                </a:cxn>
                <a:cxn ang="0">
                  <a:pos x="153" y="24"/>
                </a:cxn>
                <a:cxn ang="0">
                  <a:pos x="0" y="0"/>
                </a:cxn>
              </a:cxnLst>
              <a:rect l="0" t="0" r="r" b="b"/>
              <a:pathLst>
                <a:path w="1149" h="2226">
                  <a:moveTo>
                    <a:pt x="6" y="6"/>
                  </a:moveTo>
                  <a:lnTo>
                    <a:pt x="75" y="36"/>
                  </a:lnTo>
                  <a:lnTo>
                    <a:pt x="129" y="60"/>
                  </a:lnTo>
                  <a:lnTo>
                    <a:pt x="174" y="87"/>
                  </a:lnTo>
                  <a:lnTo>
                    <a:pt x="228" y="120"/>
                  </a:lnTo>
                  <a:lnTo>
                    <a:pt x="285" y="162"/>
                  </a:lnTo>
                  <a:lnTo>
                    <a:pt x="342" y="210"/>
                  </a:lnTo>
                  <a:lnTo>
                    <a:pt x="417" y="282"/>
                  </a:lnTo>
                  <a:lnTo>
                    <a:pt x="465" y="345"/>
                  </a:lnTo>
                  <a:lnTo>
                    <a:pt x="513" y="405"/>
                  </a:lnTo>
                  <a:lnTo>
                    <a:pt x="549" y="462"/>
                  </a:lnTo>
                  <a:lnTo>
                    <a:pt x="591" y="528"/>
                  </a:lnTo>
                  <a:lnTo>
                    <a:pt x="627" y="603"/>
                  </a:lnTo>
                  <a:lnTo>
                    <a:pt x="657" y="666"/>
                  </a:lnTo>
                  <a:lnTo>
                    <a:pt x="684" y="723"/>
                  </a:lnTo>
                  <a:lnTo>
                    <a:pt x="717" y="813"/>
                  </a:lnTo>
                  <a:lnTo>
                    <a:pt x="738" y="894"/>
                  </a:lnTo>
                  <a:lnTo>
                    <a:pt x="762" y="969"/>
                  </a:lnTo>
                  <a:lnTo>
                    <a:pt x="777" y="1056"/>
                  </a:lnTo>
                  <a:lnTo>
                    <a:pt x="792" y="1149"/>
                  </a:lnTo>
                  <a:lnTo>
                    <a:pt x="807" y="1239"/>
                  </a:lnTo>
                  <a:lnTo>
                    <a:pt x="813" y="1332"/>
                  </a:lnTo>
                  <a:lnTo>
                    <a:pt x="813" y="1410"/>
                  </a:lnTo>
                  <a:lnTo>
                    <a:pt x="813" y="1479"/>
                  </a:lnTo>
                  <a:lnTo>
                    <a:pt x="810" y="1560"/>
                  </a:lnTo>
                  <a:lnTo>
                    <a:pt x="804" y="1635"/>
                  </a:lnTo>
                  <a:lnTo>
                    <a:pt x="792" y="1710"/>
                  </a:lnTo>
                  <a:lnTo>
                    <a:pt x="780" y="1785"/>
                  </a:lnTo>
                  <a:lnTo>
                    <a:pt x="762" y="1869"/>
                  </a:lnTo>
                  <a:lnTo>
                    <a:pt x="591" y="1830"/>
                  </a:lnTo>
                  <a:lnTo>
                    <a:pt x="786" y="2226"/>
                  </a:lnTo>
                  <a:lnTo>
                    <a:pt x="1149" y="1971"/>
                  </a:lnTo>
                  <a:lnTo>
                    <a:pt x="990" y="1932"/>
                  </a:lnTo>
                  <a:lnTo>
                    <a:pt x="1008" y="1869"/>
                  </a:lnTo>
                  <a:lnTo>
                    <a:pt x="1023" y="1797"/>
                  </a:lnTo>
                  <a:lnTo>
                    <a:pt x="1038" y="1716"/>
                  </a:lnTo>
                  <a:lnTo>
                    <a:pt x="1047" y="1644"/>
                  </a:lnTo>
                  <a:lnTo>
                    <a:pt x="1050" y="1566"/>
                  </a:lnTo>
                  <a:lnTo>
                    <a:pt x="1053" y="1482"/>
                  </a:lnTo>
                  <a:lnTo>
                    <a:pt x="1053" y="1395"/>
                  </a:lnTo>
                  <a:lnTo>
                    <a:pt x="1047" y="1299"/>
                  </a:lnTo>
                  <a:lnTo>
                    <a:pt x="1035" y="1206"/>
                  </a:lnTo>
                  <a:lnTo>
                    <a:pt x="1020" y="1113"/>
                  </a:lnTo>
                  <a:lnTo>
                    <a:pt x="1005" y="1050"/>
                  </a:lnTo>
                  <a:lnTo>
                    <a:pt x="987" y="975"/>
                  </a:lnTo>
                  <a:lnTo>
                    <a:pt x="963" y="900"/>
                  </a:lnTo>
                  <a:lnTo>
                    <a:pt x="942" y="831"/>
                  </a:lnTo>
                  <a:lnTo>
                    <a:pt x="912" y="762"/>
                  </a:lnTo>
                  <a:lnTo>
                    <a:pt x="879" y="684"/>
                  </a:lnTo>
                  <a:lnTo>
                    <a:pt x="837" y="603"/>
                  </a:lnTo>
                  <a:lnTo>
                    <a:pt x="798" y="534"/>
                  </a:lnTo>
                  <a:lnTo>
                    <a:pt x="750" y="462"/>
                  </a:lnTo>
                  <a:lnTo>
                    <a:pt x="711" y="408"/>
                  </a:lnTo>
                  <a:lnTo>
                    <a:pt x="669" y="363"/>
                  </a:lnTo>
                  <a:lnTo>
                    <a:pt x="615" y="309"/>
                  </a:lnTo>
                  <a:lnTo>
                    <a:pt x="558" y="249"/>
                  </a:lnTo>
                  <a:lnTo>
                    <a:pt x="501" y="201"/>
                  </a:lnTo>
                  <a:lnTo>
                    <a:pt x="433" y="157"/>
                  </a:lnTo>
                  <a:lnTo>
                    <a:pt x="366" y="114"/>
                  </a:lnTo>
                  <a:lnTo>
                    <a:pt x="297" y="81"/>
                  </a:lnTo>
                  <a:lnTo>
                    <a:pt x="225" y="51"/>
                  </a:lnTo>
                  <a:lnTo>
                    <a:pt x="153" y="24"/>
                  </a:lnTo>
                  <a:lnTo>
                    <a:pt x="81" y="9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Grafik 21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3786443" y="2637227"/>
              <a:ext cx="5049853" cy="133994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L’Hospital’s</a:t>
            </a:r>
            <a:r>
              <a:rPr lang="en-US" dirty="0" smtClean="0"/>
              <a:t> rule allows us to evaluate the limits of indeterminate forms by playing the original limit back to a limit formed by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36180" cy="34970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remarks on </a:t>
            </a:r>
            <a:r>
              <a:rPr lang="en-US" dirty="0" err="1" smtClean="0"/>
              <a:t>l’Hospital’s</a:t>
            </a:r>
            <a:r>
              <a:rPr lang="en-US" dirty="0" smtClean="0"/>
              <a:t> rule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35982" cy="31069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remarks on </a:t>
            </a:r>
            <a:r>
              <a:rPr lang="en-US" dirty="0" err="1" smtClean="0"/>
              <a:t>l’Hospital’s</a:t>
            </a:r>
            <a:r>
              <a:rPr lang="en-US" dirty="0" smtClean="0"/>
              <a:t> rule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059819" y="1203593"/>
            <a:ext cx="6731432" cy="30716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</a:t>
            </a:r>
            <a:r>
              <a:rPr lang="en-US" dirty="0" err="1" smtClean="0"/>
              <a:t>l’Hospital’s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6868686" cy="28629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Besides the just discussed indeterminate forms </a:t>
            </a:r>
            <a:r>
              <a:rPr lang="en-US" baseline="30000" dirty="0" smtClean="0"/>
              <a:t>0</a:t>
            </a:r>
            <a:r>
              <a:rPr lang="en-US" dirty="0" smtClean="0"/>
              <a:t>/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baseline="30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/</a:t>
            </a:r>
            <a:r>
              <a:rPr lang="en-US" baseline="-25000" dirty="0" smtClean="0">
                <a:sym typeface="Symbol"/>
              </a:rPr>
              <a:t></a:t>
            </a:r>
            <a:r>
              <a:rPr lang="en-US" dirty="0" smtClean="0">
                <a:sym typeface="Symbol"/>
              </a:rPr>
              <a:t> there are intermediate products 0  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41080" cy="31421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6,341"/>
  <p:tag name="ORIGINALWIDTH" val="4491,939"/>
  <p:tag name="LATEXADDIN" val="\documentclass{article}\pagestyle{empty}&#10;\usepackage{amsmath}&#10;\usepackage{amsfonts}&#10;\usepackage{amssymb}&#10;\begin{document}&#10;\begin{minipage}{12.7 cm}&#10;{\sffamily{&#10;Suppose, although $F = \frac{\ln(x)}{x-1}$ is not defined at $x = 1$, we need to know how $F$ behaves near $1$. In particular, we would like to know the value of the limit&#10;$$&#10;\lim_{x \to 1} \, \frac{\ln(x)}{x-1}&#10;$$&#10;In computing this limit we can't apply the limit laws because the limit of the denominator is $0$. In fact, although the limit exists, its value is not obvious because both numerator and denominator approach $0$ and $\frac{0}{0}$ is not defined.}}&#10;\end{minipage}&#10;\end{document}"/>
  <p:tag name="IGUANATEXSIZE" val="20"/>
  <p:tag name="IGUANATEXCURSOR" val="2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7,3792"/>
  <p:tag name="ORIGINALWIDTH" val="4494,938"/>
  <p:tag name="LATEXADDIN" val="\documentclass{article}\pagestyle{empty}&#10;\usepackage{amsmath}&#10;\usepackage{amsfonts}&#10;\usepackage{amssymb}&#10;\begin{document}&#10;\begin{minipage}{12.7 cm}&#10;{\sffamily{&#10;In general, if we have a limit of the form&#10;$$&#10;\lim_{x \to a} \, \frac{f(x)}{g(x)}&#10;$$&#10;where both $f(x) \to 0$ and $g(x) \to 0$ as $x \to a$, then this limit may or may not exist and is called an {\bf{indeterminate form of type $\frac{0}{0}$}}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9,348"/>
  <p:tag name="ORIGINALWIDTH" val="4494,188"/>
  <p:tag name="LATEXADDIN" val="\documentclass{article}\pagestyle{empty}&#10;\usepackage{amsmath}&#10;\usepackage{amsfonts}&#10;\usepackage{amssymb}&#10;\begin{document}&#10;\begin{minipage}{12.7 cm}&#10;{\sffamily{&#10;Another situation in which a limit is not obvious occurs when we look for a horizontal asymptote of $F$ and need to evaluate the limit&#10;$$&#10;\lim_{x \to \infty} \, \frac{\ln(x)}{x-1}&#10;$$&#10;Here, both the numerator and the denominator tend $\infty$, such that there is a struggle between numerator and denominator, the one that grows faster eventually determines the limit, or there may be some compromise.}}&#10;\end{minipage}&#10;\end{document}"/>
  <p:tag name="IGUANATEXSIZE" val="20"/>
  <p:tag name="IGUANATEXCURSOR" val="4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6,6292"/>
  <p:tag name="ORIGINALWIDTH" val="4494,938"/>
  <p:tag name="LATEXADDIN" val="\documentclass{article}\pagestyle{empty}&#10;\usepackage{amsmath}&#10;\usepackage{amsfonts}&#10;\usepackage{amssymb}&#10;\begin{document}&#10;\begin{minipage}{12.7 cm}&#10;{\sffamily{&#10;In general, if we have a limit of the form&#10;$$&#10;\lim_{x \to a} \, \frac{f(x)}{g(x)}&#10;$$&#10;where both $f(x) \to \infty$ (or $-\infty$) and $g(x) \to \infty$ (or $-\infty$) as $x \to a$, then this limit may or may not exist and is called an {\bf{indeterminate form of type $\frac{\infty}{\infty}$}}.&#10;}}&#10;\end{minipage}&#10;\end{document}"/>
  <p:tag name="IGUANATEXSIZE" val="20"/>
  <p:tag name="IGUANATEXCURSOR" val="3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8,9052"/>
  <p:tag name="ORIGINALWIDTH" val="3430,072"/>
  <p:tag name="LATEXADDIN" val="\documentclass{article}\pagestyle{empty}&#10;\usepackage{amsmath}&#10;\usepackage{amsfonts}&#10;\usepackage{amssymb}&#10;\begin{document}&#10;\begin{minipage}{9.7 cm}&#10;{\sffamily{&#10;The figure illustrates the central idea of {\bf{l'Hospital's Rule}}:\\[-5mm]&#10;\begin{itemize}&#10;\item The first graph shows two differentiable functions $f$ and $g$, each of which approaches $0$ as $x \to a$. If we were to zoom in toward the point $(a,0)$, the graphs would start to look almost linear.&#10;\end{itemize}&#10;}}&#10;\end{minipage}&#10;\end{document}"/>
  <p:tag name="IGUANATEXSIZE" val="20"/>
  <p:tag name="IGUANATEXCURSOR" val="4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1,6911"/>
  <p:tag name="ORIGINALWIDTH" val="2330,709"/>
  <p:tag name="LATEXADDIN" val="\documentclass{article}\pagestyle{empty}&#10;\usepackage{amsmath}&#10;\usepackage{amsfonts}&#10;\usepackage{amssymb}&#10;\begin{document}&#10;\begin{minipage}{9.7 cm}&#10;{\sffamily{&#10;\begin{itemize}&#10;\item This suggests that\\[-2mm]&#10;$$&#10;\lim_{x \to a} \, \frac{f(x)}{g(x)} \, \, = \, \, \lim_{x \to a} \, \frac{f'(x)}{g'(x)}&#10;$$&#10;\end{itemize}&#10;}}&#10;\end{minipage}&#10;\end{document}"/>
  <p:tag name="IGUANATEXSIZE" val="20"/>
  <p:tag name="IGUANATEXCURSOR" val="1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2,396"/>
  <p:tag name="ORIGINALWIDTH" val="3232,846"/>
  <p:tag name="LATEXADDIN" val="\documentclass{article}\pagestyle{empty}&#10;\usepackage{amsmath}&#10;\usepackage{amsfonts}&#10;\usepackage{amssymb}&#10;\begin{document}&#10;\begin{minipage}{9.7 cm}&#10;{\sffamily{&#10;\begin{itemize}&#10;\item But if the functions actually were linear, as in the second graph, then their ratio would be\\[-1mm]&#10;$$&#10;\frac{m_1 \, \left( x-a \right)}{m_2 \, \left( x-a \right)} \, \, = \, \, \frac{m_1}{m_2}&#10;$$&#10;which is the ratio of their derivatives.&#10;\end{itemize}&#10;}}&#10;\end{minipage}&#10;\end{document}"/>
  <p:tag name="IGUANATEXSIZE" val="20"/>
  <p:tag name="IGUANATEXCURSOR" val="1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2,479"/>
  <p:tag name="ORIGINALWIDTH" val="4491,939"/>
  <p:tag name="LATEXADDIN" val="\documentclass{article}\pagestyle{empty}&#10;\usepackage{amsmath}&#10;\usepackage{amsfonts}&#10;\usepackage{amssymb}&#10;\begin{document}&#10;\begin{minipage}{12.7 cm}&#10;{\sffamily{&#10;{\bf{L'Hospital's Rule:}}\\[1mm]&#10;Suppose $f$ and $g$ are differentiable and $g'(x) \neq 0$ on an open interval $I$ that contains $a$ (except possibly at $a$). Suppose that&#10;$$&#10;\lim_{x \to a} \, f(x) \, \, = \, \, 0 \qquad \text{and} \qquad \lim_{x \to a} \, g(x) \, \, = \, \, 0&#10;$$&#10;or that&#10;$$&#10;\lim_{x \to a} \, f(x) \, \, = \, \, \pm \infty \qquad \text{and} \qquad \lim_{x \to a} \, g(x) \, \, = \, \, \pm \infty&#10;$$&#10;In other words, we have an indeterminate form of type $\frac{0}{0}$ or $\frac{\infty}{\infty}$.\\[2mm]&#10;Then&#10;$$&#10;\lim_{x \to a} \, \frac{f(x)}{g(x)} \, \, = \, \, \lim_{x \to a} \, \frac{f'(x)}{g'(x)}&#10;$$&#10;if the limit on the right hand side exists (or os $\infty$ or $-\infty$).&#10;}}&#10;\end{minipage}&#10;\end{document}"/>
  <p:tag name="IGUANATEXSIZE" val="20"/>
  <p:tag name="IGUANATEXCURSOR" val="6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0,259"/>
  <p:tag name="ORIGINALWIDTH" val="4492,689"/>
  <p:tag name="LATEXADDIN" val="\documentclass{article}\pagestyle{empty}&#10;\usepackage{amsmath}&#10;\usepackage{amsfonts}&#10;\usepackage{amssymb}&#10;\begin{document}&#10;\begin{minipage}{12.7 cm}&#10;{\sffamily{&#10;{\bf{Remarks:}}&#10;\begin{itemize}&#10;\item When using l'Hospital's Rule we differentiate the numerator and denominator separately. We do not use the Quotient Rule.&#10;\item L'Hospital's Rule says that the limit of a quotient of functions is equal to the limit of the quotient of their derivatives, provided that the given conditions are satisfied.\\[1mm]&#10;It is especially important to verify the conditions regarding the limits of $f$ and $g$ before using l'Hospital's Rule.&#10;\item L'Hospital's Rule is also valid for one-sided limits and for limits at infinity or negative infinity; that is, '$x \to a$' can be replaced by any of the symbols $x \to a^+$, $x \to a^-$, $x \to \infty$ or $x \to -\infty$.&#10;\end{itemize}&#10;}}&#10;\end{minipage}&#10;\end{document}"/>
  <p:tag name="IGUANATEXSIZE" val="20"/>
  <p:tag name="IGUANATEXCURSOR" val="85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1,762"/>
  <p:tag name="ORIGINALWIDTH" val="4294,713"/>
  <p:tag name="LATEXADDIN" val="\documentclass{article}\pagestyle{empty}&#10;\usepackage{amsmath}&#10;\usepackage{amsfonts}&#10;\usepackage{amssymb}&#10;\begin{document}&#10;\begin{minipage}{12.7 cm}&#10;{\sffamily{&#10;\begin{itemize}&#10;\item For the special case in which $f(a) = g(a) = 0$, $f'$ and $g'$ are continuous, and $g'(a) \neq 0$, it is easy to see why l'Hospital's Rule is true.\\[1mm]&#10;In fact, using the alternative form of the definition of a derivative, we have&#10;\begin{eqnarray*}&#10;\lim_{x \to a} \frac{f'(x)}{g'(x)} &amp; = &amp; \frac{f'(a)}{g'(a)} \, \, = \, \,&#10;\frac{\, \, \lim_{x \to a} \, \frac{f(x) - f(a)}{x-a} \, \,}{\, \, \lim_{x \to a} \, \frac{g(x) - g(a)}{x-a} \, \,} \, \, = \, \,&#10;\lim_{x \to a} \, \frac{\, \, \frac{f(x) - f(a)}{x-a} \, \,}{\, \, \frac{g(x) - g(a)}{x-a} \, \,} \\[2mm]&#10;&amp; = &amp;&#10;\lim_{x \to a} \, \frac{f(x) - f(a)}{g(x) - g(a)} \, \, = \, \, \lim_{x \to a} \, \frac{f(x)}{g(x)} \, ,&#10;\end{eqnarray*}&#10;since $f(a) = g(a) = 0$.&#10;\item It is more difficult to prove the general version of l'Hospital's Rule.&#10;\end{itemize}&#10;}}&#10;\end{minipage}&#10;\end{document}"/>
  <p:tag name="IGUANATEXSIZE" val="20"/>
  <p:tag name="IGUANATEXCURSOR" val="2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6,528"/>
  <p:tag name="ORIGINALWIDTH" val="4380,953"/>
  <p:tag name="LATEXADDIN" val="\documentclass{article}\pagestyle{empty}&#10;\usepackage{amsmath}&#10;\usepackage{amsfonts}&#10;\usepackage{amssymb}&#10;\begin{document}&#10;\begin{minipage}{12.7 cm}&#10;{\sffamily{&#10;{\bf{Example:}}&#10;Find&#10;$$&#10;\lim_{x \to 1} \, \frac{\ln(x)}{x-1} \, .&#10;$$&#10;&#10;\vspace{0.2cm}&#10;{\bf{Solution:}}\\[1mm]&#10;Since&#10;$$&#10;\lim_{x \to 1} \, \ln(x) \, \, = \, \, \ln(1) \, \, = \, \, 0 \qquad \text{and} \qquad \lim_{x \to 1} \, \left( x-1 \right) \, \, = \, \, 0&#10;$$&#10;the limit is an indeterminate form of type $\frac{0}{0}$, so we can apply l'Hospital's Rule ($\text{l'H}$):&#10;\begin{eqnarray*}&#10;\lim_{x \to 1} \, \frac{\ln(x)}{x-1} &amp; \stackrel{\text{l'H}}{=} &amp;&#10;\lim_{x \to 1} \, \frac{\, \, \tfrac{\textrm{d}}{\textrm{d} x} \, \ln(x) \, \,}{\, \, \tfrac{\textrm{d}}{\textrm{d} x} \, \left( x-1 \right) \, \,} \, \, = \, \,&#10;\lim_{x \to 1} \, \frac{\, \, \frac{1}{x} \, \,}{1} \, \, = \, \, \lim_{x \to 1} \, \frac{1}{x} \, \, = \, \, 1 \, .&#10;\end{eqnarray*}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9,756"/>
  <p:tag name="ORIGINALWIDTH" val="4494,188"/>
  <p:tag name="LATEXADDIN" val="\documentclass{article}\pagestyle{empty}&#10;\usepackage{amsmath}&#10;\usepackage{amsfonts}&#10;\usepackage{amssymb}&#10;\begin{document}&#10;\begin{minipage}{12.7 cm}&#10;{\sffamily{&#10;{\bf{Indeterminate Products:}}\\[1mm]&#10;If $\lim_{x \to a} \, f(x) = 0$ and $\lim_{x \to a} \, g(x) = \infty$ (or $-\infty$), then it isn't clear what the value of&#10;$$&#10;\lim_{x \to a} \, f(x) \cdot g(x) \, ,&#10;$$&#10;if any, will be. This kind of limit is called an {\bf{indeterminate form of type $0 \cdot \infty$}}.\\[2mm]&#10;We can deal with it by writing the product $f \cdot g$ as a quotient:&#10;$$&#10;f \cdot g \, \, = \, \, \frac{\, \, f \, \,}{\frac{1}{g}} \qquad \text{or} \qquad&#10;f \cdot g \, \, = \, \, \frac{\, \, g \, \,}{\frac{1}{f}} \, .&#10;$$&#10;This converts the given limit into an indeterminate form of type $\frac{0}{0}$ or $\frac{\infty}{\infty}$ so that we can use l'Hospital's Rule.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67,492"/>
  <p:tag name="ORIGINALWIDTH" val="3397,076"/>
  <p:tag name="LATEXADDIN" val="\documentclass{article}\pagestyle{empty}&#10;\usepackage{amsmath}&#10;\usepackage{amsfonts}&#10;\usepackage{amssymb}&#10;\begin{document}&#10;\begin{minipage}{9.6 cm}&#10;{\sffamily{&#10;{\bf{Example:}}&#10;Evaluate $\lim_{x \to 0^+} \, x \cdot \ln(x)$.\\[2mm]&#10;&#10;{\bf{Solution:}}\\[1mm]&#10;The given limit is indeterminate because, as $x \to 0^+$, the first factor $x$ approaches $0$ while the second factor $\ln(x)$ approaches $-\infty$.\\[1mm]&#10;Writing $x = \frac{1}{1/x}$, we have $1/x \to \infty$ as $x \to 0^+$, so l'Hospital's Rule ($\text{l'H}$) gives&#10;\begin{eqnarray*}&#10;\lim_{x \to 0^+} \, x \cdot \ln(x) &amp; = &amp; \lim_{x \to 0^+} \, \frac{\ln(x)}{1/x} \, \, \stackrel{\text{l'H}}{=} \, \, \lim_{x \to 0^+} \, \frac{1/x}{-1/x^2} \\[2mm]&#10;&amp; = &amp;&#10;\lim_{x \to 0^+} \, \left( -x \right) \, \, = \, \, 0 \, .&#10;\end{eqnarray*}&#10;}}&#10;\end{minipage}&#10;\end{document}"/>
  <p:tag name="IGUANATEXSIZE" val="20"/>
  <p:tag name="IGUANATEXCURSOR" val="6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217"/>
  <p:tag name="ORIGINALWIDTH" val="4485,939"/>
  <p:tag name="LATEXADDIN" val="\documentclass{article}\pagestyle{empty}&#10;\usepackage{amsmath}&#10;\usepackage{amsfonts}&#10;\usepackage{amssymb}&#10;\begin{document}&#10;\begin{minipage}{12.7 cm}&#10;{\sffamily{&#10;{\bf{Indeterminate Differences:}}\\[1mm]&#10;If $\lim_{x \to a} \, f(x) = \infty$ and $\lim_{x \to a} \, g(x) = \infty$, then&#10;$$&#10;\lim_{x \to a} \, \left( f(x) - g(x) \right) \, ,&#10;$$&#10;is called an {\bf{indeterminate form of type $\infty - \infty$}}.\\[2mm]&#10;To determine the value of this type of limit, we try to convert the difference into a quotient, for instance, by using&#10;\begin{itemize}&#10;\item a common denominator, or&#10;\item rationalization, or&#10;\item factoring out a common factor,&#10;\end{itemize}&#10;so that we have an indeterminate form of type $\frac{0}{0}$ or $\frac{\infty}{\infty}$.&#10;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7,21"/>
  <p:tag name="ORIGINALWIDTH" val="4492,689"/>
  <p:tag name="LATEXADDIN" val="\documentclass{article}\pagestyle{empty}&#10;\usepackage{amsmath}&#10;\usepackage{amsfonts}&#10;\usepackage{amssymb}&#10;\begin{document}&#10;\begin{minipage}{12.7 cm}&#10;{\sffamily{&#10;{\bf{Example:}}&#10;Compute&#10;$$&#10;\lim_{x \to 1^+} \, \left( \frac{1}{\ln(x)} - \frac{1}{x-1} \right) \, .&#10;$$&#10;&#10;\vspace{0.1cm}&#10;{\bf{Solution:}}\\[1mm]&#10;First notice that $\frac{1}{\ln(x)} \to \infty$ and $\frac{1}{x-1} \to -\infty$ as $x \to 1^+$, so the limit is indeterminate of type $\infty - \infty$.\\[1mm] Here we can start with a common denominator:&#10;$$&#10;\lim_{x \to 1^+} \, \left( \frac{1}{\ln(x)} - \frac{1}{x-1} \right) \, \, = \, \, \lim_{x \to 1^+} \,\frac{x - 1 - \ln(x)}{\left( x-1 \right) \cdot \ln(x)} \, .&#10;$$&#10;Both numerator and denominator have a limit of $0$, so l'Hospital's Rule applies, giving&#10;$$&#10;\lim_{x \to 1^+} \,\frac{x - 1 - \ln(x)}{\left( x-1 \right) \cdot \ln(x)} \, \, \stackrel{\text{l'H}}{=} \, \, &#10;\lim_{x \to 1^+} \frac{1 - \frac{1}{x}}{\, \, \left( x-1 \right) \cdot \frac{1}{x} + \ln(x) \, \,} \, \, = \, \,&#10;\lim_{x \to 1^+} \frac{x - 1}{\, \, x - 1 + x \cdot \ln(x) \, \,}&#10;$$&#10;}}&#10;\end{minipage}&#10;\end{document}"/>
  <p:tag name="IGUANATEXSIZE" val="20"/>
  <p:tag name="IGUANATEXCURSOR" val="8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3,363"/>
  <p:tag name="ORIGINALWIDTH" val="4485,939"/>
  <p:tag name="LATEXADDIN" val="\documentclass{article}\pagestyle{empty}&#10;\usepackage{amsmath}&#10;\usepackage{amsfonts}&#10;\usepackage{amssymb}&#10;\begin{document}&#10;\begin{minipage}{12.7 cm}&#10;{\sffamily{&#10;Again we have an indeterminate limit of type $\frac{0}{0}$, so we apply l'Hospital's Rule ($\text{l'H}$) a second time:&#10;\begin{eqnarray*}&#10;\lim_{x \to 1^+} \frac{x - 1}{\, \, x - 1 + x \cdot \ln(x) \, \,} &amp; \stackrel{\text{l'H}}{=} &amp;&#10;\lim_{x \to 1^+} \frac{1}{\, \, 1 + x \cdot \tfrac{1}{x} + \ln(x) \, \,} \\[2mm]&#10;&amp; = &amp;&#10;\lim_{x \to 1^+} \frac{1}{\, \, 2 + \ln(x) \, \,} \, \, = \, \, \tfrac{1}{2} \, .&#10;\end{eqnarray*}&#10;}}&#10;\end{minipage}&#10;\end{document}"/>
  <p:tag name="IGUANATEXSIZE" val="20"/>
  <p:tag name="IGUANATEXCURSOR" val="5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1,965"/>
  <p:tag name="ORIGINALWIDTH" val="4487,439"/>
  <p:tag name="LATEXADDIN" val="\documentclass{article}\pagestyle{empty}&#10;\usepackage{amsmath}&#10;\usepackage{amsfonts}&#10;\usepackage{amssymb}&#10;\begin{document}&#10;\begin{minipage}{12.7 cm}&#10;{\sffamily{&#10;{\bf{Example:}}&#10;Calculate $\lim_{x \to \infty} \left( {\rm{e}}^x - x \right)$.\\[2mm]&#10;&#10;{\bf{Solution:}}\\[1mm]&#10;This is an indeterminate difference because both ${\rm{e}}^x$ and $x$ approach infinity. We would expect the limit to be infinity because ${\rm{e}}^x \to \infty$ much faster than $x$.\\[1mm]&#10;But we can verify this by factoring out $x$:&#10;$$&#10;{\rm{e}}^x \, - \, x \, \, = \, \, x \cdot \left( \frac{{\rm{e}}^x}{x} \, - \, 1 \right)&#10;$$&#10;The term ${\rm{e}}^x/x \to \infty$ as $x \to \infty$ by l'Hospital's Rule and so we now have a product in which both factors grow large:&#10;$$&#10;\lim_{x \to \infty} \left( {\rm{e}}^x - x \right) \, \, = \, \, \lim_{x \to \infty} \left( x \cdot \left( \frac{{\rm{e}}^x}{x} \, - \, 1 \right) \right)&#10;\, \, = \, \, \infty \, .&#10;$$&#10;}}&#10;\end{minipage}&#10;\end{document}"/>
  <p:tag name="IGUANATEXSIZE" val="20"/>
  <p:tag name="IGUANATEXCURSOR" val="4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3,015"/>
  <p:tag name="ORIGINALWIDTH" val="3547,057"/>
  <p:tag name="LATEXADDIN" val="\documentclass{article}\pagestyle{empty}&#10;\usepackage{amsmath}&#10;\usepackage{amsfonts}&#10;\usepackage{amssymb}&#10;\begin{document}&#10;\begin{minipage}{12.7 cm}&#10;{\sffamily{&#10;{\bf{Indeterminate Powers:}}\\[1mm]&#10;Several indeterminate forms arise from the limit&#10;$$&#10;\lim_{x \to a} \, \left( f(x) \right)^{g(x)}&#10;$$&#10;with either&#10;\begin{enumerate}&#10;\item[1)] $\lim_{x \to a} \, f(x) = 0$ and $\lim_{x \to a} \, g(x) = 0$ leading to type $0^0$&#10;\item[2)] $\lim_{x \to a} \, f(x) = \infty$ and $\lim_{x \to a} \, g(x) = 0$ leading to type $\infty^0$&#10;\item[3)] $\lim_{x \to a} \, f(x) = 1$ and $\lim_{x \to a} \, g(x) = \pm \infty$ leading to type $1^{\infty}$&#10;\end{enumerate}&#10;(Note, the form $0^{\infty}$ is not indeterminate.)&#10;}}&#10;\end{minipage}&#10;\end{document}"/>
  <p:tag name="IGUANATEXSIZE" val="20"/>
  <p:tag name="IGUANATEXCURSOR" val="5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3,303"/>
  <p:tag name="ORIGINALWIDTH" val="4501,688"/>
  <p:tag name="LATEXADDIN" val="\documentclass{article}\pagestyle{empty}&#10;\usepackage{amsmath}&#10;\usepackage{amsfonts}&#10;\usepackage{amssymb}&#10;\begin{document}&#10;\begin{minipage}{12.7 cm}&#10;{\sffamily{&#10;Each of these three cases can be treated either by taking the natural logarithm:&#10;$$&#10;\text{let} \qquad y \, \, = \, \, \left( f(x) \right)^{g(x)} \, , \qquad \text{then} \qquad&#10;\ln(y) \, \, = \, \, g(x) \cdot \ln\left( f(x) \right) \, ,&#10;$$&#10;or by writing the function as an exponential:&#10;$$&#10;\left( f(x) \right)^{g(x)} \, \, = \, \, {\rm{e}}^{g(x) \cdot \ln\left( f(x) \right)} \, .&#10;$$&#10;(Recall that both of these methods were used in differentiating such functions.)\\[1mm]&#10;In either method we are led to the indeterminate product $g(x) \cdot \ln\left( f(x) \right)$, which is of type $0 \cdot \infty$.&#10;}}&#10;\end{minipage}&#10;\end{document}"/>
  <p:tag name="IGUANATEXSIZE" val="20"/>
  <p:tag name="IGUANATEXCURSOR" val="7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8,268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}}&#10;Calculate $\lim_{x \to 0^+} \, x^x$\\[1mm]&#10;&#10;{\bf{Solution:}}\\[1mm]&#10;Notice that this limit is indeterminate since $0^x = 0$ for any $x &gt; 0$ but $x^0 = 1$ for any $x \neq 0$. (Recall that $0^0$ is undefined.) We proceed by writing the function as an exponential:&#10;$$&#10;x^x \, \, = \, \, \left( {\rm{e}}^{\ln(x)} \right)^x \, \, = \, \, {\rm{e}}^{x \cdot \ln(x)}&#10;$$&#10;In a previous example on indeterminate products we applyed l'Hospital's rule to show $\lim_{x \to 0^+} \, x \cdot \ln(x)$. Therefore,&#10;$$&#10;\lim_{x \to 0^+} \, x^x \, \, = \, \, \lim_{x \to 0^+} \, {\rm{e}}^{x \cdot \ln(x)} \, \, = \, \, {\rm{e}}^0 \, \, = \, \, 1 \, .&#10;$$&#10;}}&#10;\end{minipage}&#10;\end{document}"/>
  <p:tag name="IGUANATEXSIZE" val="20"/>
  <p:tag name="IGUANATEXCURSOR" val="5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Bildschirmpräsentation (16:9)</PresentationFormat>
  <Paragraphs>27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Calculus I for MGMT – Applications of Differentiation L’Hospital’s Rules &amp; Indeterminate Forms</vt:lpstr>
      <vt:lpstr>Motivation: limits and indeterminate forms (1/ 2)</vt:lpstr>
      <vt:lpstr>Motivation: limits and indeterminate forms (2/ 2)</vt:lpstr>
      <vt:lpstr>In this section we introduce a systematic method, known as l’Hospital’s Rule, for the evaluation of indeterminate forms</vt:lpstr>
      <vt:lpstr>L’Hospital’s rule allows us to evaluate the limits of indeterminate forms by playing the original limit back to a limit formed by derivatives</vt:lpstr>
      <vt:lpstr>Some remarks on l’Hospital’s rule (1/ 2)</vt:lpstr>
      <vt:lpstr>Some remarks on l’Hospital’s rule (2/ 2)</vt:lpstr>
      <vt:lpstr>Example: Application of l’Hospital’s Rule</vt:lpstr>
      <vt:lpstr>Besides the just discussed indeterminate forms 0/0 and / there are intermediate products 0  </vt:lpstr>
      <vt:lpstr>Example: Application of l’Hospital’s Rule on indeterminate products</vt:lpstr>
      <vt:lpstr>A third type of indeterminate forms are indeterminate differences  - </vt:lpstr>
      <vt:lpstr>Example: Application of l’Hospital’s Rule on indeterminate differences</vt:lpstr>
      <vt:lpstr>Example: Application of l’Hospital’s Rule on indeterminate differences</vt:lpstr>
      <vt:lpstr>Example: Application of l’Hospital’s Rule on indeterminate differences</vt:lpstr>
      <vt:lpstr>The last type of intermediate forms are indeterminate powers that can occur in three distinct ways 00, 0 or 1 (1/ 2)</vt:lpstr>
      <vt:lpstr>The last type of intermediate forms are indeterminate powers that can occur in three distinct ways 00, 0 or 1 (2/ 2)</vt:lpstr>
      <vt:lpstr>Example: Application of l’Hospital’s Rule on indeterminate powers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210</cp:revision>
  <dcterms:created xsi:type="dcterms:W3CDTF">2020-04-04T18:50:50Z</dcterms:created>
  <dcterms:modified xsi:type="dcterms:W3CDTF">2022-10-04T20:37:18Z</dcterms:modified>
</cp:coreProperties>
</file>