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58" r:id="rId3"/>
    <p:sldId id="346" r:id="rId4"/>
    <p:sldId id="347" r:id="rId5"/>
    <p:sldId id="348" r:id="rId6"/>
    <p:sldId id="349" r:id="rId7"/>
    <p:sldId id="354" r:id="rId8"/>
    <p:sldId id="350" r:id="rId9"/>
    <p:sldId id="351" r:id="rId10"/>
    <p:sldId id="352" r:id="rId11"/>
    <p:sldId id="355" r:id="rId12"/>
    <p:sldId id="356" r:id="rId13"/>
    <p:sldId id="314" r:id="rId1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1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8.xml"/><Relationship Id="rId7" Type="http://schemas.openxmlformats.org/officeDocument/2006/relationships/image" Target="../media/image2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5" Type="http://schemas.openxmlformats.org/officeDocument/2006/relationships/tags" Target="../tags/tag40.xml"/><Relationship Id="rId10" Type="http://schemas.openxmlformats.org/officeDocument/2006/relationships/image" Target="../media/image24.png"/><Relationship Id="rId4" Type="http://schemas.openxmlformats.org/officeDocument/2006/relationships/tags" Target="../tags/tag39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3.xml"/><Relationship Id="rId7" Type="http://schemas.openxmlformats.org/officeDocument/2006/relationships/image" Target="../media/image2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Exp. &amp; Log. Functions II and Marginal Analysis</a:t>
            </a:r>
            <a:br>
              <a:rPr lang="en-US" dirty="0" smtClean="0"/>
            </a:br>
            <a:r>
              <a:rPr lang="en-US" dirty="0" smtClean="0"/>
              <a:t>Differentiation of Exp. &amp; Log. </a:t>
            </a:r>
            <a:r>
              <a:rPr lang="en-US" smtClean="0"/>
              <a:t>Functions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Differentiation of</a:t>
            </a:r>
          </a:p>
          <a:p>
            <a:pPr algn="ctr"/>
            <a:r>
              <a:rPr lang="en-US" sz="1000" dirty="0" smtClean="0"/>
              <a:t>Exp. &amp; Log.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 Analysis &amp; Approx. using Increments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Rates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Exp. &amp; Log. Functions II and</a:t>
            </a:r>
          </a:p>
          <a:p>
            <a:pPr algn="ctr"/>
            <a:r>
              <a:rPr lang="en-US" sz="1000" dirty="0" smtClean="0"/>
              <a:t>Marginal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calculation of derivatives of complicated functions involving products, quotients, or powers can often be simplified by taking logarithms (3/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4"/>
            <a:ext cx="7075864" cy="1678734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147814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219798"/>
            <a:ext cx="7071631" cy="47992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Euler-number e as a limit (1/ 2)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3" cstate="print"/>
          <a:srcRect b="57964"/>
          <a:stretch>
            <a:fillRect/>
          </a:stretch>
        </p:blipFill>
        <p:spPr bwMode="auto">
          <a:xfrm>
            <a:off x="228660" y="1133052"/>
            <a:ext cx="2171962" cy="17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2"/>
          <p:cNvPicPr>
            <a:picLocks noChangeAspect="1" noChangeArrowheads="1"/>
          </p:cNvPicPr>
          <p:nvPr/>
        </p:nvPicPr>
        <p:blipFill>
          <a:blip r:embed="rId3" cstate="print"/>
          <a:srcRect t="51577"/>
          <a:stretch>
            <a:fillRect/>
          </a:stretch>
        </p:blipFill>
        <p:spPr bwMode="auto">
          <a:xfrm>
            <a:off x="228660" y="3041038"/>
            <a:ext cx="2171962" cy="20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97"/>
            <a:ext cx="5373784" cy="37184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Euler-number e as a limit (2/ 2)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3" cstate="print"/>
          <a:srcRect b="57964"/>
          <a:stretch>
            <a:fillRect/>
          </a:stretch>
        </p:blipFill>
        <p:spPr bwMode="auto">
          <a:xfrm>
            <a:off x="228660" y="1133052"/>
            <a:ext cx="2171962" cy="17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2"/>
          <p:cNvPicPr>
            <a:picLocks noChangeAspect="1" noChangeArrowheads="1"/>
          </p:cNvPicPr>
          <p:nvPr/>
        </p:nvPicPr>
        <p:blipFill>
          <a:blip r:embed="rId3" cstate="print"/>
          <a:srcRect t="51577"/>
          <a:stretch>
            <a:fillRect/>
          </a:stretch>
        </p:blipFill>
        <p:spPr bwMode="auto">
          <a:xfrm>
            <a:off x="228660" y="3041038"/>
            <a:ext cx="2171962" cy="20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2" y="1203596"/>
            <a:ext cx="5317455" cy="3243375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4644008" y="3874425"/>
            <a:ext cx="3024336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644008" y="2714677"/>
            <a:ext cx="3024336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the natural exponential function with base </a:t>
            </a:r>
            <a:r>
              <a:rPr lang="en-US" i="1" dirty="0" smtClean="0"/>
              <a:t>e</a:t>
            </a:r>
            <a:r>
              <a:rPr lang="en-US" dirty="0" smtClean="0"/>
              <a:t> is the only non-constant function whose derivative is equal to the function itself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5" cstate="print"/>
          <a:srcRect r="54948"/>
          <a:stretch>
            <a:fillRect/>
          </a:stretch>
        </p:blipFill>
        <p:spPr bwMode="auto">
          <a:xfrm>
            <a:off x="202373" y="1071395"/>
            <a:ext cx="228139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2"/>
          <p:cNvPicPr>
            <a:picLocks noChangeAspect="1" noChangeArrowheads="1"/>
          </p:cNvPicPr>
          <p:nvPr/>
        </p:nvPicPr>
        <p:blipFill>
          <a:blip r:embed="rId5" cstate="print"/>
          <a:srcRect l="54036"/>
          <a:stretch>
            <a:fillRect/>
          </a:stretch>
        </p:blipFill>
        <p:spPr bwMode="auto">
          <a:xfrm>
            <a:off x="236280" y="3095238"/>
            <a:ext cx="23275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419872" y="1131590"/>
            <a:ext cx="5472608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21" y="1195970"/>
            <a:ext cx="5370695" cy="1308872"/>
          </a:xfrm>
          <a:prstGeom prst="rect">
            <a:avLst/>
          </a:prstGeom>
          <a:noFill/>
          <a:ln/>
          <a:effectLst/>
        </p:spPr>
      </p:pic>
      <p:sp>
        <p:nvSpPr>
          <p:cNvPr id="12" name="Rechteck 11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419872" y="3435846"/>
            <a:ext cx="5472608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69020" y="3500230"/>
            <a:ext cx="4513654" cy="710414"/>
          </a:xfrm>
          <a:prstGeom prst="rect">
            <a:avLst/>
          </a:prstGeom>
          <a:noFill/>
          <a:ln/>
          <a:effectLst/>
        </p:spPr>
      </p:pic>
      <p:sp>
        <p:nvSpPr>
          <p:cNvPr id="23" name="Rechteck 22"/>
          <p:cNvSpPr/>
          <p:nvPr/>
        </p:nvSpPr>
        <p:spPr>
          <a:xfrm>
            <a:off x="3419872" y="2787774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69020" y="2852158"/>
            <a:ext cx="5372708" cy="4286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let us use implicit differentiation to find the derivatives of logarithmic functions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9"/>
            <a:ext cx="4542628" cy="886858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78" y="2560724"/>
            <a:ext cx="7200800" cy="245929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88" y="2643758"/>
            <a:ext cx="7014551" cy="22814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and, in particular, the natural logarithmic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5"/>
            <a:ext cx="7084662" cy="1777177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3851920" y="1779662"/>
            <a:ext cx="288032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6167224" y="3750166"/>
            <a:ext cx="2584668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2044100" y="3750166"/>
            <a:ext cx="288032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435823"/>
            <a:ext cx="6594068" cy="902278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3363838"/>
            <a:ext cx="7200800" cy="12241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differentiation rule for the natural logarithm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948264" y="915566"/>
            <a:ext cx="2088232" cy="64807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061215" y="994747"/>
            <a:ext cx="1862331" cy="489711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835693" y="1203573"/>
            <a:ext cx="4334681" cy="793772"/>
          </a:xfrm>
          <a:prstGeom prst="rect">
            <a:avLst/>
          </a:prstGeom>
          <a:noFill/>
          <a:ln/>
          <a:effectLst/>
        </p:spPr>
      </p:pic>
      <p:pic>
        <p:nvPicPr>
          <p:cNvPr id="35" name="Grafik 34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35692" y="2219330"/>
            <a:ext cx="4803936" cy="800032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858554" y="3166480"/>
            <a:ext cx="5296477" cy="849967"/>
          </a:xfrm>
          <a:prstGeom prst="rect">
            <a:avLst/>
          </a:prstGeom>
          <a:noFill/>
          <a:ln/>
          <a:effectLst/>
        </p:spPr>
      </p:pic>
      <p:pic>
        <p:nvPicPr>
          <p:cNvPr id="33" name="Grafik 3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835692" y="4163370"/>
            <a:ext cx="6179705" cy="8000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differentiation rule for the natural logarithm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372" y="1070630"/>
            <a:ext cx="2233430" cy="170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787774"/>
            <a:ext cx="21676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69" y="1203595"/>
            <a:ext cx="4887106" cy="1670450"/>
          </a:xfrm>
          <a:prstGeom prst="rect">
            <a:avLst/>
          </a:prstGeom>
          <a:noFill/>
          <a:ln/>
          <a:effectLst/>
        </p:spPr>
      </p:pic>
      <p:sp>
        <p:nvSpPr>
          <p:cNvPr id="19" name="Rechteck 18"/>
          <p:cNvSpPr/>
          <p:nvPr/>
        </p:nvSpPr>
        <p:spPr>
          <a:xfrm>
            <a:off x="251520" y="4443958"/>
            <a:ext cx="1512168" cy="5760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6313" y="4524267"/>
            <a:ext cx="1282582" cy="415447"/>
          </a:xfrm>
          <a:prstGeom prst="rect">
            <a:avLst/>
          </a:prstGeom>
          <a:noFill/>
          <a:ln/>
          <a:effectLst/>
        </p:spPr>
      </p:pic>
      <p:cxnSp>
        <p:nvCxnSpPr>
          <p:cNvPr id="22" name="Gerade Verbindung 21"/>
          <p:cNvCxnSpPr/>
          <p:nvPr/>
        </p:nvCxnSpPr>
        <p:spPr>
          <a:xfrm>
            <a:off x="7740352" y="4932774"/>
            <a:ext cx="504056" cy="0"/>
          </a:xfrm>
          <a:prstGeom prst="lin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8244408" y="4356710"/>
            <a:ext cx="0" cy="576064"/>
          </a:xfrm>
          <a:prstGeom prst="lin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7740352" y="4356710"/>
            <a:ext cx="504056" cy="0"/>
          </a:xfrm>
          <a:prstGeom prst="lin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491869" y="3093121"/>
            <a:ext cx="4625160" cy="18657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natural exponential and logarithmic functions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33295"/>
            <a:ext cx="217227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0" y="1203594"/>
            <a:ext cx="4710839" cy="33799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calculation of derivatives of complicated functions involving products, quotients, or powers can often be simplified by taking logarithms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600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74"/>
            <a:ext cx="6887531" cy="18807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563638"/>
            <a:ext cx="7200800" cy="34563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635622"/>
            <a:ext cx="7086708" cy="29090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calculation of derivatives of complicated functions involving products, quotients, or powers can often be simplified by taking logarithms (2/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4563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4"/>
            <a:ext cx="6011329" cy="26140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2,3998"/>
  <p:tag name="ORIGINALWIDTH" val="3429,322"/>
  <p:tag name="LATEXADDIN" val="\documentclass{article}\pagestyle{empty}&#10;\usepackage{amsmath}&#10;\usepackage{amsfonts}&#10;\usepackage{amssymb}&#10;\begin{document}&#10;\begin{minipage}{9.7 cm}&#10;{\sffamily{&#10;{\bf{Derivative of the (Natural) Exponential Function:}}\\[-2mm]&#10;$$&#10;\frac{\textrm{d}}{\textrm{d} \, x} \, {\rm{e}}^x \, \, = \, \, {\rm{e}}^x&#10;$$&#10;Recall, $f(x) = {\rm{e}}^x$ is actually defined as the only function that is equal to its derivative and for which $f(0) = 1$ (normalization).&#10;}}&#10;\end{minipage}&#10;\end{document}"/>
  <p:tag name="IGUANATEXSIZE" val="20"/>
  <p:tag name="IGUANATEXCURSOR" val="35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5,6956"/>
  <p:tag name="ORIGINALWIDTH" val="2881,89"/>
  <p:tag name="LATEXADDIN" val="\documentclass{article}\pagestyle{empty}&#10;\usepackage{amsmath}&#10;\usepackage{amsfonts}&#10;\usepackage{amssymb}&#10;\begin{document}&#10;\begin{minipage}{9.7 cm}&#10;{\sffamily{&#10;{\bf{Derivative of a General Exponential Function:}}\\[-2mm]&#10;$$&#10;\frac{\textrm{d}}{\textrm{d} \, x} \, b^x \, \, = \, \, \ln(b) \, b^x \, .&#10;$$&#10;&#10;}}&#10;\end{minipage}&#10;\end{document}"/>
  <p:tag name="IGUANATEXSIZE" val="20"/>
  <p:tag name="IGUANATEXCURSOR" val="3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3429,322"/>
  <p:tag name="LATEXADDIN" val="\documentclass{article}\pagestyle{empty}&#10;\usepackage{amsmath}&#10;\usepackage{amsfonts}&#10;\usepackage{amssymb}&#10;\begin{document}&#10;\begin{minipage}{9.7 cm}&#10;{\sffamily{&#10;As an application of the chain rule, we showed the formula for the derivative of a general exponential function:&#10;&#10;}}&#10;\end{minipage}&#10;\end{document}"/>
  <p:tag name="IGUANATEXSIZE" val="20"/>
  <p:tag name="IGUANATEXCURSOR" val="2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,433"/>
  <p:tag name="ORIGINALWIDTH" val="2882,64"/>
  <p:tag name="LATEXADDIN" val="\documentclass{article}\pagestyle{empty}&#10;\usepackage{amsmath}&#10;\usepackage{amsfonts}&#10;\usepackage{amssymb}&#10;\begin{document}&#10;\begin{minipage}{12.7 cm}&#10;{\sffamily{&#10;{\bf{The Derivative of the Logarithmic Function:}}&#10;$$&#10;\frac{\textrm{d}}{\textrm{d} \, x} \, \log_b(x) \, \, = \, \, \frac{1}{x \cdot \ln(b)}&#10;$$&#10;}}&#10;\end{minipage}&#10;\end{document}"/>
  <p:tag name="IGUANATEXSIZE" val="20"/>
  <p:tag name="IGUANATEXCURSOR" val="3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1,83"/>
  <p:tag name="ORIGINALWIDTH" val="4445,445"/>
  <p:tag name="LATEXADDIN" val="\documentclass{article}\pagestyle{empty}&#10;\usepackage{amsmath}&#10;\usepackage{amsfonts}&#10;\usepackage{amssymb}&#10;\begin{document}&#10;\begin{minipage}{12.7 cm}&#10;{\sffamily{&#10;{\bf{Proof:}}\\[1mm]&#10;Recal, $\frac{\textrm{d}}{\textrm{d} x} b^x = b^x \ln(b)$. Let $y = \log_b(x)$. Then&#10;$$&#10;b^y \, \, = \, \, x \, .&#10;$$&#10;Differentiating this equation implicitly with respect to $x$, we get&#10;$$&#10;b^x \ln(b) \cdot \frac{\textrm{d} \, y}{\textrm{d} \, x} \, \, = \, \, 1&#10;\qquad \Longrightarrow \qquad&#10;\frac{\textrm{d} \, y}{\textrm{d} \, x} \, \, = \, \, \frac{1}{b^y \ln(b)} \, \, = \, \, \frac{1}{x \ln(b)} \, .&#10;$$\\[-6mm]&#10;\phantom{u} \hfill $\blacksquare$&#10;}}&#10;\end{minipage}&#10;\end{document}"/>
  <p:tag name="IGUANATEXSIZE" val="20"/>
  <p:tag name="IGUANATEXCURSOR" val="6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,866"/>
  <p:tag name="ORIGINALWIDTH" val="4494,188"/>
  <p:tag name="LATEXADDIN" val="\documentclass{article}\pagestyle{empty}&#10;\usepackage{amsmath}&#10;\usepackage{amsfonts}&#10;\usepackage{amssymb}&#10;\begin{document}&#10;\begin{minipage}{12.7 cm}&#10;{\sffamily{&#10;If we put $b = {\rm{e}}$, then the factor $\ln(b)$ on the right side becomes $\ln({\rm{e}}) = 1$ and we get the formula for the derivative of the natural logarithmic function $\log_{\rm{e}}(x) = \ln(x)$:&#10;$$&#10;\frac{\textrm{d}}{\textrm{d} \, x} \, \ln(x) \, \, = \, \, \frac{1}{x} \, .&#10;$$&#10;We see one of the main reasons that {\bf{natural logarithms}} (logarithms with base ${\rm{e}}$) are used in calculus: The differentiation formula is simplest&#10;when $b = {\rm{e}}$ because $\ln{\rm{e}} = 1$.}}&#10;\end{minipage}&#10;\end{document}"/>
  <p:tag name="IGUANATEXSIZE" val="20"/>
  <p:tag name="IGUANATEXCURSOR" val="6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3,6821"/>
  <p:tag name="ORIGINALWIDTH" val="4182,978"/>
  <p:tag name="LATEXADDIN" val="\documentclass{article}\pagestyle{empty}&#10;\usepackage{amsmath}&#10;\usepackage{amsfonts}&#10;\usepackage{amssymb}&#10;\begin{document}&#10;\begin{minipage}{12.7 cm}&#10;{\sffamily{&#10;If we combine this differentiation formula with the Chain Rule, we get&#10;$$&#10;\frac{\textrm{d}}{\textrm{d} \, x} \, \ln(u(x)) \, \, = \, \, \frac{1}{u(x)} \, \frac{\textrm{d} \, u(x)}{\textrm{d} \, x}&#10;\qquad \, \qquad \text{or} \qquad \, \qquad&#10;\frac{\textrm{d}}{\textrm{d} \, x} \, \ln(g(x)) \, \, = \, \, \frac{g'(x)}{g(x)}&#10;$$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,7131"/>
  <p:tag name="ORIGINALWIDTH" val="1181,102"/>
  <p:tag name="LATEXADDIN" val="\documentclass{article}\pagestyle{empty}&#10;\usepackage{amsmath}&#10;\usepackage{amsfonts}&#10;\usepackage{amssymb}&#10;\begin{document}&#10;\begin{minipage}{12.7 cm}&#10;{\sffamily{&#10;$$&#10;\frac{\textrm{d}}{\textrm{d} \, x} \, \ln(g(x)) \, \, = \, \, \frac{g'(x)}{g(x)}&#10;$$&#10;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5,4406"/>
  <p:tag name="ORIGINALWIDTH" val="2743,157"/>
  <p:tag name="LATEXADDIN" val="\documentclass{article}\pagestyle{empty}&#10;\usepackage{amsmath}&#10;\usepackage{amsfonts}&#10;\usepackage{amssymb}&#10;\begin{document}&#10;\begin{minipage}{12.7 cm}&#10;{\sffamily{&#10;\begin{enumerate}&#10;\item[{\bf{a)}}] The derivative of $f(x) = \ln(x^3 + 1)$ is\\[-2mm]&#10;$$&#10;f'(x) \, \, = \, \, \frac{3x^2}{x^3+1} \, .&#10;$$\&#10;\end{enumerate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,1902"/>
  <p:tag name="ORIGINALWIDTH" val="3040,12"/>
  <p:tag name="LATEXADDIN" val="\documentclass{article}\pagestyle{empty}&#10;\usepackage{amsmath}&#10;\usepackage{amsfonts}&#10;\usepackage{amssymb}&#10;\begin{document}&#10;\begin{minipage}{12.7 cm}&#10;{\sffamily{&#10;\begin{enumerate}&#10;\item[{\bf{b)}}] The derivative of $f(x) = \ln(\sin(x))$ is\\[-2mm]&#10;$$&#10;f'(x) \, \, = \, \, \frac{\cos(x)}{\sin(x)} \, \, = \, \, \cot(x) \, .&#10;$$&#10;\end{enumerate}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7,6865"/>
  <p:tag name="ORIGINALWIDTH" val="3350,581"/>
  <p:tag name="LATEXADDIN" val="\documentclass{article}\pagestyle{empty}&#10;\usepackage{amsmath}&#10;\usepackage{amsfonts}&#10;\usepackage{amssymb}&#10;\begin{document}&#10;\begin{minipage}{12.7 cm}&#10;{\sffamily{&#10;\begin{enumerate}&#10;\item[{\bf{c)}}] The derivative of $f(x) = \sqrt{\ln(x^2)}$ is\\[-2mm]&#10;$$&#10;f'(x) \, \, = \, \, \frac{1}{2 \sqrt{\ln(x^2)}} \cdot \frac{2x}{x^2} \, \, = \, \, \frac{1}{x \sqrt{\ln(x^2)}} \, .&#10;$$&#10;\end{enumerate}&#10;}}&#10;\end{minipage}&#10;\end{document}"/>
  <p:tag name="IGUANATEXSIZE" val="20"/>
  <p:tag name="IGUANATEXCURSOR" val="3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,1902"/>
  <p:tag name="ORIGINALWIDTH" val="3910,761"/>
  <p:tag name="LATEXADDIN" val="\documentclass{article}\pagestyle{empty}&#10;\usepackage{amsmath}&#10;\usepackage{amsfonts}&#10;\usepackage{amssymb}&#10;\begin{document}&#10;\begin{minipage}{12.7 cm}&#10;{\sffamily{&#10;\begin{enumerate}&#10;\item[{\bf{d)}}] The derivative of $f(x) = \log_{10}(2 + \sin(x))$ is\\[-2mm]&#10;$$&#10;f'(x) \, \, = \, \, \frac{1}{(2 + \sin(x)) \ln(10)} \cdot \cos(x) \, \, = \, \, \frac{\cos(x)}{(2 + \sin(x)) \ln(10)} \, .&#10;$$&#10;\end{enumerate}&#10;}}&#10;\end{minipage}&#10;\end{document}"/>
  <p:tag name="IGUANATEXSIZE" val="20"/>
  <p:tag name="IGUANATEXCURSOR" val="1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3,371"/>
  <p:tag name="ORIGINALWIDTH" val="3112,861"/>
  <p:tag name="LATEXADDIN" val="\documentclass{article}\pagestyle{empty}&#10;\usepackage{amsmath}&#10;\usepackage{amsfonts}&#10;\usepackage{amssymb}&#10;\begin{document}&#10;\begin{minipage}{9.7 cm}&#10;{\sffamily{&#10;{\bf{Examples:}}\\%[-1mm]&#10;{\bf{e)}} By using the laws of logarithms we have&#10;\begin{eqnarray*}&#10;\frac{\textrm{d}}{\textrm{d} \, x} \, \ln\left( \frac{x+1}{\sqrt{x-2}} \right) &amp; = &amp;&#10;\frac{\textrm{d}}{\textrm{d} \, x} \left( \ln(x+1) - \tfrac{1}{2} \ln(x-2) \right)\\&#10;&amp; = &amp; \frac{1}{x+1} - \frac{1}{2 (x-2)} \, .&#10;\end{eqnarray*}&#10;}}&#10;\end{minipage}&#10;\end{document}"/>
  <p:tag name="IGUANATEXSIZE" val="20"/>
  <p:tag name="IGUANATEXCURSOR" val="4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,2179"/>
  <p:tag name="ORIGINALWIDTH" val="817,3979"/>
  <p:tag name="LATEXADDIN" val="\documentclass{article}\pagestyle{empty}&#10;\usepackage{amsmath}&#10;\usepackage{amsfonts}&#10;\usepackage{amssymb}&#10;\begin{document}&#10;\begin{minipage}{9.7 cm}&#10;{\sffamily{&#10;$$&#10;\frac{\textrm{d}}{\textrm{d} \, x} \, \ln|x| \, \, = \, \, \frac{1}{x}&#10;$$&#10;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4,106"/>
  <p:tag name="ORIGINALWIDTH" val="2945,632"/>
  <p:tag name="LATEXADDIN" val="\documentclass{article}\pagestyle{empty}&#10;\usepackage{amsmath}&#10;\usepackage{amsfonts}&#10;\usepackage{amssymb}&#10;\begin{document}&#10;\begin{minipage}{9.7 cm}&#10;{\sffamily{&#10;{\bf{f)}} The derivative of\\[-1mm]&#10;$$&#10;f(x) \, \, := \, \, \ln|x| \, \, = \, \left\{ \begin{array}{c l}&#10;\ln(x)  \, , &amp; \text{for $x &gt; 0$} \, , \\[1mm]&#10;\ln(-x) \, , &amp; \text{for $x &lt; 0$}&#10;\end{array} \right.&#10;$$&#10;is&#10;$$&#10;f'(x) \, \, = \, \left\{ \begin{array}{c l}&#10;\frac{1}{x}                    \, , &amp; \text{for $x &gt; 0$} \, , \\[2mm]&#10;-\frac{1}{-x} = \, \frac{1}{x} \, , &amp; \text{for $x &lt; 0$}&#10;\end{array} \right\} \, \, = \, \, \frac{1}{x} \, .&#10;$$&#10;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6,989"/>
  <p:tag name="ORIGINALWIDTH" val="2997,375"/>
  <p:tag name="LATEXADDIN" val="\documentclass{article}\pagestyle{empty}&#10;\usepackage{amsmath}&#10;\usepackage{amsfonts}&#10;\usepackage{amssymb}&#10;\begin{document}&#10;\begin{minipage}{9.7 cm}&#10;{\sffamily{&#10;{\bf{Example:}}\\[1mm]&#10;In order to differentiate $y = f(x) = x^{\sqrt{x}}$ we write&#10;$$&#10;x^{\sqrt{x}} \, \, = \, \, ({\rm{e}}^{\ln(x)})^{\sqrt{x}}  \, \, = \, \, {\rm{e}}^{\sqrt{x} \cdot \ln(x)}&#10;$$&#10;and get&#10;\begin{eqnarray*}&#10;\frac{\textrm{d}}{\textrm{d} \, x} \, x^{\sqrt{x}} &amp; = &amp; \frac{\textrm{d}}{\textrm{d} \, x} \left( {\rm{e}}^{\sqrt{x} \cdot \ln(x)} \right)\\[2mm]&#10;&amp; = &amp;&#10;{\rm{e}}^{\sqrt{x} \cdot \ln(x)} \cdot \left( \frac{1}{2 \sqrt{x}} \cdot \ln(x) + \sqrt{x} \cdot \frac{1}{x} \right)\\[2mm]&#10;&amp; = &amp;&#10;{\rm{e}}^{\sqrt{x} \cdot \ln(x)} \cdot \frac{\ln(x) + 2}{2 \sqrt{x}} \, . &#10;\end{eqnarray*}&#10;}}&#10;\end{minipage}&#10;\end{document}"/>
  <p:tag name="IGUANATEXSIZE" val="20"/>
  <p:tag name="IGUANATEXCURSOR" val="2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68,954"/>
  <p:tag name="LATEXADDIN" val="\documentclass{article}\pagestyle{empty}&#10;\usepackage{amsmath}&#10;\usepackage{amsfonts}&#10;\usepackage{amssymb}&#10;\begin{document}&#10;\begin{minipage}{12.7 cm}&#10;{\sffamily{&#10;The method used in the following example is called {\bf{logarithmic differentiation}}.}}&#10;\end{minipage}&#10;\end{document}"/>
  <p:tag name="IGUANATEXSIZE" val="20"/>
  <p:tag name="IGUANATEXCURSOR" val="2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5,782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 In order to differentiate the function&#10;$$&#10;y \, \, = \, \, f(x) \, \, = \, \, \frac{x^{3/4} \, \sqrt{x^2+1}}{(3x + 2)^5}&#10;$$&#10;we take logarithms of both sides of the equation and use the laws of logarithms to simplify:&#10;$$&#10;\ln(y) \, \, = \, \, \tfrac{3}{4} \ln(x) \, + \, \tfrac{1}{2} \ln(x^2+1) \, - \, 5 \ln(3x+2) \, .&#10;$$&#10;Differentiating implicitly with respect to $x$ gives&#10;$$&#10;\frac{1}{y} \cdot y' \, \, = \, \, \tfrac{3}{4} \cdot \frac{1}{x} \, + \, \tfrac{1}{2} \cdot \frac{2x}{x^2+1} \, - \, 5 \cdot \frac{3}{3x+2} \, .&#10;$$&#10;}}&#10;\end{minipage}&#10;\end{document}"/>
  <p:tag name="IGUANATEXSIZE" val="20"/>
  <p:tag name="IGUANATEXCURSOR" val="6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7,304"/>
  <p:tag name="ORIGINALWIDTH" val="3810,274"/>
  <p:tag name="LATEXADDIN" val="\documentclass{article}\pagestyle{empty}&#10;\usepackage{amsmath}&#10;\usepackage{amsfonts}&#10;\usepackage{amssymb}&#10;\begin{document}&#10;\begin{minipage}{12.7 cm}&#10;{\sffamily{&#10;Solving&#10;$$&#10;\frac{1}{y} \cdot y' \, \, = \, \, \tfrac{3}{4} \cdot \frac{1}{x} \, + \, \tfrac{1}{2} \cdot \frac{2x}{x^2+1} \, - \, 5 \cdot \frac{3}{3x+2}&#10;$$&#10;for $y'$, we get&#10;$$&#10;y' \, \, = \, \, y \cdot \left( \frac{3}{x} \, + \, \frac{x}{x^2+1} \, - \, \frac{15}{3x+2} \right) \, .&#10;$$&#10;Because we have an explicit expression for $y$, we can substitute and write&#10;$$&#10;y' \, \, = \, \, \frac{x^{3/4} \, \sqrt{x^2+1}}{(3x + 2)^5} \cdot \left( \frac{3}{x} \, + \, \frac{x}{x^2+1} \, - \, \frac{15}{3x+2} \right) \, .&#10;$$&#10;&#10;}}&#10;\end{minipage}&#10;\end{document}"/>
  <p:tag name="IGUANATEXSIZE" val="20"/>
  <p:tag name="IGUANATEXCURSOR" val="5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8,624"/>
  <p:tag name="ORIGINALWIDTH" val="4487,439"/>
  <p:tag name="LATEXADDIN" val="\documentclass{article}\pagestyle{empty}&#10;\usepackage{amsmath}&#10;\usepackage{amsfonts}&#10;\usepackage{amssymb}&#10;\begin{document}&#10;\begin{minipage}{12.7 cm}&#10;{\sffamily{&#10;{\bf{Steps in Logarithmic Differentiation:}}&#10;\begin{enumerate}&#10;\item[{\bf{1.}}] Take natural logarithms of both sides of an equation $y = f(x)$ and use the laws of logarithms to simplify.&#10;\item[{\bf{2.}}] Differentiate implicitly with respect to $x$.&#10;\item[{\bf{3.}}] Solve the resulting equation for $y'$.&#10;\end{enumerate}&#10;}}&#10;\end{minipage}&#10;\end{document}"/>
  <p:tag name="IGUANATEXSIZE" val="20"/>
  <p:tag name="IGUANATEXCURSOR" val="4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,2141"/>
  <p:tag name="ORIGINALWIDTH" val="4483,69"/>
  <p:tag name="LATEXADDIN" val="\documentclass{article}\pagestyle{empty}&#10;\usepackage{amsmath}&#10;\usepackage{amsfonts}&#10;\usepackage{amssymb}&#10;\begin{document}&#10;\begin{minipage}{12.7 cm}&#10;{\sffamily{&#10;If $f(x) &lt; 0$ for some values of $x$, then $\ln(f(x))$ is not defined, but we can write $|y| = |f(x)|$ and use $(\ln|x|)' = \frac{1}{x}$.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7,462"/>
  <p:tag name="ORIGINALWIDTH" val="3431,571"/>
  <p:tag name="LATEXADDIN" val="\documentclass{article}\pagestyle{empty}&#10;\usepackage{amsmath}&#10;\usepackage{amsfonts}&#10;\usepackage{amssymb}&#10;\begin{document}&#10;\begin{minipage}{9.7 cm}&#10;{\sffamily{&#10;We have shown that if $f(x) = \ln(x)$, then $f'(x) = \frac{1}{x}$. Thus $f'(1) = 1$. We now use this&#10;fact to express the number ${\rm{e}}$ as a limit.\\[2mm]&#10;From the definition of a derivative as a limit, we have&#10;\begin{eqnarray*}&#10;f'(1) &amp; = &amp; \lim_{h \to 0} \frac{f(1+h) - f(1)}{h} \, \, = \, \, \lim_{x \to 0} \frac{f(1+x) - f(1)}{x} \\[1mm]&#10;&amp; = &amp;&#10;\lim_{x \to 0} \frac{\ln(1+x) - \ln(1)}{x} \, \, = \, \, \lim_{x \to 0} \left( \frac{1}{x} \cdot \ln(1+x) \right) \\[1mm]&#10;&amp; = &amp;&#10;\lim_{x \to 0} \, \ln(1+x)^{1/x} \, .&#10;\end{eqnarray*}&#10;Because $f'(1) = 1$, we have&#10;$$&#10;\lim_{x \to 0} \, \ln(1+x)^{1/x} \, \, = \, \, 1 \, .&#10;$$&#10;}}&#10;\end{minipage}&#10;\end{document}"/>
  <p:tag name="IGUANATEXSIZE" val="20"/>
  <p:tag name="IGUANATEXCURSOR" val="7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1,249"/>
  <p:tag name="ORIGINALWIDTH" val="3394,076"/>
  <p:tag name="LATEXADDIN" val="\documentclass{article}\pagestyle{empty}&#10;\usepackage{amsmath}&#10;\usepackage{amsfonts}&#10;\usepackage{amssymb}&#10;\begin{document}&#10;\begin{minipage}{9.6 cm}&#10;{\sffamily{&#10;Then by the continuity of the exponential function, we have&#10;\begin{eqnarray*}&#10;{\rm{e}} &amp; = &amp; {\rm{e}}^1 \, = \, {\rm{e}}^{\lim_{x \to 0} \ln \left( 1 + x \right)^{1/x}} \, = \, \lim_{x \to 0} \, {\rm{e}}^{\ln \left( 1 + x \right)^{1/x}}\\&#10;&amp; = &amp; \lim_{x \to 0} \left( 1 + x \right)^{1/x}&#10;\end{eqnarray*}&#10;and thus&#10;$$&#10;{\rm{e}} \, \, = \, \, \lim_{x \to 0} \left( 1 + x \right)^{1/x} \, .&#10;$$&#10;If we put $n = \frac{1}{x}$, then $n \to \infty$ as $x \to 0^+$ and so an alternative expression&#10;for {\rm{e}} is&#10;$$&#10;{\rm{e}} \, \, = \, \, \lim_{n \to \infty} \left( 1 + \frac{1}{n} \right)^n \, .&#10;$$&#10;}}&#10;\end{minipage}&#10;\end{document}"/>
  <p:tag name="IGUANATEXSIZE" val="20"/>
  <p:tag name="IGUANATEXCURSOR" val="4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</Words>
  <Application>Microsoft Office PowerPoint</Application>
  <PresentationFormat>Bildschirmpräsentation (16:9)</PresentationFormat>
  <Paragraphs>23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Calculus I for MGMT – Exp. &amp; Log. Functions II and Marginal Analysis Differentiation of Exp. &amp; Log. Functions</vt:lpstr>
      <vt:lpstr>Recap: the natural exponential function with base e is the only non-constant function whose derivative is equal to the function itself</vt:lpstr>
      <vt:lpstr>Next, let us use implicit differentiation to find the derivatives of logarithmic functions …</vt:lpstr>
      <vt:lpstr>… and, in particular, the natural logarithmic function</vt:lpstr>
      <vt:lpstr>Example: Application of the differentiation rule for the natural logarithm</vt:lpstr>
      <vt:lpstr>Example: Application of the differentiation rule for the natural logarithm</vt:lpstr>
      <vt:lpstr>Example: Derivative of natural exponential and logarithmic functions</vt:lpstr>
      <vt:lpstr>The calculation of derivatives of complicated functions involving products, quotients, or powers can often be simplified by taking logarithms (1/ 3)</vt:lpstr>
      <vt:lpstr>The calculation of derivatives of complicated functions involving products, quotients, or powers can often be simplified by taking logarithms (2/ 3)</vt:lpstr>
      <vt:lpstr>The calculation of derivatives of complicated functions involving products, quotients, or powers can often be simplified by taking logarithms (3/ 3)</vt:lpstr>
      <vt:lpstr>The Euler-number e as a limit (1/ 2)</vt:lpstr>
      <vt:lpstr>The Euler-number e as a limit (2/ 2)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233</cp:revision>
  <dcterms:created xsi:type="dcterms:W3CDTF">2020-04-04T18:50:50Z</dcterms:created>
  <dcterms:modified xsi:type="dcterms:W3CDTF">2022-10-04T20:55:06Z</dcterms:modified>
</cp:coreProperties>
</file>