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1" r:id="rId2"/>
    <p:sldId id="436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314" r:id="rId26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Curves &amp; Derivatives</a:t>
            </a:r>
            <a:br>
              <a:rPr lang="en-US" dirty="0" smtClean="0"/>
            </a:br>
            <a:r>
              <a:rPr lang="en-US" dirty="0" smtClean="0"/>
              <a:t>Concavity and Points of Inflection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Increasing/ Decreasing Functions &amp; Relative </a:t>
            </a:r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Extrema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Concavity and Points of Inflection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Horizontal, Vertical &amp; Slant Asymptotes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Connecting the Properties of Curves with Derivatives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 1"/>
          <p:cNvPicPr>
            <a:picLocks noChangeAspect="1" noChangeArrowheads="1"/>
          </p:cNvPicPr>
          <p:nvPr/>
        </p:nvPicPr>
        <p:blipFill>
          <a:blip r:embed="rId3" cstate="print"/>
          <a:srcRect l="32349" r="56868" b="87023"/>
          <a:stretch>
            <a:fillRect/>
          </a:stretch>
        </p:blipFill>
        <p:spPr bwMode="auto">
          <a:xfrm>
            <a:off x="251520" y="1707654"/>
            <a:ext cx="288032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inflection points</a:t>
            </a:r>
            <a:endParaRPr lang="en-US" dirty="0"/>
          </a:p>
        </p:txBody>
      </p:sp>
      <p:pic>
        <p:nvPicPr>
          <p:cNvPr id="22530" name="Picture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1"/>
            <a:ext cx="2880320" cy="81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 3"/>
          <p:cNvPicPr>
            <a:picLocks noChangeAspect="1" noChangeArrowheads="1"/>
          </p:cNvPicPr>
          <p:nvPr/>
        </p:nvPicPr>
        <p:blipFill>
          <a:blip r:embed="rId3" cstate="print"/>
          <a:srcRect r="56868"/>
          <a:stretch>
            <a:fillRect/>
          </a:stretch>
        </p:blipFill>
        <p:spPr bwMode="auto">
          <a:xfrm>
            <a:off x="539552" y="2139702"/>
            <a:ext cx="2592288" cy="277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37"/>
          <p:cNvSpPr>
            <a:spLocks/>
          </p:cNvSpPr>
          <p:nvPr/>
        </p:nvSpPr>
        <p:spPr bwMode="auto">
          <a:xfrm rot="18969500" flipH="1">
            <a:off x="973925" y="1817111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9"/>
            <a:ext cx="5338581" cy="36731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l="56851" r="28355" b="70622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inflection points</a:t>
            </a:r>
            <a:endParaRPr lang="en-US" dirty="0"/>
          </a:p>
        </p:txBody>
      </p:sp>
      <p:pic>
        <p:nvPicPr>
          <p:cNvPr id="23554" name="Picture 2 2"/>
          <p:cNvPicPr>
            <a:picLocks noChangeAspect="1" noChangeArrowheads="1"/>
          </p:cNvPicPr>
          <p:nvPr/>
        </p:nvPicPr>
        <p:blipFill>
          <a:blip r:embed="rId3" cstate="print"/>
          <a:srcRect l="56851"/>
          <a:stretch>
            <a:fillRect/>
          </a:stretch>
        </p:blipFill>
        <p:spPr bwMode="auto">
          <a:xfrm>
            <a:off x="467544" y="2283717"/>
            <a:ext cx="2520280" cy="269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1"/>
            <a:ext cx="2880320" cy="10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37"/>
          <p:cNvSpPr>
            <a:spLocks/>
          </p:cNvSpPr>
          <p:nvPr/>
        </p:nvSpPr>
        <p:spPr bwMode="auto">
          <a:xfrm rot="19629528" flipH="1">
            <a:off x="939139" y="1904478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8" y="1203598"/>
            <a:ext cx="5335281" cy="26709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 1"/>
          <p:cNvPicPr>
            <a:picLocks noChangeAspect="1" noChangeArrowheads="1"/>
          </p:cNvPicPr>
          <p:nvPr/>
        </p:nvPicPr>
        <p:blipFill>
          <a:blip r:embed="rId4" cstate="print"/>
          <a:srcRect l="82799" b="71505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br>
              <a:rPr lang="en-US" dirty="0" smtClean="0"/>
            </a:br>
            <a:r>
              <a:rPr lang="en-US" dirty="0" smtClean="0"/>
              <a:t>Situations where the procedure for inflection points does not work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419872" y="1131590"/>
            <a:ext cx="5472608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2" y="1203574"/>
            <a:ext cx="5318600" cy="1811058"/>
          </a:xfrm>
          <a:prstGeom prst="rect">
            <a:avLst/>
          </a:prstGeom>
          <a:noFill/>
          <a:ln/>
          <a:effectLst/>
        </p:spPr>
      </p:pic>
      <p:pic>
        <p:nvPicPr>
          <p:cNvPr id="4" name="Picture 3 2 1"/>
          <p:cNvPicPr>
            <a:picLocks noChangeAspect="1" noChangeArrowheads="1"/>
          </p:cNvPicPr>
          <p:nvPr/>
        </p:nvPicPr>
        <p:blipFill>
          <a:blip r:embed="rId4" cstate="print"/>
          <a:srcRect l="54545" b="45989"/>
          <a:stretch>
            <a:fillRect/>
          </a:stretch>
        </p:blipFill>
        <p:spPr bwMode="auto">
          <a:xfrm>
            <a:off x="251519" y="3344083"/>
            <a:ext cx="2058262" cy="12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 3 1"/>
          <p:cNvPicPr>
            <a:picLocks noChangeAspect="1" noChangeArrowheads="1"/>
          </p:cNvPicPr>
          <p:nvPr/>
        </p:nvPicPr>
        <p:blipFill>
          <a:blip r:embed="rId4" cstate="print"/>
          <a:srcRect r="56604" b="27711"/>
          <a:stretch>
            <a:fillRect/>
          </a:stretch>
        </p:blipFill>
        <p:spPr bwMode="auto">
          <a:xfrm>
            <a:off x="251519" y="1163184"/>
            <a:ext cx="1965075" cy="170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 3 2"/>
          <p:cNvPicPr>
            <a:picLocks noChangeAspect="1" noChangeArrowheads="1"/>
          </p:cNvPicPr>
          <p:nvPr/>
        </p:nvPicPr>
        <p:blipFill>
          <a:blip r:embed="rId4" cstate="print"/>
          <a:srcRect t="72289" r="58655"/>
          <a:stretch>
            <a:fillRect/>
          </a:stretch>
        </p:blipFill>
        <p:spPr bwMode="auto">
          <a:xfrm>
            <a:off x="1187624" y="2255305"/>
            <a:ext cx="1872208" cy="65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 2 2"/>
          <p:cNvPicPr>
            <a:picLocks noChangeAspect="1" noChangeArrowheads="1"/>
          </p:cNvPicPr>
          <p:nvPr/>
        </p:nvPicPr>
        <p:blipFill>
          <a:blip r:embed="rId4" cstate="print"/>
          <a:srcRect l="52830" t="70274" b="6024"/>
          <a:stretch>
            <a:fillRect/>
          </a:stretch>
        </p:blipFill>
        <p:spPr bwMode="auto">
          <a:xfrm>
            <a:off x="923881" y="4459753"/>
            <a:ext cx="2135951" cy="56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hteck 17"/>
          <p:cNvSpPr/>
          <p:nvPr/>
        </p:nvSpPr>
        <p:spPr>
          <a:xfrm>
            <a:off x="3419872" y="3291830"/>
            <a:ext cx="547260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1" y="3363813"/>
            <a:ext cx="5329396" cy="1556921"/>
          </a:xfrm>
          <a:prstGeom prst="rect">
            <a:avLst/>
          </a:prstGeom>
          <a:noFill/>
          <a:ln/>
          <a:effectLst/>
        </p:spPr>
      </p:pic>
      <p:sp>
        <p:nvSpPr>
          <p:cNvPr id="22" name="Rechteck 21"/>
          <p:cNvSpPr/>
          <p:nvPr/>
        </p:nvSpPr>
        <p:spPr>
          <a:xfrm>
            <a:off x="179512" y="3075806"/>
            <a:ext cx="30243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inflection points occur at ‘twists’ of the graph</a:t>
            </a:r>
            <a:endParaRPr lang="en-US" dirty="0"/>
          </a:p>
        </p:txBody>
      </p:sp>
      <p:pic>
        <p:nvPicPr>
          <p:cNvPr id="25602" name="Picture 2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430583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2643733"/>
            <a:ext cx="7060079" cy="2238597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576057"/>
            <a:ext cx="1224136" cy="13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concavity for graphing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3"/>
            <a:ext cx="7059775" cy="3740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concavity for graphing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3"/>
            <a:ext cx="7063646" cy="36576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concavity for graphing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3"/>
            <a:ext cx="7061621" cy="37303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concavity for graphing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73"/>
            <a:ext cx="7063555" cy="1480640"/>
          </a:xfrm>
          <a:prstGeom prst="rect">
            <a:avLst/>
          </a:prstGeom>
          <a:noFill/>
          <a:ln/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571750"/>
            <a:ext cx="4104456" cy="11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3933371"/>
            <a:ext cx="5595943" cy="10290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 1"/>
          <p:cNvPicPr>
            <a:picLocks noChangeAspect="1" noChangeArrowheads="1"/>
          </p:cNvPicPr>
          <p:nvPr/>
        </p:nvPicPr>
        <p:blipFill>
          <a:blip r:embed="rId4" cstate="print"/>
          <a:srcRect l="32092" r="52806" b="75230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concavity for graphing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600"/>
            <a:ext cx="5324269" cy="747333"/>
          </a:xfrm>
          <a:prstGeom prst="rect">
            <a:avLst/>
          </a:prstGeom>
          <a:noFill/>
          <a:ln/>
          <a:effectLst/>
        </p:spPr>
      </p:pic>
      <p:pic>
        <p:nvPicPr>
          <p:cNvPr id="8" name="Picture 2 2"/>
          <p:cNvPicPr>
            <a:picLocks noChangeAspect="1" noChangeArrowheads="1"/>
          </p:cNvPicPr>
          <p:nvPr/>
        </p:nvPicPr>
        <p:blipFill>
          <a:blip r:embed="rId4" cstate="print"/>
          <a:srcRect r="52806"/>
          <a:stretch>
            <a:fillRect/>
          </a:stretch>
        </p:blipFill>
        <p:spPr bwMode="auto">
          <a:xfrm>
            <a:off x="251520" y="1131590"/>
            <a:ext cx="1800200" cy="20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 3"/>
          <p:cNvPicPr>
            <a:picLocks noChangeAspect="1" noChangeArrowheads="1"/>
          </p:cNvPicPr>
          <p:nvPr/>
        </p:nvPicPr>
        <p:blipFill>
          <a:blip r:embed="rId4" cstate="print"/>
          <a:srcRect l="58520"/>
          <a:stretch>
            <a:fillRect/>
          </a:stretch>
        </p:blipFill>
        <p:spPr bwMode="auto">
          <a:xfrm>
            <a:off x="1549582" y="3003798"/>
            <a:ext cx="1582258" cy="203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37"/>
          <p:cNvSpPr>
            <a:spLocks/>
          </p:cNvSpPr>
          <p:nvPr/>
        </p:nvSpPr>
        <p:spPr bwMode="auto">
          <a:xfrm rot="17962850" flipH="1">
            <a:off x="995994" y="3203107"/>
            <a:ext cx="431757" cy="804207"/>
          </a:xfrm>
          <a:custGeom>
            <a:avLst/>
            <a:gdLst/>
            <a:ahLst/>
            <a:cxnLst>
              <a:cxn ang="0">
                <a:pos x="75" y="36"/>
              </a:cxn>
              <a:cxn ang="0">
                <a:pos x="174" y="87"/>
              </a:cxn>
              <a:cxn ang="0">
                <a:pos x="285" y="162"/>
              </a:cxn>
              <a:cxn ang="0">
                <a:pos x="417" y="282"/>
              </a:cxn>
              <a:cxn ang="0">
                <a:pos x="513" y="405"/>
              </a:cxn>
              <a:cxn ang="0">
                <a:pos x="591" y="528"/>
              </a:cxn>
              <a:cxn ang="0">
                <a:pos x="657" y="666"/>
              </a:cxn>
              <a:cxn ang="0">
                <a:pos x="717" y="813"/>
              </a:cxn>
              <a:cxn ang="0">
                <a:pos x="762" y="969"/>
              </a:cxn>
              <a:cxn ang="0">
                <a:pos x="792" y="1149"/>
              </a:cxn>
              <a:cxn ang="0">
                <a:pos x="813" y="1332"/>
              </a:cxn>
              <a:cxn ang="0">
                <a:pos x="813" y="1479"/>
              </a:cxn>
              <a:cxn ang="0">
                <a:pos x="804" y="1635"/>
              </a:cxn>
              <a:cxn ang="0">
                <a:pos x="780" y="1785"/>
              </a:cxn>
              <a:cxn ang="0">
                <a:pos x="591" y="1830"/>
              </a:cxn>
              <a:cxn ang="0">
                <a:pos x="1149" y="1971"/>
              </a:cxn>
              <a:cxn ang="0">
                <a:pos x="1008" y="1869"/>
              </a:cxn>
              <a:cxn ang="0">
                <a:pos x="1038" y="1716"/>
              </a:cxn>
              <a:cxn ang="0">
                <a:pos x="1050" y="1566"/>
              </a:cxn>
              <a:cxn ang="0">
                <a:pos x="1053" y="1395"/>
              </a:cxn>
              <a:cxn ang="0">
                <a:pos x="1035" y="1206"/>
              </a:cxn>
              <a:cxn ang="0">
                <a:pos x="1005" y="1050"/>
              </a:cxn>
              <a:cxn ang="0">
                <a:pos x="963" y="900"/>
              </a:cxn>
              <a:cxn ang="0">
                <a:pos x="912" y="762"/>
              </a:cxn>
              <a:cxn ang="0">
                <a:pos x="837" y="603"/>
              </a:cxn>
              <a:cxn ang="0">
                <a:pos x="750" y="462"/>
              </a:cxn>
              <a:cxn ang="0">
                <a:pos x="669" y="363"/>
              </a:cxn>
              <a:cxn ang="0">
                <a:pos x="558" y="249"/>
              </a:cxn>
              <a:cxn ang="0">
                <a:pos x="433" y="157"/>
              </a:cxn>
              <a:cxn ang="0">
                <a:pos x="297" y="81"/>
              </a:cxn>
              <a:cxn ang="0">
                <a:pos x="153" y="24"/>
              </a:cxn>
              <a:cxn ang="0">
                <a:pos x="0" y="0"/>
              </a:cxn>
            </a:cxnLst>
            <a:rect l="0" t="0" r="r" b="b"/>
            <a:pathLst>
              <a:path w="1149" h="2226">
                <a:moveTo>
                  <a:pt x="6" y="6"/>
                </a:moveTo>
                <a:lnTo>
                  <a:pt x="75" y="36"/>
                </a:lnTo>
                <a:lnTo>
                  <a:pt x="129" y="60"/>
                </a:lnTo>
                <a:lnTo>
                  <a:pt x="174" y="87"/>
                </a:lnTo>
                <a:lnTo>
                  <a:pt x="228" y="120"/>
                </a:lnTo>
                <a:lnTo>
                  <a:pt x="285" y="162"/>
                </a:lnTo>
                <a:lnTo>
                  <a:pt x="342" y="210"/>
                </a:lnTo>
                <a:lnTo>
                  <a:pt x="417" y="282"/>
                </a:lnTo>
                <a:lnTo>
                  <a:pt x="465" y="345"/>
                </a:lnTo>
                <a:lnTo>
                  <a:pt x="513" y="405"/>
                </a:lnTo>
                <a:lnTo>
                  <a:pt x="549" y="462"/>
                </a:lnTo>
                <a:lnTo>
                  <a:pt x="591" y="528"/>
                </a:lnTo>
                <a:lnTo>
                  <a:pt x="627" y="603"/>
                </a:lnTo>
                <a:lnTo>
                  <a:pt x="657" y="666"/>
                </a:lnTo>
                <a:lnTo>
                  <a:pt x="684" y="723"/>
                </a:lnTo>
                <a:lnTo>
                  <a:pt x="717" y="813"/>
                </a:lnTo>
                <a:lnTo>
                  <a:pt x="738" y="894"/>
                </a:lnTo>
                <a:lnTo>
                  <a:pt x="762" y="969"/>
                </a:lnTo>
                <a:lnTo>
                  <a:pt x="777" y="1056"/>
                </a:lnTo>
                <a:lnTo>
                  <a:pt x="792" y="1149"/>
                </a:lnTo>
                <a:lnTo>
                  <a:pt x="807" y="1239"/>
                </a:lnTo>
                <a:lnTo>
                  <a:pt x="813" y="1332"/>
                </a:lnTo>
                <a:lnTo>
                  <a:pt x="813" y="1410"/>
                </a:lnTo>
                <a:lnTo>
                  <a:pt x="813" y="1479"/>
                </a:lnTo>
                <a:lnTo>
                  <a:pt x="810" y="1560"/>
                </a:lnTo>
                <a:lnTo>
                  <a:pt x="804" y="1635"/>
                </a:lnTo>
                <a:lnTo>
                  <a:pt x="792" y="1710"/>
                </a:lnTo>
                <a:lnTo>
                  <a:pt x="780" y="1785"/>
                </a:lnTo>
                <a:lnTo>
                  <a:pt x="762" y="1869"/>
                </a:lnTo>
                <a:lnTo>
                  <a:pt x="591" y="1830"/>
                </a:lnTo>
                <a:lnTo>
                  <a:pt x="786" y="2226"/>
                </a:lnTo>
                <a:lnTo>
                  <a:pt x="1149" y="1971"/>
                </a:lnTo>
                <a:lnTo>
                  <a:pt x="990" y="1932"/>
                </a:lnTo>
                <a:lnTo>
                  <a:pt x="1008" y="1869"/>
                </a:lnTo>
                <a:lnTo>
                  <a:pt x="1023" y="1797"/>
                </a:lnTo>
                <a:lnTo>
                  <a:pt x="1038" y="1716"/>
                </a:lnTo>
                <a:lnTo>
                  <a:pt x="1047" y="1644"/>
                </a:lnTo>
                <a:lnTo>
                  <a:pt x="1050" y="1566"/>
                </a:lnTo>
                <a:lnTo>
                  <a:pt x="1053" y="1482"/>
                </a:lnTo>
                <a:lnTo>
                  <a:pt x="1053" y="1395"/>
                </a:lnTo>
                <a:lnTo>
                  <a:pt x="1047" y="1299"/>
                </a:lnTo>
                <a:lnTo>
                  <a:pt x="1035" y="1206"/>
                </a:lnTo>
                <a:lnTo>
                  <a:pt x="1020" y="1113"/>
                </a:lnTo>
                <a:lnTo>
                  <a:pt x="1005" y="1050"/>
                </a:lnTo>
                <a:lnTo>
                  <a:pt x="987" y="975"/>
                </a:lnTo>
                <a:lnTo>
                  <a:pt x="963" y="900"/>
                </a:lnTo>
                <a:lnTo>
                  <a:pt x="942" y="831"/>
                </a:lnTo>
                <a:lnTo>
                  <a:pt x="912" y="762"/>
                </a:lnTo>
                <a:lnTo>
                  <a:pt x="879" y="684"/>
                </a:lnTo>
                <a:lnTo>
                  <a:pt x="837" y="603"/>
                </a:lnTo>
                <a:lnTo>
                  <a:pt x="798" y="534"/>
                </a:lnTo>
                <a:lnTo>
                  <a:pt x="750" y="462"/>
                </a:lnTo>
                <a:lnTo>
                  <a:pt x="711" y="408"/>
                </a:lnTo>
                <a:lnTo>
                  <a:pt x="669" y="363"/>
                </a:lnTo>
                <a:lnTo>
                  <a:pt x="615" y="309"/>
                </a:lnTo>
                <a:lnTo>
                  <a:pt x="558" y="249"/>
                </a:lnTo>
                <a:lnTo>
                  <a:pt x="501" y="201"/>
                </a:lnTo>
                <a:lnTo>
                  <a:pt x="433" y="157"/>
                </a:lnTo>
                <a:lnTo>
                  <a:pt x="366" y="114"/>
                </a:lnTo>
                <a:lnTo>
                  <a:pt x="297" y="81"/>
                </a:lnTo>
                <a:lnTo>
                  <a:pt x="225" y="51"/>
                </a:lnTo>
                <a:lnTo>
                  <a:pt x="153" y="24"/>
                </a:lnTo>
                <a:lnTo>
                  <a:pt x="81" y="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3948" y="2060714"/>
            <a:ext cx="4104456" cy="112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7" y="3565345"/>
            <a:ext cx="5338864" cy="13756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3" cstate="print"/>
          <a:srcRect l="36689" r="47368" b="80585"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sign of the 2</a:t>
            </a:r>
            <a:r>
              <a:rPr lang="en-US" baseline="30000" dirty="0" smtClean="0"/>
              <a:t>nd</a:t>
            </a:r>
            <a:r>
              <a:rPr lang="en-US" dirty="0" smtClean="0"/>
              <a:t> derivative at a critical number determines the type of the relative </a:t>
            </a:r>
            <a:r>
              <a:rPr lang="en-US" dirty="0" err="1" smtClean="0"/>
              <a:t>extremum</a:t>
            </a:r>
            <a:r>
              <a:rPr lang="en-US" dirty="0" smtClean="0"/>
              <a:t> at the critical number</a:t>
            </a:r>
            <a:endParaRPr lang="en-US" dirty="0"/>
          </a:p>
        </p:txBody>
      </p:sp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 r="47368"/>
          <a:stretch>
            <a:fillRect/>
          </a:stretch>
        </p:blipFill>
        <p:spPr bwMode="auto">
          <a:xfrm>
            <a:off x="251520" y="1131589"/>
            <a:ext cx="2880320" cy="18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3419872" y="1131590"/>
            <a:ext cx="5472608" cy="26642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9"/>
            <a:ext cx="5339528" cy="243401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2 3"/>
          <p:cNvPicPr>
            <a:picLocks noChangeAspect="1" noChangeArrowheads="1"/>
          </p:cNvPicPr>
          <p:nvPr/>
        </p:nvPicPr>
        <p:blipFill>
          <a:blip r:embed="rId3" cstate="print"/>
          <a:srcRect l="55263"/>
          <a:stretch>
            <a:fillRect/>
          </a:stretch>
        </p:blipFill>
        <p:spPr bwMode="auto">
          <a:xfrm>
            <a:off x="467544" y="3136735"/>
            <a:ext cx="2448272" cy="181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analyzing production/ work performance one is interested in the point of demising returns (where the 2</a:t>
            </a:r>
            <a:r>
              <a:rPr lang="en-US" baseline="30000" dirty="0" smtClean="0"/>
              <a:t>nd</a:t>
            </a:r>
            <a:r>
              <a:rPr lang="en-US" dirty="0" smtClean="0"/>
              <a:t> derivative changes sign)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1"/>
            <a:ext cx="4320480" cy="238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932040" y="1131590"/>
            <a:ext cx="396044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The number of units that a factory worker can produce in </a:t>
            </a:r>
            <a:r>
              <a:rPr lang="en-US" sz="1400" i="1" dirty="0" smtClean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 hours after arriving at work is often given by a function </a:t>
            </a:r>
            <a:r>
              <a:rPr lang="en-US" sz="1400" i="1" dirty="0" smtClean="0">
                <a:solidFill>
                  <a:schemeClr val="tx1"/>
                </a:solidFill>
              </a:rPr>
              <a:t>Q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i="1" dirty="0" smtClean="0">
                <a:solidFill>
                  <a:schemeClr val="tx1"/>
                </a:solidFill>
              </a:rPr>
              <a:t>t</a:t>
            </a:r>
            <a:r>
              <a:rPr lang="en-US" sz="1400" dirty="0" smtClean="0">
                <a:solidFill>
                  <a:schemeClr val="tx1"/>
                </a:solidFill>
              </a:rPr>
              <a:t>) like the one whose graph is shown in the figure.</a:t>
            </a:r>
          </a:p>
          <a:p>
            <a:pPr algn="just">
              <a:spcAft>
                <a:spcPts val="4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Notice that at first the graph is not very steep. The steepness increases, however, until the graph reaches a point of maximum steepness, after which the steepness begins to decrease.</a:t>
            </a:r>
          </a:p>
          <a:p>
            <a:pPr algn="just">
              <a:spcAft>
                <a:spcPts val="4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This reflects the fact that at first the worker’s efficiency is low. The efficiency increases, however, as the worker settles into a routine and continues to increase until the worker is performing at maximum efficiency. Then fatigue sets in and the efficiency begins to decline.</a:t>
            </a:r>
          </a:p>
          <a:p>
            <a:pPr algn="just">
              <a:spcAft>
                <a:spcPts val="4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The point </a:t>
            </a:r>
            <a:r>
              <a:rPr lang="en-US" sz="1400" i="1" dirty="0" smtClean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 on the output curve where maximum efficiency occurs is known in economics as the </a:t>
            </a:r>
            <a:r>
              <a:rPr lang="en-US" sz="1400" b="1" dirty="0" smtClean="0">
                <a:solidFill>
                  <a:schemeClr val="tx1"/>
                </a:solidFill>
              </a:rPr>
              <a:t>point of diminishing returns.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second derivative test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31590"/>
            <a:ext cx="215557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600"/>
            <a:ext cx="5339799" cy="37551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2</a:t>
            </a:r>
            <a:r>
              <a:rPr lang="en-US" baseline="30000" dirty="0" smtClean="0"/>
              <a:t>nd</a:t>
            </a:r>
            <a:r>
              <a:rPr lang="en-US" dirty="0" smtClean="0"/>
              <a:t> derivative at a critical point is vanishing then the second derivatives test is inconclusive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4320480" cy="169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075783"/>
            <a:ext cx="7075914" cy="15949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point of diminishing returns for production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3"/>
            <a:ext cx="7067517" cy="369167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point of diminishing returns for production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3"/>
            <a:ext cx="7067517" cy="1430871"/>
          </a:xfrm>
          <a:prstGeom prst="rect">
            <a:avLst/>
          </a:prstGeom>
          <a:noFill/>
          <a:ln/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2684" y="2924810"/>
            <a:ext cx="5256584" cy="151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 1"/>
          <p:cNvPicPr>
            <a:picLocks noChangeAspect="1" noChangeArrowheads="1"/>
          </p:cNvPicPr>
          <p:nvPr/>
        </p:nvPicPr>
        <p:blipFill>
          <a:blip r:embed="rId3" cstate="print"/>
          <a:srcRect l="80403" b="65610"/>
          <a:stretch>
            <a:fillRect/>
          </a:stretch>
        </p:blipFill>
        <p:spPr bwMode="auto">
          <a:xfrm>
            <a:off x="251520" y="1131590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 point of diminishing returns for production</a:t>
            </a:r>
            <a:endParaRPr lang="en-US" dirty="0"/>
          </a:p>
        </p:txBody>
      </p:sp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3" cstate="print"/>
          <a:srcRect r="56716"/>
          <a:stretch>
            <a:fillRect/>
          </a:stretch>
        </p:blipFill>
        <p:spPr bwMode="auto">
          <a:xfrm>
            <a:off x="251520" y="1131591"/>
            <a:ext cx="19399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3419872" y="1131590"/>
            <a:ext cx="5472608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34075" cy="188326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2 3"/>
          <p:cNvPicPr>
            <a:picLocks noChangeAspect="1" noChangeArrowheads="1"/>
          </p:cNvPicPr>
          <p:nvPr/>
        </p:nvPicPr>
        <p:blipFill>
          <a:blip r:embed="rId3" cstate="print"/>
          <a:srcRect l="51484"/>
          <a:stretch>
            <a:fillRect/>
          </a:stretch>
        </p:blipFill>
        <p:spPr bwMode="auto">
          <a:xfrm>
            <a:off x="265480" y="3075806"/>
            <a:ext cx="217444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increase and decrease of the slope of a tangent line is described by the concavity of the graph</a:t>
            </a:r>
            <a:endParaRPr lang="en-US" dirty="0"/>
          </a:p>
        </p:txBody>
      </p:sp>
      <p:pic>
        <p:nvPicPr>
          <p:cNvPr id="18434" name="Picture 2 1"/>
          <p:cNvPicPr>
            <a:picLocks noChangeAspect="1" noChangeArrowheads="1"/>
          </p:cNvPicPr>
          <p:nvPr/>
        </p:nvPicPr>
        <p:blipFill>
          <a:blip r:embed="rId5" cstate="print"/>
          <a:srcRect r="51710"/>
          <a:stretch>
            <a:fillRect/>
          </a:stretch>
        </p:blipFill>
        <p:spPr bwMode="auto">
          <a:xfrm>
            <a:off x="251520" y="113159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5" cstate="print"/>
          <a:srcRect l="53119"/>
          <a:stretch>
            <a:fillRect/>
          </a:stretch>
        </p:blipFill>
        <p:spPr bwMode="auto">
          <a:xfrm>
            <a:off x="264582" y="3062744"/>
            <a:ext cx="27963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4" y="1203573"/>
            <a:ext cx="5310611" cy="68924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2067694"/>
            <a:ext cx="5472608" cy="2952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5" y="2139675"/>
            <a:ext cx="5326369" cy="27793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1590"/>
            <a:ext cx="8640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Informally, a concave upward portion of graph “holds water” (cup), while a concave downward portion “spills water” (cap)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r="51710"/>
          <a:stretch>
            <a:fillRect/>
          </a:stretch>
        </p:blipFill>
        <p:spPr bwMode="auto">
          <a:xfrm>
            <a:off x="251520" y="113159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3119"/>
          <a:stretch>
            <a:fillRect/>
          </a:stretch>
        </p:blipFill>
        <p:spPr bwMode="auto">
          <a:xfrm>
            <a:off x="264582" y="3062744"/>
            <a:ext cx="27963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5382" y="1419622"/>
            <a:ext cx="523709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leichschenkliges Dreieck 6"/>
          <p:cNvSpPr/>
          <p:nvPr/>
        </p:nvSpPr>
        <p:spPr>
          <a:xfrm rot="5400000">
            <a:off x="2231740" y="2967794"/>
            <a:ext cx="2160240" cy="216024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the signs of the 2</a:t>
            </a:r>
            <a:r>
              <a:rPr lang="en-US" baseline="30000" dirty="0" smtClean="0"/>
              <a:t>nd</a:t>
            </a:r>
            <a:r>
              <a:rPr lang="en-US" dirty="0" smtClean="0"/>
              <a:t> on specific intervals the concavity (upward vs. downward) of a function is determined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1691680" y="1131590"/>
            <a:ext cx="7200800" cy="31683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4"/>
            <a:ext cx="7059557" cy="293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intervals of concavity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4"/>
            <a:ext cx="7063283" cy="36276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 1"/>
          <p:cNvPicPr>
            <a:picLocks noChangeAspect="1" noChangeArrowheads="1"/>
          </p:cNvPicPr>
          <p:nvPr/>
        </p:nvPicPr>
        <p:blipFill>
          <a:blip r:embed="rId3" cstate="print"/>
          <a:srcRect r="73721" b="72529"/>
          <a:stretch>
            <a:fillRect/>
          </a:stretch>
        </p:blipFill>
        <p:spPr bwMode="auto">
          <a:xfrm>
            <a:off x="251520" y="1131590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intervals of concavity</a:t>
            </a:r>
            <a:endParaRPr lang="en-US" dirty="0"/>
          </a:p>
        </p:txBody>
      </p:sp>
      <p:pic>
        <p:nvPicPr>
          <p:cNvPr id="20482" name="Picture 2 2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203598"/>
            <a:ext cx="2880320" cy="61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95686"/>
            <a:ext cx="2880319" cy="193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1203598"/>
            <a:ext cx="5328440" cy="2625432"/>
          </a:xfrm>
          <a:prstGeom prst="rect">
            <a:avLst/>
          </a:prstGeom>
          <a:noFill/>
          <a:ln/>
          <a:effectLst/>
        </p:spPr>
      </p:pic>
      <p:pic>
        <p:nvPicPr>
          <p:cNvPr id="9" name="Picture 2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280" y="4011910"/>
            <a:ext cx="440579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31590"/>
            <a:ext cx="3096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function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may be increasing or decreasing on an interval regardless of whether its graph is concave upward or concave downward on that interval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r="51270"/>
          <a:stretch>
            <a:fillRect/>
          </a:stretch>
        </p:blipFill>
        <p:spPr bwMode="auto">
          <a:xfrm>
            <a:off x="3275856" y="1131590"/>
            <a:ext cx="2880320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4821" r="1322"/>
          <a:stretch>
            <a:fillRect/>
          </a:stretch>
        </p:blipFill>
        <p:spPr bwMode="auto">
          <a:xfrm>
            <a:off x="3419872" y="3147815"/>
            <a:ext cx="2592288" cy="16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03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 1"/>
          <p:cNvPicPr>
            <a:picLocks noChangeAspect="1" noChangeArrowheads="1"/>
          </p:cNvPicPr>
          <p:nvPr/>
        </p:nvPicPr>
        <p:blipFill>
          <a:blip r:embed="rId5" cstate="print"/>
          <a:srcRect r="51710"/>
          <a:stretch>
            <a:fillRect/>
          </a:stretch>
        </p:blipFill>
        <p:spPr bwMode="auto">
          <a:xfrm>
            <a:off x="251520" y="1131590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 2"/>
          <p:cNvPicPr>
            <a:picLocks noChangeAspect="1" noChangeArrowheads="1"/>
          </p:cNvPicPr>
          <p:nvPr/>
        </p:nvPicPr>
        <p:blipFill>
          <a:blip r:embed="rId5" cstate="print"/>
          <a:srcRect l="53119"/>
          <a:stretch>
            <a:fillRect/>
          </a:stretch>
        </p:blipFill>
        <p:spPr bwMode="auto">
          <a:xfrm>
            <a:off x="264582" y="3062744"/>
            <a:ext cx="27963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6372200" y="1131590"/>
            <a:ext cx="2520280" cy="21602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Do not confuse the concavity of a graph with its “direction” (strictly monotonously </a:t>
            </a:r>
            <a:r>
              <a:rPr lang="en-US" sz="1400" dirty="0" err="1" smtClean="0">
                <a:solidFill>
                  <a:schemeClr val="tx1"/>
                </a:solidFill>
              </a:rPr>
              <a:t>increas-ing</a:t>
            </a:r>
            <a:r>
              <a:rPr lang="en-US" sz="1400" dirty="0" smtClean="0">
                <a:solidFill>
                  <a:schemeClr val="tx1"/>
                </a:solidFill>
              </a:rPr>
              <a:t> or decreasing).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A function </a:t>
            </a:r>
            <a:r>
              <a:rPr lang="en-US" sz="1400" i="1" dirty="0" smtClean="0">
                <a:solidFill>
                  <a:schemeClr val="tx1"/>
                </a:solidFill>
              </a:rPr>
              <a:t>f</a:t>
            </a:r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400" i="1" dirty="0" smtClean="0">
                <a:solidFill>
                  <a:schemeClr val="tx1"/>
                </a:solidFill>
              </a:rPr>
              <a:t>x</a:t>
            </a:r>
            <a:r>
              <a:rPr lang="en-US" sz="1400" dirty="0" smtClean="0">
                <a:solidFill>
                  <a:schemeClr val="tx1"/>
                </a:solidFill>
              </a:rPr>
              <a:t>) may be </a:t>
            </a:r>
            <a:r>
              <a:rPr lang="en-US" sz="1400" dirty="0" err="1" smtClean="0">
                <a:solidFill>
                  <a:schemeClr val="tx1"/>
                </a:solidFill>
              </a:rPr>
              <a:t>increas-ing</a:t>
            </a:r>
            <a:r>
              <a:rPr lang="en-US" sz="1400" dirty="0" smtClean="0">
                <a:solidFill>
                  <a:schemeClr val="tx1"/>
                </a:solidFill>
              </a:rPr>
              <a:t> or decreasing on an interval regardless of whether its graph is concave upward or concave downward on that interval.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Inflection points separate regions of downward and upward concavity for continuous functions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51415" y="1118529"/>
            <a:ext cx="3600506" cy="1730565"/>
            <a:chOff x="467544" y="1851670"/>
            <a:chExt cx="5021073" cy="2413353"/>
          </a:xfrm>
        </p:grpSpPr>
        <p:pic>
          <p:nvPicPr>
            <p:cNvPr id="3" name="Picture 2 1"/>
            <p:cNvPicPr>
              <a:picLocks noChangeAspect="1" noChangeArrowheads="1"/>
            </p:cNvPicPr>
            <p:nvPr/>
          </p:nvPicPr>
          <p:blipFill>
            <a:blip r:embed="rId4" cstate="print"/>
            <a:srcRect l="4125" t="21373" b="7415"/>
            <a:stretch>
              <a:fillRect/>
            </a:stretch>
          </p:blipFill>
          <p:spPr bwMode="auto">
            <a:xfrm>
              <a:off x="467544" y="1854926"/>
              <a:ext cx="5021073" cy="2410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 2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2915817" y="1851670"/>
              <a:ext cx="576064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 3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3275856" y="1851670"/>
              <a:ext cx="1296144" cy="414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 4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3393581" y="1882043"/>
              <a:ext cx="207640" cy="444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 5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971600" y="3500846"/>
              <a:ext cx="1440160" cy="709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 6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2234922" y="3409722"/>
              <a:ext cx="392862" cy="24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 7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2267744" y="3363838"/>
              <a:ext cx="392862" cy="24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 8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2195736" y="3416253"/>
              <a:ext cx="392862" cy="24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 9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1803041" y="3461970"/>
              <a:ext cx="392862" cy="24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 10"/>
            <p:cNvPicPr>
              <a:picLocks noChangeAspect="1" noChangeArrowheads="1"/>
            </p:cNvPicPr>
            <p:nvPr/>
          </p:nvPicPr>
          <p:blipFill>
            <a:blip r:embed="rId4" cstate="print"/>
            <a:srcRect l="83873" t="21373" b="61606"/>
            <a:stretch>
              <a:fillRect/>
            </a:stretch>
          </p:blipFill>
          <p:spPr bwMode="auto">
            <a:xfrm>
              <a:off x="2090906" y="3435846"/>
              <a:ext cx="392862" cy="242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Gerade Verbindung mit Pfeil 14"/>
          <p:cNvCxnSpPr/>
          <p:nvPr/>
        </p:nvCxnSpPr>
        <p:spPr>
          <a:xfrm flipV="1">
            <a:off x="2064782" y="2021810"/>
            <a:ext cx="0" cy="64807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88231" y="2499742"/>
            <a:ext cx="1298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point of inflection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139952" y="1131590"/>
            <a:ext cx="4752528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400"/>
              </a:spcAft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11954" y="1203571"/>
            <a:ext cx="4595756" cy="1563244"/>
          </a:xfrm>
          <a:prstGeom prst="rect">
            <a:avLst/>
          </a:prstGeom>
          <a:noFill/>
          <a:ln/>
          <a:effectLst/>
        </p:spPr>
      </p:pic>
      <p:sp>
        <p:nvSpPr>
          <p:cNvPr id="25" name="Rechteck 24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3075782"/>
            <a:ext cx="7061051" cy="188067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,7016"/>
  <p:tag name="ORIGINALWIDTH" val="3322,835"/>
  <p:tag name="LATEXADDIN" val="\documentclass{article}\pagestyle{empty}&#10;\usepackage{amsmath}&#10;\usepackage{amsfonts}&#10;\usepackage{amssymb}&#10;\begin{document}&#10;\begin{minipage}{9.4 cm}&#10;{\sffamily{&#10;The increase and decrease of the slope of a tangent line will be described in terms of&#10;a graphical feature called {\bf{concavity}}. Here is the definition we will use.}}&#10;\end{minipage}&#10;\end{document}"/>
  <p:tag name="IGUANATEXSIZE" val="20"/>
  <p:tag name="IGUANATEXCURSOR" val="2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5,306"/>
  <p:tag name="ORIGINALWIDTH" val="3326,584"/>
  <p:tag name="LATEXADDIN" val="\documentclass{article}\pagestyle{empty}&#10;\usepackage{amsmath}&#10;\usepackage{amsfonts}&#10;\usepackage{amssymb}&#10;\begin{document}&#10;\begin{minipage}{9.4 cm}&#10;{\sffamily{&#10;{\bf{Concavity:}}\\[1mm]&#10;If the function $f(x)$ is differentiable on the interval $a&lt;x&lt;b$, then the graph of $f(x)$ is\\[-6mm]&#10;\begin{itemize}&#10;\item {\bf{concave upward}} on $a&lt;x&lt;b$ if $f'(x)$ is increasing on the interval, which means (if $f''(x)$ exists) that\\[-2.5mm]&#10;$$&#10;f''(x) \, \, &gt; \, \, 0 \quad \text{for all $x$ in the interval}&#10;$$\\[-12mm]&#10;\item {\bf{concave downward}} on $a&lt;x&lt;b$ if $f'(x)$ is decreasing on the interval, which means (if $f''(x)$ exists) that\\[-2.5mm]&#10;$$&#10;f''(x) \, \, &lt; \, \, 0 \quad \text{for all $x$ in the interval}&#10;$$&#10;\end{itemize}&#10;}}&#10;\end{minipage}&#10;\end{document}"/>
  <p:tag name="IGUANATEXSIZE" val="20"/>
  <p:tag name="IGUANATEXCURSOR" val="72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1,792"/>
  <p:tag name="ORIGINALWIDTH" val="4457,443"/>
  <p:tag name="LATEXADDIN" val="\documentclass{article}\pagestyle{empty}&#10;\usepackage{amsmath}&#10;\usepackage{amsfonts}&#10;\usepackage{amssymb}&#10;\begin{document}&#10;\begin{minipage}{12.6 cm}&#10;{\sffamily{&#10;{\bf{Second Derivative Procedure for Determining Intervals&#10;of Concavity for a Function $f$:}}&#10;\begin{description}&#10;\item[Step 1:] Find all values of $x$ for which $f''(x) = 0$ or $f''(x)$ does not exist, and&#10;mark these numbers on a number line. This divides the line into a number of open intervals.&#10;\item[Step 2:] Choose a test number $c$ from each interval $a&lt;x&lt;b$ determined in&#10;{\bf{step 1}}, and evaluate $f''(c)$. Then:&#10;\begin{itemize}&#10;\item If $f''(c)&gt;0$, the graph of $f(x)$ is concave upward on $a&lt;x&lt;b$.&#10;\item If $f''(c)&lt;0$, the graph of $f(x)$ is concave downward on $a&lt;x&lt;b$.&#10;\end{itemize}&#10;\end{description}&#10;&#10;}}&#10;\end{minipage}&#10;\end{document}"/>
  <p:tag name="IGUANATEXSIZE" val="20"/>
  <p:tag name="IGUANATEXCURSOR" val="3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7,743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Finding Intervals of Concavity)}}\\[1mm]&#10;Determine intervals of concavity for the function\\[-2mm]&#10;$$&#10;f(x) \, \, = \, \, 2 x^6 - 5 x^4 + 7x - 3 \, .&#10;$$&#10;&#10;\vspace{0.2cm}&#10;{\bf{Solution:}}\\[1mm]&#10;We find that&#10;$$&#10;f'(x) \, \, = \, \, 12 x^5 - 20 x^3 + 7&#10;$$&#10;and&#10;$$&#10;f''(x) \, \, = \, \, 60 x^4 - 60 x^2 \, \, = \, \, 60x^2(x^2-1) \, \, = \, \, 60x^2(x-1)(x+1) &#10;$$&#10;The second derivative $f''(x)$ is continuous for all $x$ and $f''(x)=0$ for $x=0$, $x=1$, and $x=-1$. These numbers&#10;divide the $x$-axis into four intervals on which $f''(x)$ does not change sign: $x&lt;-1$, $-1&lt;x&lt;0$, $0&lt;x&lt;1$, and $x&gt;1$.&#10;}}&#10;\end{minipage}&#10;\end{document}"/>
  <p:tag name="IGUANATEXSIZE" val="20"/>
  <p:tag name="IGUANATEXCURSOR" val="7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2,066"/>
  <p:tag name="ORIGINALWIDTH" val="3324,335"/>
  <p:tag name="LATEXADDIN" val="\documentclass{article}\pagestyle{empty}&#10;\usepackage{amsmath}&#10;\usepackage{amsfonts}&#10;\usepackage{amssymb}&#10;\begin{document}&#10;\begin{minipage}{9.4 cm}&#10;{\sffamily{&#10;Evaluating $f''(x)$ at test numbers in each of these intervals (say, at $x=-2$, $x=-\tfrac{1}{2}$, $x=\tfrac{1}{2}$, and $x=5$,&#10;respectively), we find that\\[-4mm]&#10;$$&#10;f''(-2) \, = \, 720 \, &gt; \, 0 \, , \quad f''(-\tfrac{1}{2}) \, = \, -\tfrac{45}{4} \, &lt; \, 0 \, ,&#10;$$&#10;and&#10;$$&#10;f''(\tfrac{1}{2}) \, = \, -\tfrac{45}{4} \, &lt; \, 0 \, , \quad f''(5) \, = \, 36000 \, &gt; \, 0 \, .&#10;$$&#10;Thus, the graph of $f(x)$ is concave up for $x&lt;-1$ and for $x&gt;1$ and concave down&#10;for $-1&lt;x&lt;0$ and for $0&lt;x&lt;1$, as indicated in this concavity diagram.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0,6412"/>
  <p:tag name="ORIGINALWIDTH" val="2863,892"/>
  <p:tag name="LATEXADDIN" val="\documentclass{article}\pagestyle{empty}&#10;\usepackage{amsmath}&#10;\usepackage{amsfonts}&#10;\usepackage{amssymb}&#10;\begin{document}&#10;\begin{minipage}{8.1 cm}&#10;{\sffamily{&#10;{\bf{Inflection Points:}}\\[0.5mm]&#10;An {\bf{inflection point}} of the function $f(x)$ is a point $(c,f(c))$&#10;on the graph of $f(x)$ where $f(x)$ is continuous and the concavity changes.\\[0.5mm]&#10;Note, $f(c)$ is defined and $f''(c) = 0$ or $f''(c)$ does not exist.&#10;}}&#10;\end{minipage}&#10;\end{document}"/>
  <p:tag name="IGUANATEXSIZE" val="20"/>
  <p:tag name="IGUANATEXCURSOR" val="1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5,617"/>
  <p:tag name="ORIGINALWIDTH" val="4458,193"/>
  <p:tag name="LATEXADDIN" val="\documentclass{article}\pagestyle{empty}&#10;\usepackage{amsmath}&#10;\usepackage{amsfonts}&#10;\usepackage{amssymb}&#10;\begin{document}&#10;\begin{minipage}{12.6 cm}&#10;{\sffamily{&#10;{\bf{Procedure for Finding the Inflection Points for a Function $f$:}}&#10;\begin{description}&#10;\item[Step 1:] Compute $f''(x)$ and determine all points in the domain of $f(x)$ where either&#10;$f''(c)=0$ or $f''(c)$ does not exist.&#10;\item[Step 2:] For each number $c$ found in {\bf{step 1}}, determine the sign of $f''(x)$ to the&#10;left and to the right of $x=c$.&#10;If $f''(x)&gt;0$ on one side of $x=c$ and $f''(x)&lt;0$ on the other side, then&#10;$(c,f(c))$ is an inflection point for $f(x)$.&#10;\end{description}&#10;&#10;}}&#10;\end{minipage}&#10;\end{document}"/>
  <p:tag name="IGUANATEXSIZE" val="20"/>
  <p:tag name="IGUANATEXCURSOR" val="5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3,243"/>
  <p:tag name="ORIGINALWIDTH" val="3325,084"/>
  <p:tag name="LATEXADDIN" val="\documentclass{article}\pagestyle{empty}&#10;\usepackage{amsmath}&#10;\usepackage{amsfonts}&#10;\usepackage{amssymb}&#10;\begin{document}&#10;\begin{minipage}{9.4 cm}&#10;{\sffamily{&#10;{\small{&#10;{\bf{Example: (Finding Inflection Points)}}\\[1mm]&#10;To find all inflection points of $f(x) = 3x^5 - 5x^4 - 1$, we first &#10;note that $f(x)$ exists for all $x$ and that\\[-6mm]&#10;\begin{eqnarray*}&#10;f'(x) &amp; = &amp; 15 x^4 - 20 x^3 \, , \\[1mm]&#10;f''(x) &amp; = &amp; 60x^3 - 60x^2 \, \, = \, \, 60x^2(x-1) \, .&#10;\end{eqnarray*}&#10;Thus, $f''(x)$ is continuous for all $x$ and $f''(x) = 0$ when $x=0$ and $x=1$. Testing the&#10;sign of $f''(x)$ on each side of $x=0$ and $x=1$ (say, at $x=1$, $x=\tfrac{1}{2}$, and $x=2$), we get\\[-2mm]&#10;$$&#10;f''(-1) \, \, = \, \, -120 \, \, &lt; \, \, 0 \, , \quad&#10;f''(\tfrac{1}{2}) \, \, = \, \, -\tfrac{15}{2} \, \, &lt; \, \, 0 \, ,&#10;$$&#10;$$&#10;f''(2) \, \, = \, \, 240 \, \, &gt; \, \, 0 \, .&#10;$$&#10;Concavity does not change at $x=0$ but changes from downward&#10;to upward at $x=1$. It follows that $(1,-3)$ is an inflection point&#10;of $f$.&#10;}}&#10;}}&#10;\end{minipage}&#10;\end{document}"/>
  <p:tag name="IGUANATEXSIZE" val="20"/>
  <p:tag name="IGUANATEXCURSOR" val="9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0,814"/>
  <p:tag name="ORIGINALWIDTH" val="3325,084"/>
  <p:tag name="LATEXADDIN" val="\documentclass{article}\pagestyle{empty}&#10;\usepackage{amsmath}&#10;\usepackage{amsfonts}&#10;\usepackage{amssymb}&#10;\begin{document}&#10;\begin{minipage}{9.4 cm}&#10;{\sffamily{&#10;{\bf{Example: (Finding Inflection Points)}}\\[1mm]&#10;To find all inflection points of $g(x) = x^{1/3}$, we first &#10;note that $g(x)$ is continuous for all $x$, and since&#10;$$&#10;g'(x) \, \, = \, \, \tfrac{1}{3} x^{-2/3} \, , \quad&#10;g''(x) \, \, = \, \, -\tfrac{2}{9} x^{-5/3} &#10;$$&#10;it follows that $g''(x)$ is never $0$ but does not exist when $x=0$. Testing the sign of&#10;$g''(x)$ on each side of $x=0$.\\[1mm]&#10;Since the concavity of the graph changes at $x=0$ and $g(0)=0$, there is an&#10;inflection point at the origin $(0,0)$.&#10;}}&#10;\end{minipage}&#10;\end{document}"/>
  <p:tag name="IGUANATEXSIZE" val="20"/>
  <p:tag name="IGUANATEXCURSOR" val="2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5,373"/>
  <p:tag name="ORIGINALWIDTH" val="3325,084"/>
  <p:tag name="LATEXADDIN" val="\documentclass{article}\pagestyle{empty}&#10;\usepackage{amsmath}&#10;\usepackage{amsfonts}&#10;\usepackage{amssymb}&#10;\begin{document}&#10;\begin{minipage}{9.4 cm}&#10;{\sffamily{&#10;Inflection points can only be at points where the function is continuous.&#10;In particular, if $f(c)$ is not defined, there cannot be an inflection point corresponding&#10;to $x=c$ even if $f''(x)$ changes sign at $x=c$. E.g., if $f(x) = \frac{1}{x}$, then $f''(x) = \frac{2}{x^3}$, so $f''(x)&lt;0$ if $x&lt;0$ and $f''(x)&gt;0$ if $x&gt;0$.&#10;The concavity changes from downward to upward at $x=0$, see figure (a), but there is no inflection&#10;point at $x=0$ since $f(0)$ is not defined.}}&#10;\end{minipage}&#10;\end{document}"/>
  <p:tag name="IGUANATEXSIZE" val="20"/>
  <p:tag name="IGUANATEXCURSOR" val="6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2,8909"/>
  <p:tag name="ORIGINALWIDTH" val="3331,834"/>
  <p:tag name="LATEXADDIN" val="\documentclass{article}\pagestyle{empty}&#10;\usepackage{amsmath}&#10;\usepackage{amsfonts}&#10;\usepackage{amssymb}&#10;\begin{document}&#10;\begin{minipage}{9.4 cm}&#10;{\sffamily{&#10;Moreover, just knowing that $f(c)$ is defined and that $f''(c)=0$ does not guarantee&#10;that $(c,f(c))$ is an inflection point. E.g., if $f(x)=x^4$, then $f(0)=0$ and $f''(x)=12 x^2$, so $f''(0)=0$. However, $f''(x)&gt;0$ for any number $x \neq 0$, so&#10;the graph of $f(x)$ is always concave upward, and there is no inflection point at $(0, 0)$, see figure (b).}}&#10;\end{minipage}&#10;\end{document}"/>
  <p:tag name="IGUANATEXSIZE" val="20"/>
  <p:tag name="IGUANATEXCURSOR" val="1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7,342"/>
  <p:tag name="ORIGINALWIDTH" val="4456,693"/>
  <p:tag name="LATEXADDIN" val="\documentclass{article}\pagestyle{empty}&#10;\usepackage{amsmath}&#10;\usepackage{amsfonts}&#10;\usepackage{amssymb}&#10;\begin{document}&#10;\begin{minipage}{12.6 cm}&#10;{\sffamily{&#10;{\bf{Behavior of the Graph of $f(x)$ at an Inflection Point $P$ Where $x=c$:}}&#10;The graph is strictly monotonously increasing at $P$, i.e. $f'(c) &gt; 0$\\[-6mm]&#10;\begin{itemize}&#10;\item $f''(x)$ changes from positive to negative at $x=c$\\[-6mm]&#10;\item $f''(x)$ changes from negative to positive at $x=c$&#10;\end{itemize}&#10;The graph is strictly monotonously decreasing at $P$, i.e. $f'(c) &lt; 0$\\[-6mm]&#10;\begin{itemize}&#10;\item $f''(x)$ changes from positive to negative at $x=c$\\[-6mm]&#10;\item $f''(x)$ changes from negative to positive at $x=c$&#10;\end{itemize}&#10;&#10;}}&#10;\end{minipage}&#10;\end{document}"/>
  <p:tag name="IGUANATEXSIZE" val="20"/>
  <p:tag name="IGUANATEXCURSOR" val="5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9,985"/>
  <p:tag name="ORIGINALWIDTH" val="4455,943"/>
  <p:tag name="LATEXADDIN" val="\documentclass{article}\pagestyle{empty}&#10;\usepackage{amsmath}&#10;\usepackage{amsfonts}&#10;\usepackage{amssymb}&#10;\begin{document}&#10;\begin{minipage}{12.6 cm}&#10;{\sffamily{&#10;{\bf{Example: (Using Concavity in Graphing)}}\\[1mm]&#10;Determine where the function\\[-2mm]&#10;$$&#10;f(x) \, \, = \, \, 3x^4 - 2x^3 - 12x^2 + 18x + 15&#10;$$&#10;is increasing and decreasing and where its graph is concave up and concave down.&#10;Find all relative extrema and points of inflection and sketch the graph.&#10;&#10;\vspace{0.5cm}&#10;{\bf{Solution:}}\\[1mm]&#10;First, note that since $f(x)$ is a polynomial, it is continuous for all $x \in \mathbb{R}$, as are the derivatives&#10;$f'(x)$ and $f''(x)$. The first derivative of $f(x)$ is&#10;$$&#10;f'(x) \, \, = \, \, 12x^3 - 6x^2 - 24x + 18 \, \, = \, \, 6 (x-1)^2 (2x+3)&#10;$$&#10;and $f'(x)=0$ only when $x=1$ and $x=-1.5$.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1,241"/>
  <p:tag name="ORIGINALWIDTH" val="4458,193"/>
  <p:tag name="LATEXADDIN" val="\documentclass{article}\pagestyle{empty}&#10;\usepackage{amsmath}&#10;\usepackage{amsfonts}&#10;\usepackage{amssymb}&#10;\usepackage{polynom}&#10;\begin{document}&#10;\begin{minipage}{12.6 cm}&#10;{\sffamily{&#10;We obtain the factorization&#10;$$&#10;f'(x) \, \, = \, \, 12x^3 - 6x^2 - 24x + 18 \, \, = \, \, 6 (x-1)^2 (2x+3)&#10;$$&#10;first by 'guessing' the root $x=1$ of $12x^3 - 6x^2 - 24x + 18 = 0$ and then using the long division&#10;&#10;\begin{center}&#10; \polyset{style=C,div=:,vars=x}&#10; \polylongdiv{12x^3 - 6x^2 - 24x + 18}{x-1}&#10;\end{center}&#10;&#10;}}&#10;\end{minipage}&#10;\end{document}"/>
  <p:tag name="IGUANATEXSIZE" val="20"/>
  <p:tag name="IGUANATEXCURSOR" val="4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0,236"/>
  <p:tag name="ORIGINALWIDTH" val="4452,944"/>
  <p:tag name="LATEXADDIN" val="\documentclass{article}\pagestyle{empty}&#10;\usepackage{amsmath}&#10;\usepackage{amsfonts}&#10;\usepackage{amssymb}&#10;\usepackage{polynom}&#10;\begin{document}&#10;\begin{minipage}{12.6 cm}&#10;{\sffamily{&#10;Next, to factorize the quadratic polynomial&#10;$$&#10;p(x) \, \, = \, \, 12 x^2 + 6 x - 18 \, \, = \, \, 6 \left( 2x^2 + x - 3 \right)&#10;$$&#10;we can either use the solution formula for quadratics or, as $p(1) = 0$, apply long division once more&#10;&#10;\begin{center}&#10; \polyset{style=C,div=:,vars=x}&#10; \polylongdiv{2x^2 + x - 3}{x-1}&#10;\end{center}&#10;&#10;\vspace{-2mm}&#10;Hence,&#10;$$&#10;f'(x) \, \, = \, \, 12x^3 - 6x^2 - 24x + 18 \, \, = \, \, 6 (x-1)^2 (2x+3)&#10;$$&#10;&#10;}}&#10;\end{minipage}&#10;\end{document}"/>
  <p:tag name="IGUANATEXSIZE" val="20"/>
  <p:tag name="IGUANATEXCURSOR" val="5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8,3953"/>
  <p:tag name="ORIGINALWIDTH" val="4457,443"/>
  <p:tag name="LATEXADDIN" val="\documentclass{article}\pagestyle{empty}&#10;\usepackage{amsmath}&#10;\usepackage{amsfonts}&#10;\usepackage{amssymb}&#10;\begin{document}&#10;\begin{minipage}{12.6 cm}&#10;{\sffamily{&#10;As already stated, at $x=1$ and $x=-1.5$ we have\\[-2mm]&#10;$$&#10;f'(x) \, \, = \, \, 12x^3 - 6x^2 - 24x + 18 \, \, = \, \, 6 (x-1)^2 (2x+3) \, \, = \, \, 0&#10;$$&#10;Evaluating $f'(x)$ at test numbers (say, at $x=-2$, $x=0$, and $x=3$), we obtain the arrow diagram shown. Note that there is a relative&#10;minimum at $x=-1.5$ but no extremum at $x=1$.&#10;}}&#10;\end{minipage}&#10;\end{document}"/>
  <p:tag name="IGUANATEXSIZE" val="20"/>
  <p:tag name="IGUANATEXCURSOR" val="1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82,6772"/>
  <p:tag name="ORIGINALWIDTH" val="3531,309"/>
  <p:tag name="LATEXADDIN" val="\documentclass{article}\pagestyle{empty}&#10;\usepackage{amsmath}&#10;\usepackage{amsfonts}&#10;\usepackage{amssymb}&#10;\begin{document}&#10;\begin{minipage}{12.6 cm}&#10;{\sffamily{&#10;The second derivative is\\[-2mm]&#10;$$&#10;f''(x) \, \, = \, \, 36x^2 - 12x - 24 \, \, = \, \, 12 (x-1) (3x+2)&#10;$$&#10;and $f''(x) = 0$ only when $x=1$ and $x=-\tfrac{2}{3}$.}}&#10;\end{minipage}&#10;\end{document}"/>
  <p:tag name="IGUANATEXSIZE" val="20"/>
  <p:tag name="IGUANATEXCURSOR" val="3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7,6978"/>
  <p:tag name="ORIGINALWIDTH" val="3316,086"/>
  <p:tag name="LATEXADDIN" val="\documentclass{article}\pagestyle{empty}&#10;\usepackage{amsmath}&#10;\usepackage{amsfonts}&#10;\usepackage{amssymb}&#10;\begin{document}&#10;\begin{minipage}{9.4 cm}&#10;{\sffamily{&#10;{\small{&#10;The sign of $f''(x)$ does not change on each of the intervals $x &lt; -\tfrac{2}{3}$, $-\tfrac{2}{3} &lt; x &lt; 1$ and $x&gt;1$. Evaluating $f''(x)$ at test&#10;numbers in each interval, you obtain the concavity diagram shown.}}&#10;}}&#10;\end{minipage}&#10;\end{document}"/>
  <p:tag name="IGUANATEXSIZE" val="20"/>
  <p:tag name="IGUANATEXCURSOR" val="3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6,4042"/>
  <p:tag name="ORIGINALWIDTH" val="3322,835"/>
  <p:tag name="LATEXADDIN" val="\documentclass{article}\pagestyle{empty}&#10;\usepackage{amsmath}&#10;\usepackage{amsfonts}&#10;\usepackage{amssymb}&#10;\begin{document}&#10;\begin{minipage}{9.4 cm}&#10;{\sffamily{&#10;{\small{&#10;The patterns in these two diagrams suggest that there is a relative minimum at&#10;$x=-1.5$ and inflection points at $x=-\tfrac{2}{3}$ and $x=1$ (since the concavity changes at&#10;both points).\\[1mm]&#10;To sketch the graph, we additionally find\\[-2mm]&#10;$$&#10;f(-1.5) \, = \, -17.06 \, , \quad f(-\tfrac{2}{3}) \, = \, -1.15 \, , \quad f(1) \, = \, 22 \, .&#10;$$&#10;}}&#10;}}&#10;\end{minipage}&#10;\end{document}"/>
  <p:tag name="IGUANATEXSIZE" val="20"/>
  <p:tag name="IGUANATEXCURSOR" val="4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6,581"/>
  <p:tag name="ORIGINALWIDTH" val="3325,084"/>
  <p:tag name="LATEXADDIN" val="\documentclass{article}\pagestyle{empty}&#10;\usepackage{amsmath}&#10;\usepackage{amsfonts}&#10;\usepackage{amssymb}&#10;\begin{document}&#10;\begin{minipage}{9.4 cm}&#10;{\sffamily{&#10;{\bf{The Second Derivative Test:}}\\[1mm]&#10;Suppose $f''(x)$ exists on an open interval containing $x=c$ and that $f'(c)=0$.\\[-6mm]&#10;\begin{itemize}&#10;\item $f''(c) &gt; 0$, then $f(x)$ has a relative minimum at $x=c$\\[-6mm]&#10;\item $f''(c) &lt; 0$, then $f(x)$ has a relative maximum at $x=c$&#10;\end{itemize}&#10;However, if $f''(c)=0$ or if $f''(c)$ does not exist, the test is inconclusive and $f(x)$ may have&#10;a relative maximum, a relative minimum, or no relative extremum at all at $x=c$.&#10;}}&#10;\end{minipage}&#10;\end{document}"/>
  <p:tag name="IGUANATEXSIZE" val="20"/>
  <p:tag name="IGUANATEXCURSOR" val="40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2,239"/>
  <p:tag name="ORIGINALWIDTH" val="3325,084"/>
  <p:tag name="LATEXADDIN" val="\documentclass{article}\pagestyle{empty}&#10;\usepackage{amsmath}&#10;\usepackage{amsfonts}&#10;\usepackage{amssymb}&#10;\begin{document}&#10;\begin{minipage}{9.4 cm}&#10;{\sffamily{&#10;{\bf{Example (Applying the Second Derivative Test):}}&#10;Find the critical points of $f(x) = 2 x^3 + 3 x^2 - 12x - 7$, and use the second derivative&#10;test to classify each critical point as a relative maximum or minimum.&#10;&#10;\vspace{0.3cm}&#10;{\bf{Solution:}}\\[1mm]&#10;We have\\[-6mm]&#10;\begin{eqnarray*}&#10;f'(x) &amp; = &amp; 6 x^2 + 6 x - 12 \, \, = \, \, 6 (x+2)(x-1) \\[1mm]&#10;f''(x) &amp; = &amp; 12x + 6 \, \, = \, \, 6 (2x + 1)&#10;\end{eqnarray*}&#10;The critical points (with $f'(x) = 0$) are\\[-6mm]&#10;\begin{itemize}&#10;\item $x=-2$ with $f''(-2) = -18 &lt; 0$, i.e. a relative maximum\\[-6mm]&#10;\item $x=1$ with $f''(1) = 18 &gt; 0$, i.e. a relative minimum&#10;\end{itemize}&#10;}}&#10;\end{minipage}&#10;\end{document}"/>
  <p:tag name="IGUANATEXSIZE" val="20"/>
  <p:tag name="IGUANATEXCURSOR" val="7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2,1373"/>
  <p:tag name="ORIGINALWIDTH" val="4467,192"/>
  <p:tag name="LATEXADDIN" val="\documentclass{article}\pagestyle{empty}&#10;\usepackage{amsmath}&#10;\usepackage{amsfonts}&#10;\usepackage{amssymb}&#10;\begin{document}&#10;\begin{minipage}{12.6 cm}&#10;{\sffamily{&#10;If $f'(c)$ and $f''(c)$ are both zero, the second derivative test tells us nothing about the nature of the critical point.&#10;This is illustrated in the figure, which shows the graphs of three functions whose first and second derivatives&#10;are both zero when $x=0$.\\[1mm]&#10;When it is inconvenient (e.g. because $f''(x)$ is a rather complicated expression such that its roots are not easily obtained)&#10;or impossible to apply the second derivative test, you may still be able to use the first derivative test&#10;to classify critical points.&#10;}}&#10;\end{minipage}&#10;\end{document}"/>
  <p:tag name="IGUANATEXSIZE" val="20"/>
  <p:tag name="IGUANATEXCURSOR" val="60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1,489"/>
  <p:tag name="ORIGINALWIDTH" val="4458,943"/>
  <p:tag name="LATEXADDIN" val="\documentclass{article}\pagestyle{empty}&#10;\usepackage{amsmath}&#10;\usepackage{amsfonts}&#10;\usepackage{amssymb}&#10;\begin{document}&#10;\begin{minipage}{12.6 cm}&#10;{\sffamily{&#10;{\bf{Example: (Finding a Point of Diminishing Returns for Production)}}\\[1mm]&#10;Nika is an efficiency expert for an electronics firm. He conducts a study of the morning&#10;shift (8:00 A.M. to 12:00 noon) at one of the firm's factories which indicates that&#10;the average worker who arrives on the job at 8:00 A.M. will have produced $Q$ units&#10;$t$ hours later, where $Q(t) = -t^3 + 9 t^2 + 12t$. At what time during the morning shift&#10;should Nika expect the average worker's production to reach the point of diminishing&#10;returns?&#10;&#10;\vspace{0.5cm}&#10;{\bf{Solution:}}\\[1mm]&#10;The worker's efficiency is the rate of production, given by the derivative of the&#10;output $Q(t)$; that is,&#10;$$&#10;R(t) \, \, = \, \, Q'(t) \, \, = \, \, -3t^2 + 18t + 12&#10;$$&#10;Since the morning shift runs from 8:00 A.M. until noon, Nika's goal is to find the&#10;largest rate $R(t)$ for $0 \leq t \leq 4$.&#10;}}&#10;\end{minipage}&#10;\end{document}"/>
  <p:tag name="IGUANATEXSIZE" val="20"/>
  <p:tag name="IGUANATEXCURSOR" val="9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0,6487"/>
  <p:tag name="ORIGINALWIDTH" val="4458,943"/>
  <p:tag name="LATEXADDIN" val="\documentclass{article}\pagestyle{empty}&#10;\usepackage{amsmath}&#10;\usepackage{amsfonts}&#10;\usepackage{amssymb}&#10;\begin{document}&#10;\begin{minipage}{12.6 cm}&#10;{\sffamily{&#10;The derivative of the rate function is&#10;$$&#10;R'(t) \, \, = \, \ Q''(t) \, \, = \, \, -6t + 18 \, \, = \, \, -6(t-3)&#10;$$&#10;which is zero when $t=3$, positive for $0 \leq t &lt; 3$, and negative for $3 &lt; t \leq 4$, as&#10;indicated in the arrow diagram shown.&#10;}}&#10;\end{minipage}&#10;\end{document}"/>
  <p:tag name="IGUANATEXSIZE" val="20"/>
  <p:tag name="IGUANATEXCURSOR" val="36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1,369"/>
  <p:tag name="ORIGINALWIDTH" val="3324,335"/>
  <p:tag name="LATEXADDIN" val="\documentclass{article}\pagestyle{empty}&#10;\usepackage{amsmath}&#10;\usepackage{amsfonts}&#10;\usepackage{amssymb}&#10;\begin{document}&#10;\begin{minipage}{9.4 cm}&#10;{\sffamily{&#10;Nika finds that the rate of worker production (efficiency) $R(t)$ increases for&#10;$0 &lt; t &lt; 3$ and decreases for $3 &lt; t &lt; 4$, so its maximum value occurs when $t = 3$ (at&#10;11:00 A.M.).\\[1mm]&#10;This means that the point of maximum worker efficiency (point of diminishing returns)&#10;on the graph of the production function $Q(t)$ is an inflection point of the graph,&#10;since $Q''(t) = R'(t)$ changes sign there.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Bildschirmpräsentation (16:9)</PresentationFormat>
  <Paragraphs>39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Larissa-Design</vt:lpstr>
      <vt:lpstr>Calculus I for MGMT – Curves &amp; Derivatives Concavity and Points of Inflection</vt:lpstr>
      <vt:lpstr>When analyzing production/ work performance one is interested in the point of demising returns (where the 2nd derivative changes sign)</vt:lpstr>
      <vt:lpstr>The increase and decrease of the slope of a tangent line is described by the concavity of the graph</vt:lpstr>
      <vt:lpstr>Informally, a concave upward portion of graph “holds water” (cup), while a concave downward portion “spills water” (cap)</vt:lpstr>
      <vt:lpstr>With the signs of the 2nd on specific intervals the concavity (upward vs. downward) of a function is determined</vt:lpstr>
      <vt:lpstr>Example: Finding intervals of concavity</vt:lpstr>
      <vt:lpstr>Example: Finding intervals of concavity</vt:lpstr>
      <vt:lpstr>A function f(x) may be increasing or decreasing on an interval regardless of whether its graph is concave upward or concave downward on that interval</vt:lpstr>
      <vt:lpstr>Inflection points separate regions of downward and upward concavity for continuous functions</vt:lpstr>
      <vt:lpstr>Example: Finding inflection points</vt:lpstr>
      <vt:lpstr>Example: Finding inflection points</vt:lpstr>
      <vt:lpstr>Examples: Situations where the procedure for inflection points does not work</vt:lpstr>
      <vt:lpstr>Geometrically, inflection points occur at ‘twists’ of the graph</vt:lpstr>
      <vt:lpstr>Example: Using concavity for graphing</vt:lpstr>
      <vt:lpstr>Example: Using concavity for graphing</vt:lpstr>
      <vt:lpstr>Example: Using concavity for graphing</vt:lpstr>
      <vt:lpstr>Example: Using concavity for graphing</vt:lpstr>
      <vt:lpstr>Example: Using concavity for graphing</vt:lpstr>
      <vt:lpstr>The sign of the 2nd derivative at a critical number determines the type of the relative extremum at the critical number</vt:lpstr>
      <vt:lpstr>Example: Applying the second derivative test</vt:lpstr>
      <vt:lpstr>If the 2nd derivative at a critical point is vanishing then the second derivatives test is inconclusive</vt:lpstr>
      <vt:lpstr>Example: Finding a point of diminishing returns for production</vt:lpstr>
      <vt:lpstr>Example: Finding a point of diminishing returns for production</vt:lpstr>
      <vt:lpstr>Example: Finding a point of diminishing returns for production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220</cp:revision>
  <dcterms:created xsi:type="dcterms:W3CDTF">2020-04-04T18:50:50Z</dcterms:created>
  <dcterms:modified xsi:type="dcterms:W3CDTF">2022-11-16T12:27:24Z</dcterms:modified>
</cp:coreProperties>
</file>