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tags/tag8.xml" ContentType="application/vnd.openxmlformats-officedocument.presentationml.tag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tags/tag4.xml" ContentType="application/vnd.openxmlformats-officedocument.presentationml.tag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49.xml" ContentType="application/vnd.openxmlformats-officedocument.presentationml.tags+xml"/>
  <Override PartName="/ppt/tags/tag78.xml" ContentType="application/vnd.openxmlformats-officedocument.presentationml.tags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38.xml" ContentType="application/vnd.openxmlformats-officedocument.presentationml.tags+xml"/>
  <Override PartName="/ppt/tags/tag56.xml" ContentType="application/vnd.openxmlformats-officedocument.presentationml.tags+xml"/>
  <Override PartName="/ppt/tags/tag67.xml" ContentType="application/vnd.openxmlformats-officedocument.presentationml.tags+xml"/>
  <Override PartName="/ppt/tags/tag85.xml" ContentType="application/vnd.openxmlformats-officedocument.presentationml.tags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tags/tag16.xml" ContentType="application/vnd.openxmlformats-officedocument.presentationml.tags+xml"/>
  <Override PartName="/ppt/tags/tag27.xml" ContentType="application/vnd.openxmlformats-officedocument.presentationml.tags+xml"/>
  <Override PartName="/ppt/tags/tag45.xml" ContentType="application/vnd.openxmlformats-officedocument.presentationml.tags+xml"/>
  <Override PartName="/ppt/tags/tag63.xml" ContentType="application/vnd.openxmlformats-officedocument.presentationml.tags+xml"/>
  <Override PartName="/ppt/tags/tag74.xml" ContentType="application/vnd.openxmlformats-officedocument.presentationml.tags+xml"/>
  <Override PartName="/ppt/tags/tag34.xml" ContentType="application/vnd.openxmlformats-officedocument.presentationml.tags+xml"/>
  <Override PartName="/ppt/tags/tag52.xml" ContentType="application/vnd.openxmlformats-officedocument.presentationml.tags+xml"/>
  <Override PartName="/ppt/tags/tag81.xml" ContentType="application/vnd.openxmlformats-officedocument.presentationml.tags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tags/tag41.xml" ContentType="application/vnd.openxmlformats-officedocument.presentationml.tags+xml"/>
  <Override PartName="/ppt/tags/tag70.xml" ContentType="application/vnd.openxmlformats-officedocument.presentationml.tags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ags/tag9.xml" ContentType="application/vnd.openxmlformats-officedocument.presentationml.tags+xml"/>
  <Override PartName="/ppt/tags/tag30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tags/tag5.xml" ContentType="application/vnd.openxmlformats-officedocument.presentationml.tags+xml"/>
  <Override PartName="/ppt/theme/theme2.xml" ContentType="application/vnd.openxmlformats-officedocument.theme+xml"/>
  <Override PartName="/ppt/tags/tag79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tags/tag39.xml" ContentType="application/vnd.openxmlformats-officedocument.presentationml.tags+xml"/>
  <Override PartName="/ppt/tags/tag68.xml" ContentType="application/vnd.openxmlformats-officedocument.presentationml.tags+xml"/>
  <Override PartName="/ppt/tags/tag86.xml" ContentType="application/vnd.openxmlformats-officedocument.presentationml.tags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tags/tag1.xml" ContentType="application/vnd.openxmlformats-officedocument.presentationml.tags+xml"/>
  <Override PartName="/ppt/tags/tag28.xml" ContentType="application/vnd.openxmlformats-officedocument.presentationml.tags+xml"/>
  <Override PartName="/ppt/tags/tag57.xml" ContentType="application/vnd.openxmlformats-officedocument.presentationml.tags+xml"/>
  <Override PartName="/ppt/tags/tag75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tags/tag17.xml" ContentType="application/vnd.openxmlformats-officedocument.presentationml.tags+xml"/>
  <Override PartName="/ppt/tags/tag26.xml" ContentType="application/vnd.openxmlformats-officedocument.presentationml.tags+xml"/>
  <Override PartName="/ppt/tags/tag35.xml" ContentType="application/vnd.openxmlformats-officedocument.presentationml.tags+xml"/>
  <Override PartName="/ppt/tags/tag46.xml" ContentType="application/vnd.openxmlformats-officedocument.presentationml.tags+xml"/>
  <Override PartName="/ppt/tags/tag55.xml" ContentType="application/vnd.openxmlformats-officedocument.presentationml.tags+xml"/>
  <Override PartName="/ppt/tags/tag64.xml" ContentType="application/vnd.openxmlformats-officedocument.presentationml.tags+xml"/>
  <Override PartName="/ppt/tags/tag73.xml" ContentType="application/vnd.openxmlformats-officedocument.presentationml.tags+xml"/>
  <Override PartName="/ppt/tags/tag82.xml" ContentType="application/vnd.openxmlformats-officedocument.presentationml.tags+xml"/>
  <Override PartName="/ppt/tags/tag15.xml" ContentType="application/vnd.openxmlformats-officedocument.presentationml.tags+xml"/>
  <Override PartName="/ppt/tags/tag24.xml" ContentType="application/vnd.openxmlformats-officedocument.presentationml.tags+xml"/>
  <Override PartName="/ppt/tags/tag33.xml" ContentType="application/vnd.openxmlformats-officedocument.presentationml.tags+xml"/>
  <Override PartName="/ppt/tags/tag44.xml" ContentType="application/vnd.openxmlformats-officedocument.presentationml.tags+xml"/>
  <Override PartName="/ppt/tags/tag53.xml" ContentType="application/vnd.openxmlformats-officedocument.presentationml.tags+xml"/>
  <Override PartName="/ppt/tags/tag62.xml" ContentType="application/vnd.openxmlformats-officedocument.presentationml.tags+xml"/>
  <Override PartName="/ppt/tags/tag71.xml" ContentType="application/vnd.openxmlformats-officedocument.presentationml.tags+xml"/>
  <Override PartName="/ppt/tags/tag80.xml" ContentType="application/vnd.openxmlformats-officedocument.presentationml.tags+xml"/>
  <Override PartName="/ppt/tags/tag13.xml" ContentType="application/vnd.openxmlformats-officedocument.presentationml.tags+xml"/>
  <Override PartName="/ppt/tags/tag22.xml" ContentType="application/vnd.openxmlformats-officedocument.presentationml.tags+xml"/>
  <Override PartName="/ppt/tags/tag31.xml" ContentType="application/vnd.openxmlformats-officedocument.presentationml.tags+xml"/>
  <Override PartName="/ppt/tags/tag40.xml" ContentType="application/vnd.openxmlformats-officedocument.presentationml.tags+xml"/>
  <Override PartName="/ppt/tags/tag42.xml" ContentType="application/vnd.openxmlformats-officedocument.presentationml.tags+xml"/>
  <Override PartName="/ppt/tags/tag51.xml" ContentType="application/vnd.openxmlformats-officedocument.presentationml.tags+xml"/>
  <Override PartName="/ppt/tags/tag60.xml" ContentType="application/vnd.openxmlformats-officedocument.presentationml.tags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tags/tag2.xml" ContentType="application/vnd.openxmlformats-officedocument.presentationml.tags+xml"/>
  <Override PartName="/ppt/tags/tag58.xml" ContentType="application/vnd.openxmlformats-officedocument.presentationml.tags+xml"/>
  <Override PartName="/ppt/tags/tag69.xml" ContentType="application/vnd.openxmlformats-officedocument.presentationml.tags+xml"/>
  <Override PartName="/ppt/tags/tag87.xml" ContentType="application/vnd.openxmlformats-officedocument.presentationml.tags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tags/tag29.xml" ContentType="application/vnd.openxmlformats-officedocument.presentationml.tags+xml"/>
  <Override PartName="/ppt/tags/tag47.xml" ContentType="application/vnd.openxmlformats-officedocument.presentationml.tags+xml"/>
  <Override PartName="/ppt/tags/tag76.xml" ContentType="application/vnd.openxmlformats-officedocument.presentationml.tags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tags/tag18.xml" ContentType="application/vnd.openxmlformats-officedocument.presentationml.tags+xml"/>
  <Override PartName="/ppt/tags/tag36.xml" ContentType="application/vnd.openxmlformats-officedocument.presentationml.tags+xml"/>
  <Override PartName="/ppt/tags/tag54.xml" ContentType="application/vnd.openxmlformats-officedocument.presentationml.tags+xml"/>
  <Override PartName="/ppt/tags/tag65.xml" ContentType="application/vnd.openxmlformats-officedocument.presentationml.tags+xml"/>
  <Override PartName="/ppt/tags/tag83.xml" ContentType="application/vnd.openxmlformats-officedocument.presentationml.tag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43.xml" ContentType="application/vnd.openxmlformats-officedocument.presentationml.tags+xml"/>
  <Override PartName="/ppt/tags/tag61.xml" ContentType="application/vnd.openxmlformats-officedocument.presentationml.tags+xml"/>
  <Override PartName="/ppt/tags/tag72.xml" ContentType="application/vnd.openxmlformats-officedocument.presentationml.tags+xml"/>
  <Override PartName="/ppt/tags/tag32.xml" ContentType="application/vnd.openxmlformats-officedocument.presentationml.tags+xml"/>
  <Override PartName="/ppt/tags/tag50.xml" ContentType="application/vnd.openxmlformats-officedocument.presentationml.tags+xml"/>
  <Override PartName="/ppt/slides/slide7.xml" ContentType="application/vnd.openxmlformats-officedocument.presentationml.slide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tags/tag3.xml" ContentType="application/vnd.openxmlformats-officedocument.presentationml.tags+xml"/>
  <Default Extension="jpeg" ContentType="image/jpeg"/>
  <Override PartName="/ppt/tags/tag59.xml" ContentType="application/vnd.openxmlformats-officedocument.presentationml.tags+xml"/>
  <Override PartName="/ppt/tags/tag77.xml" ContentType="application/vnd.openxmlformats-officedocument.presentationml.tags+xml"/>
  <Override PartName="/ppt/tags/tag88.xml" ContentType="application/vnd.openxmlformats-officedocument.presentationml.tags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9.xml" ContentType="application/vnd.openxmlformats-officedocument.presentationml.tags+xml"/>
  <Override PartName="/ppt/tags/tag37.xml" ContentType="application/vnd.openxmlformats-officedocument.presentationml.tags+xml"/>
  <Override PartName="/ppt/tags/tag48.xml" ContentType="application/vnd.openxmlformats-officedocument.presentationml.tags+xml"/>
  <Override PartName="/ppt/tags/tag66.xml" ContentType="application/vnd.openxmlformats-officedocument.presentationml.tags+xml"/>
  <Override PartName="/ppt/tags/tag84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sldIdLst>
    <p:sldId id="311" r:id="rId2"/>
    <p:sldId id="412" r:id="rId3"/>
    <p:sldId id="413" r:id="rId4"/>
    <p:sldId id="414" r:id="rId5"/>
    <p:sldId id="415" r:id="rId6"/>
    <p:sldId id="416" r:id="rId7"/>
    <p:sldId id="417" r:id="rId8"/>
    <p:sldId id="418" r:id="rId9"/>
    <p:sldId id="419" r:id="rId10"/>
    <p:sldId id="420" r:id="rId11"/>
    <p:sldId id="421" r:id="rId12"/>
    <p:sldId id="422" r:id="rId13"/>
    <p:sldId id="423" r:id="rId14"/>
    <p:sldId id="424" r:id="rId15"/>
    <p:sldId id="425" r:id="rId16"/>
    <p:sldId id="426" r:id="rId17"/>
    <p:sldId id="427" r:id="rId18"/>
    <p:sldId id="428" r:id="rId19"/>
    <p:sldId id="429" r:id="rId20"/>
    <p:sldId id="430" r:id="rId21"/>
    <p:sldId id="431" r:id="rId22"/>
    <p:sldId id="432" r:id="rId23"/>
    <p:sldId id="433" r:id="rId24"/>
    <p:sldId id="434" r:id="rId25"/>
    <p:sldId id="435" r:id="rId26"/>
    <p:sldId id="436" r:id="rId27"/>
    <p:sldId id="437" r:id="rId28"/>
    <p:sldId id="438" r:id="rId29"/>
    <p:sldId id="439" r:id="rId30"/>
    <p:sldId id="440" r:id="rId31"/>
    <p:sldId id="441" r:id="rId32"/>
    <p:sldId id="442" r:id="rId33"/>
    <p:sldId id="443" r:id="rId34"/>
    <p:sldId id="444" r:id="rId35"/>
    <p:sldId id="445" r:id="rId36"/>
    <p:sldId id="446" r:id="rId37"/>
    <p:sldId id="447" r:id="rId38"/>
    <p:sldId id="448" r:id="rId39"/>
    <p:sldId id="449" r:id="rId40"/>
    <p:sldId id="450" r:id="rId41"/>
    <p:sldId id="451" r:id="rId42"/>
    <p:sldId id="452" r:id="rId43"/>
    <p:sldId id="453" r:id="rId44"/>
    <p:sldId id="454" r:id="rId45"/>
    <p:sldId id="455" r:id="rId46"/>
    <p:sldId id="456" r:id="rId47"/>
    <p:sldId id="457" r:id="rId48"/>
    <p:sldId id="458" r:id="rId49"/>
    <p:sldId id="459" r:id="rId50"/>
    <p:sldId id="460" r:id="rId51"/>
    <p:sldId id="461" r:id="rId52"/>
    <p:sldId id="462" r:id="rId53"/>
    <p:sldId id="343" r:id="rId54"/>
    <p:sldId id="405" r:id="rId55"/>
    <p:sldId id="385" r:id="rId56"/>
    <p:sldId id="386" r:id="rId57"/>
    <p:sldId id="406" r:id="rId58"/>
    <p:sldId id="403" r:id="rId59"/>
    <p:sldId id="407" r:id="rId60"/>
    <p:sldId id="408" r:id="rId61"/>
    <p:sldId id="314" r:id="rId62"/>
  </p:sldIdLst>
  <p:sldSz cx="9144000" cy="5143500" type="screen16x9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2017" autoAdjust="0"/>
    <p:restoredTop sz="97356" autoAdjust="0"/>
  </p:normalViewPr>
  <p:slideViewPr>
    <p:cSldViewPr>
      <p:cViewPr varScale="1">
        <p:scale>
          <a:sx n="146" d="100"/>
          <a:sy n="146" d="100"/>
        </p:scale>
        <p:origin x="-540" y="-9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37D260-6268-4F26-AF15-ED356AF90945}" type="datetimeFigureOut">
              <a:rPr lang="en-US" smtClean="0"/>
              <a:pPr/>
              <a:t>11/16/2022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494CF-C817-48EC-B3D8-4344773BA92C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4.jpe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3.jpeg"/><Relationship Id="rId2" Type="http://schemas.openxmlformats.org/officeDocument/2006/relationships/tags" Target="../tags/tag2.xml"/><Relationship Id="rId16" Type="http://schemas.openxmlformats.org/officeDocument/2006/relationships/image" Target="../media/image1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2.jpeg"/><Relationship Id="rId5" Type="http://schemas.openxmlformats.org/officeDocument/2006/relationships/tags" Target="../tags/tag5.xml"/><Relationship Id="rId15" Type="http://schemas.openxmlformats.org/officeDocument/2006/relationships/image" Target="../media/image6.jpeg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5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tags" Target="../tags/tag17.xml"/><Relationship Id="rId13" Type="http://schemas.openxmlformats.org/officeDocument/2006/relationships/image" Target="../media/image9.jpeg"/><Relationship Id="rId3" Type="http://schemas.openxmlformats.org/officeDocument/2006/relationships/tags" Target="../tags/tag12.xml"/><Relationship Id="rId7" Type="http://schemas.openxmlformats.org/officeDocument/2006/relationships/tags" Target="../tags/tag16.xml"/><Relationship Id="rId12" Type="http://schemas.openxmlformats.org/officeDocument/2006/relationships/image" Target="../media/image8.jpe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tags" Target="../tags/tag15.xml"/><Relationship Id="rId11" Type="http://schemas.openxmlformats.org/officeDocument/2006/relationships/image" Target="../media/image7.jpeg"/><Relationship Id="rId5" Type="http://schemas.openxmlformats.org/officeDocument/2006/relationships/tags" Target="../tags/tag14.xml"/><Relationship Id="rId15" Type="http://schemas.openxmlformats.org/officeDocument/2006/relationships/image" Target="../media/image11.jpeg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13.xml"/><Relationship Id="rId9" Type="http://schemas.openxmlformats.org/officeDocument/2006/relationships/tags" Target="../tags/tag18.xml"/><Relationship Id="rId14" Type="http://schemas.openxmlformats.org/officeDocument/2006/relationships/image" Target="../media/image10.jpe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tags" Target="../tags/tag26.xml"/><Relationship Id="rId13" Type="http://schemas.openxmlformats.org/officeDocument/2006/relationships/image" Target="../media/image3.jpeg"/><Relationship Id="rId18" Type="http://schemas.openxmlformats.org/officeDocument/2006/relationships/image" Target="../media/image12.png"/><Relationship Id="rId3" Type="http://schemas.openxmlformats.org/officeDocument/2006/relationships/tags" Target="../tags/tag21.xml"/><Relationship Id="rId7" Type="http://schemas.openxmlformats.org/officeDocument/2006/relationships/tags" Target="../tags/tag25.xml"/><Relationship Id="rId12" Type="http://schemas.openxmlformats.org/officeDocument/2006/relationships/image" Target="../media/image2.jpeg"/><Relationship Id="rId17" Type="http://schemas.openxmlformats.org/officeDocument/2006/relationships/image" Target="../media/image1.png"/><Relationship Id="rId2" Type="http://schemas.openxmlformats.org/officeDocument/2006/relationships/tags" Target="../tags/tag20.xml"/><Relationship Id="rId16" Type="http://schemas.openxmlformats.org/officeDocument/2006/relationships/image" Target="../media/image6.jpeg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11" Type="http://schemas.openxmlformats.org/officeDocument/2006/relationships/slideMaster" Target="../slideMasters/slideMaster1.xml"/><Relationship Id="rId5" Type="http://schemas.openxmlformats.org/officeDocument/2006/relationships/tags" Target="../tags/tag23.xml"/><Relationship Id="rId15" Type="http://schemas.openxmlformats.org/officeDocument/2006/relationships/image" Target="../media/image5.jpeg"/><Relationship Id="rId10" Type="http://schemas.openxmlformats.org/officeDocument/2006/relationships/tags" Target="../tags/tag28.xml"/><Relationship Id="rId4" Type="http://schemas.openxmlformats.org/officeDocument/2006/relationships/tags" Target="../tags/tag22.xml"/><Relationship Id="rId9" Type="http://schemas.openxmlformats.org/officeDocument/2006/relationships/tags" Target="../tags/tag27.xml"/><Relationship Id="rId14" Type="http://schemas.openxmlformats.org/officeDocument/2006/relationships/image" Target="../media/image4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ttps://cdn.pixabay.com/photo/2016/04/13/19/23/binary-1327501_960_720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5536" y="0"/>
            <a:ext cx="2828754" cy="1152128"/>
          </a:xfrm>
          <a:prstGeom prst="rect">
            <a:avLst/>
          </a:prstGeom>
          <a:noFill/>
        </p:spPr>
      </p:pic>
      <p:grpSp>
        <p:nvGrpSpPr>
          <p:cNvPr id="28" name="Gruppieren 27"/>
          <p:cNvGrpSpPr/>
          <p:nvPr userDrawn="1"/>
        </p:nvGrpSpPr>
        <p:grpSpPr>
          <a:xfrm>
            <a:off x="3059832" y="0"/>
            <a:ext cx="3312368" cy="1152525"/>
            <a:chOff x="3059832" y="0"/>
            <a:chExt cx="3312368" cy="1152525"/>
          </a:xfrm>
        </p:grpSpPr>
        <p:pic>
          <p:nvPicPr>
            <p:cNvPr id="10244" name="Picture 4" descr="https://scontent-muc2-1.xx.fbcdn.net/v/t1.0-9/105047738_302269647821182_6536006559647297022_o.jpg?_nc_cat=105&amp;_nc_sid=730e14&amp;_nc_ohc=TQF0ZCkImkEAX_9ZuvG&amp;_nc_ht=scontent-muc2-1.xx&amp;oh=0be3c9382f21dded80330d22b968e298&amp;oe=5F833F90"/>
            <p:cNvPicPr>
              <a:picLocks noChangeAspect="1" noChangeArrowheads="1"/>
            </p:cNvPicPr>
            <p:nvPr userDrawn="1"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3059832" y="0"/>
              <a:ext cx="1728192" cy="1152128"/>
            </a:xfrm>
            <a:prstGeom prst="rect">
              <a:avLst/>
            </a:prstGeom>
            <a:noFill/>
          </p:spPr>
        </p:pic>
        <p:grpSp>
          <p:nvGrpSpPr>
            <p:cNvPr id="27" name="Gruppieren 26"/>
            <p:cNvGrpSpPr/>
            <p:nvPr userDrawn="1"/>
          </p:nvGrpSpPr>
          <p:grpSpPr>
            <a:xfrm>
              <a:off x="4427984" y="0"/>
              <a:ext cx="1944216" cy="1152525"/>
              <a:chOff x="4427984" y="0"/>
              <a:chExt cx="1944216" cy="1152525"/>
            </a:xfrm>
          </p:grpSpPr>
          <p:pic>
            <p:nvPicPr>
              <p:cNvPr id="10242" name="Picture 2" descr="Banner, Header, Mathematik, Formel, Physik, Schule"/>
              <p:cNvPicPr>
                <a:picLocks noChangeAspect="1" noChangeArrowheads="1"/>
              </p:cNvPicPr>
              <p:nvPr userDrawn="1"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4427984" y="0"/>
                <a:ext cx="1944216" cy="267494"/>
              </a:xfrm>
              <a:prstGeom prst="rect">
                <a:avLst/>
              </a:prstGeom>
              <a:noFill/>
            </p:spPr>
          </p:pic>
          <p:pic>
            <p:nvPicPr>
              <p:cNvPr id="23" name="Picture 2" descr="Banner, Header, Mathematik, Formel, Physik, Schule"/>
              <p:cNvPicPr>
                <a:picLocks noChangeAspect="1" noChangeArrowheads="1"/>
              </p:cNvPicPr>
              <p:nvPr userDrawn="1"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4572000" y="267494"/>
                <a:ext cx="1656184" cy="432048"/>
              </a:xfrm>
              <a:prstGeom prst="rect">
                <a:avLst/>
              </a:prstGeom>
              <a:noFill/>
            </p:spPr>
          </p:pic>
          <p:pic>
            <p:nvPicPr>
              <p:cNvPr id="26" name="Picture 2" descr="Banner, Header, Mathematik, Formel, Physik, Schule"/>
              <p:cNvPicPr>
                <a:picLocks noChangeAspect="1" noChangeArrowheads="1"/>
              </p:cNvPicPr>
              <p:nvPr userDrawn="1"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4716016" y="689073"/>
                <a:ext cx="1368152" cy="463452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347614"/>
            <a:ext cx="7772400" cy="864095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>
            <a:lvl1pPr algn="ctr"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 userDrawn="1">
            <p:ph type="subTitle" idx="1"/>
          </p:nvPr>
        </p:nvSpPr>
        <p:spPr>
          <a:xfrm>
            <a:off x="1371600" y="2355726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3" name="Textfeld 12"/>
          <p:cNvSpPr txBox="1"/>
          <p:nvPr userDrawn="1">
            <p:custDataLst>
              <p:tags r:id="rId1"/>
            </p:custDataLst>
          </p:nvPr>
        </p:nvSpPr>
        <p:spPr>
          <a:xfrm>
            <a:off x="7543657" y="720080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Florian Rupp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" name="Freihandform 13"/>
          <p:cNvSpPr/>
          <p:nvPr userDrawn="1">
            <p:custDataLst>
              <p:tags r:id="rId2"/>
            </p:custDataLst>
          </p:nvPr>
        </p:nvSpPr>
        <p:spPr>
          <a:xfrm flipH="1">
            <a:off x="6024860" y="447"/>
            <a:ext cx="3131840" cy="1151235"/>
          </a:xfrm>
          <a:custGeom>
            <a:avLst/>
            <a:gdLst>
              <a:gd name="connsiteX0" fmla="*/ 0 w 1955800"/>
              <a:gd name="connsiteY0" fmla="*/ 0 h 1143000"/>
              <a:gd name="connsiteX1" fmla="*/ 1485900 w 1955800"/>
              <a:gd name="connsiteY1" fmla="*/ 0 h 1143000"/>
              <a:gd name="connsiteX2" fmla="*/ 1955800 w 1955800"/>
              <a:gd name="connsiteY2" fmla="*/ 1143000 h 1143000"/>
              <a:gd name="connsiteX3" fmla="*/ 0 w 1955800"/>
              <a:gd name="connsiteY3" fmla="*/ 1143000 h 1143000"/>
              <a:gd name="connsiteX4" fmla="*/ 0 w 1955800"/>
              <a:gd name="connsiteY4" fmla="*/ 0 h 1143000"/>
              <a:gd name="connsiteX0" fmla="*/ 0 w 1955800"/>
              <a:gd name="connsiteY0" fmla="*/ 0 h 1143000"/>
              <a:gd name="connsiteX1" fmla="*/ 1641023 w 1955800"/>
              <a:gd name="connsiteY1" fmla="*/ 0 h 1143000"/>
              <a:gd name="connsiteX2" fmla="*/ 1955800 w 1955800"/>
              <a:gd name="connsiteY2" fmla="*/ 1143000 h 1143000"/>
              <a:gd name="connsiteX3" fmla="*/ 0 w 1955800"/>
              <a:gd name="connsiteY3" fmla="*/ 1143000 h 1143000"/>
              <a:gd name="connsiteX4" fmla="*/ 0 w 19558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5800" h="1143000">
                <a:moveTo>
                  <a:pt x="0" y="0"/>
                </a:moveTo>
                <a:lnTo>
                  <a:pt x="1641023" y="0"/>
                </a:lnTo>
                <a:lnTo>
                  <a:pt x="1955800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Parallelogramm 14"/>
          <p:cNvSpPr/>
          <p:nvPr userDrawn="1">
            <p:custDataLst>
              <p:tags r:id="rId3"/>
            </p:custDataLst>
          </p:nvPr>
        </p:nvSpPr>
        <p:spPr>
          <a:xfrm>
            <a:off x="5808836" y="1"/>
            <a:ext cx="792088" cy="1152128"/>
          </a:xfrm>
          <a:prstGeom prst="parallelogram">
            <a:avLst>
              <a:gd name="adj" fmla="val 63481"/>
            </a:avLst>
          </a:prstGeom>
          <a:solidFill>
            <a:srgbClr val="F79646">
              <a:lumMod val="75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Parallelogramm 15"/>
          <p:cNvSpPr/>
          <p:nvPr userDrawn="1">
            <p:custDataLst>
              <p:tags r:id="rId4"/>
            </p:custDataLst>
          </p:nvPr>
        </p:nvSpPr>
        <p:spPr>
          <a:xfrm>
            <a:off x="2568476" y="1"/>
            <a:ext cx="1152128" cy="1152128"/>
          </a:xfrm>
          <a:prstGeom prst="parallelogram">
            <a:avLst>
              <a:gd name="adj" fmla="val 52628"/>
            </a:avLst>
          </a:prstGeom>
          <a:solidFill>
            <a:srgbClr val="1F497D">
              <a:lumMod val="60000"/>
              <a:lumOff val="40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Parallelogramm 16"/>
          <p:cNvSpPr/>
          <p:nvPr userDrawn="1">
            <p:custDataLst>
              <p:tags r:id="rId5"/>
            </p:custDataLst>
          </p:nvPr>
        </p:nvSpPr>
        <p:spPr>
          <a:xfrm flipH="1">
            <a:off x="4296668" y="1"/>
            <a:ext cx="648072" cy="1152128"/>
          </a:xfrm>
          <a:prstGeom prst="parallelogram">
            <a:avLst>
              <a:gd name="adj" fmla="val 68305"/>
            </a:avLst>
          </a:prstGeom>
          <a:solidFill>
            <a:srgbClr val="F79646"/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Parallelogramm 17"/>
          <p:cNvSpPr/>
          <p:nvPr userDrawn="1">
            <p:custDataLst>
              <p:tags r:id="rId6"/>
            </p:custDataLst>
          </p:nvPr>
        </p:nvSpPr>
        <p:spPr>
          <a:xfrm>
            <a:off x="2568476" y="1"/>
            <a:ext cx="1008112" cy="1152128"/>
          </a:xfrm>
          <a:prstGeom prst="parallelogram">
            <a:avLst>
              <a:gd name="adj" fmla="val 88390"/>
            </a:avLst>
          </a:prstGeom>
          <a:solidFill>
            <a:srgbClr val="4F81BD">
              <a:lumMod val="20000"/>
              <a:lumOff val="80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ihandform 18"/>
          <p:cNvSpPr/>
          <p:nvPr userDrawn="1">
            <p:custDataLst>
              <p:tags r:id="rId7"/>
            </p:custDataLst>
          </p:nvPr>
        </p:nvSpPr>
        <p:spPr>
          <a:xfrm>
            <a:off x="0" y="0"/>
            <a:ext cx="1955800" cy="1151235"/>
          </a:xfrm>
          <a:custGeom>
            <a:avLst/>
            <a:gdLst>
              <a:gd name="connsiteX0" fmla="*/ 0 w 1955800"/>
              <a:gd name="connsiteY0" fmla="*/ 0 h 1143000"/>
              <a:gd name="connsiteX1" fmla="*/ 1485900 w 1955800"/>
              <a:gd name="connsiteY1" fmla="*/ 0 h 1143000"/>
              <a:gd name="connsiteX2" fmla="*/ 1955800 w 1955800"/>
              <a:gd name="connsiteY2" fmla="*/ 1143000 h 1143000"/>
              <a:gd name="connsiteX3" fmla="*/ 0 w 1955800"/>
              <a:gd name="connsiteY3" fmla="*/ 1143000 h 1143000"/>
              <a:gd name="connsiteX4" fmla="*/ 0 w 19558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5800" h="1143000">
                <a:moveTo>
                  <a:pt x="0" y="0"/>
                </a:moveTo>
                <a:lnTo>
                  <a:pt x="1485900" y="0"/>
                </a:lnTo>
                <a:lnTo>
                  <a:pt x="1955800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ihandform 19"/>
          <p:cNvSpPr/>
          <p:nvPr userDrawn="1">
            <p:custDataLst>
              <p:tags r:id="rId8"/>
            </p:custDataLst>
          </p:nvPr>
        </p:nvSpPr>
        <p:spPr>
          <a:xfrm>
            <a:off x="2580060" y="1"/>
            <a:ext cx="924520" cy="1151235"/>
          </a:xfrm>
          <a:custGeom>
            <a:avLst/>
            <a:gdLst>
              <a:gd name="connsiteX0" fmla="*/ 0 w 1955800"/>
              <a:gd name="connsiteY0" fmla="*/ 0 h 1143000"/>
              <a:gd name="connsiteX1" fmla="*/ 1485900 w 1955800"/>
              <a:gd name="connsiteY1" fmla="*/ 0 h 1143000"/>
              <a:gd name="connsiteX2" fmla="*/ 1955800 w 1955800"/>
              <a:gd name="connsiteY2" fmla="*/ 1143000 h 1143000"/>
              <a:gd name="connsiteX3" fmla="*/ 0 w 1955800"/>
              <a:gd name="connsiteY3" fmla="*/ 1143000 h 1143000"/>
              <a:gd name="connsiteX4" fmla="*/ 0 w 1955800"/>
              <a:gd name="connsiteY4" fmla="*/ 0 h 1143000"/>
              <a:gd name="connsiteX0" fmla="*/ 0 w 2880320"/>
              <a:gd name="connsiteY0" fmla="*/ 0 h 1143000"/>
              <a:gd name="connsiteX1" fmla="*/ 2880320 w 2880320"/>
              <a:gd name="connsiteY1" fmla="*/ 0 h 1143000"/>
              <a:gd name="connsiteX2" fmla="*/ 1955800 w 2880320"/>
              <a:gd name="connsiteY2" fmla="*/ 1143000 h 1143000"/>
              <a:gd name="connsiteX3" fmla="*/ 0 w 2880320"/>
              <a:gd name="connsiteY3" fmla="*/ 1143000 h 1143000"/>
              <a:gd name="connsiteX4" fmla="*/ 0 w 2880320"/>
              <a:gd name="connsiteY4" fmla="*/ 0 h 1143000"/>
              <a:gd name="connsiteX0" fmla="*/ 2160240 w 2880320"/>
              <a:gd name="connsiteY0" fmla="*/ 0 h 1143000"/>
              <a:gd name="connsiteX1" fmla="*/ 2880320 w 2880320"/>
              <a:gd name="connsiteY1" fmla="*/ 0 h 1143000"/>
              <a:gd name="connsiteX2" fmla="*/ 1955800 w 2880320"/>
              <a:gd name="connsiteY2" fmla="*/ 1143000 h 1143000"/>
              <a:gd name="connsiteX3" fmla="*/ 0 w 2880320"/>
              <a:gd name="connsiteY3" fmla="*/ 1143000 h 1143000"/>
              <a:gd name="connsiteX4" fmla="*/ 2160240 w 2880320"/>
              <a:gd name="connsiteY4" fmla="*/ 0 h 1143000"/>
              <a:gd name="connsiteX0" fmla="*/ 204440 w 924520"/>
              <a:gd name="connsiteY0" fmla="*/ 0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132432 w 924520"/>
              <a:gd name="connsiteY3" fmla="*/ 643436 h 1143000"/>
              <a:gd name="connsiteX4" fmla="*/ 204440 w 924520"/>
              <a:gd name="connsiteY4" fmla="*/ 0 h 1143000"/>
              <a:gd name="connsiteX0" fmla="*/ 204440 w 924520"/>
              <a:gd name="connsiteY0" fmla="*/ 0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348456 w 924520"/>
              <a:gd name="connsiteY3" fmla="*/ 571943 h 1143000"/>
              <a:gd name="connsiteX4" fmla="*/ 204440 w 924520"/>
              <a:gd name="connsiteY4" fmla="*/ 0 h 1143000"/>
              <a:gd name="connsiteX0" fmla="*/ 348456 w 924520"/>
              <a:gd name="connsiteY0" fmla="*/ 0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348456 w 924520"/>
              <a:gd name="connsiteY3" fmla="*/ 571943 h 1143000"/>
              <a:gd name="connsiteX4" fmla="*/ 348456 w 924520"/>
              <a:gd name="connsiteY4" fmla="*/ 0 h 1143000"/>
              <a:gd name="connsiteX0" fmla="*/ 348456 w 924520"/>
              <a:gd name="connsiteY0" fmla="*/ 571943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348456 w 924520"/>
              <a:gd name="connsiteY3" fmla="*/ 571943 h 1143000"/>
              <a:gd name="connsiteX0" fmla="*/ 420464 w 924520"/>
              <a:gd name="connsiteY0" fmla="*/ 0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420464 w 924520"/>
              <a:gd name="connsiteY3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4520" h="1143000">
                <a:moveTo>
                  <a:pt x="420464" y="0"/>
                </a:moveTo>
                <a:lnTo>
                  <a:pt x="924520" y="0"/>
                </a:lnTo>
                <a:lnTo>
                  <a:pt x="0" y="1143000"/>
                </a:lnTo>
                <a:lnTo>
                  <a:pt x="420464" y="0"/>
                </a:lnTo>
                <a:close/>
              </a:path>
            </a:pathLst>
          </a:custGeom>
          <a:solidFill>
            <a:srgbClr val="F79646">
              <a:lumMod val="75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hteck 20"/>
          <p:cNvSpPr/>
          <p:nvPr userDrawn="1">
            <p:custDataLst>
              <p:tags r:id="rId9"/>
            </p:custDataLst>
          </p:nvPr>
        </p:nvSpPr>
        <p:spPr>
          <a:xfrm>
            <a:off x="795" y="648469"/>
            <a:ext cx="9155906" cy="504056"/>
          </a:xfrm>
          <a:prstGeom prst="rect">
            <a:avLst/>
          </a:prstGeom>
          <a:solidFill>
            <a:srgbClr val="FFFFFF">
              <a:alpha val="40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ectangle 3"/>
          <p:cNvSpPr txBox="1">
            <a:spLocks noChangeArrowheads="1"/>
          </p:cNvSpPr>
          <p:nvPr userDrawn="1"/>
        </p:nvSpPr>
        <p:spPr bwMode="auto">
          <a:xfrm>
            <a:off x="845840" y="4240838"/>
            <a:ext cx="7452320" cy="85119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en-US" sz="1400" b="1" kern="0" dirty="0" smtClean="0">
                <a:latin typeface="+mn-lt"/>
              </a:rPr>
              <a:t>Prof. Dr</a:t>
            </a:r>
            <a:r>
              <a:rPr lang="en-US" sz="1400" b="1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de-DE" sz="1400" b="1" kern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Giorgi</a:t>
            </a:r>
            <a:r>
              <a:rPr lang="de-DE" sz="1400" b="1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400" b="1" kern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Chelidze</a:t>
            </a:r>
            <a:r>
              <a:rPr lang="de-DE" sz="1400" b="1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Prof. Dr. </a:t>
            </a:r>
            <a:r>
              <a:rPr lang="de-DE" sz="1400" b="1" kern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Malkhaz</a:t>
            </a:r>
            <a:r>
              <a:rPr lang="de-DE" sz="1400" b="1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de-DE" sz="1400" b="1" kern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Shashiashvili</a:t>
            </a:r>
            <a:r>
              <a:rPr lang="de-DE" sz="1400" b="1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&amp;</a:t>
            </a:r>
          </a:p>
          <a:p>
            <a:pPr lvl="0" algn="ctr">
              <a:spcBef>
                <a:spcPct val="20000"/>
              </a:spcBef>
              <a:defRPr/>
            </a:pPr>
            <a:r>
              <a:rPr lang="en-US" sz="1400" b="1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Prof. </a:t>
            </a:r>
            <a:r>
              <a:rPr lang="en-US" sz="1400" b="1" kern="0" dirty="0" smtClean="0">
                <a:latin typeface="+mn-lt"/>
              </a:rPr>
              <a:t>Dr. </a:t>
            </a:r>
            <a:r>
              <a:rPr lang="en-US" sz="1400" b="1" kern="0" dirty="0" smtClean="0">
                <a:latin typeface="+mn-lt"/>
              </a:rPr>
              <a:t>Dr. </a:t>
            </a:r>
            <a:r>
              <a:rPr lang="en-US" sz="1400" b="1" kern="0" dirty="0" err="1" smtClean="0">
                <a:latin typeface="+mn-lt"/>
              </a:rPr>
              <a:t>h.c</a:t>
            </a:r>
            <a:r>
              <a:rPr lang="en-US" sz="1400" b="1" kern="0" dirty="0" smtClean="0">
                <a:latin typeface="+mn-lt"/>
              </a:rPr>
              <a:t>. Florian </a:t>
            </a:r>
            <a:r>
              <a:rPr lang="en-US" sz="1400" b="1" kern="0" dirty="0" smtClean="0">
                <a:latin typeface="+mn-lt"/>
              </a:rPr>
              <a:t>Rupp</a:t>
            </a:r>
            <a:endParaRPr kumimoji="0" lang="en-US" sz="14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500" dirty="0" smtClean="0"/>
          </a:p>
          <a:p>
            <a:pPr algn="ctr" eaLnBrk="1" hangingPunct="1"/>
            <a:r>
              <a:rPr lang="en-US" sz="1400" dirty="0" smtClean="0"/>
              <a:t>Kutaisi International</a:t>
            </a:r>
            <a:r>
              <a:rPr lang="en-US" sz="1400" baseline="0" dirty="0" smtClean="0"/>
              <a:t> University</a:t>
            </a:r>
            <a:endParaRPr lang="en-US" sz="1400" dirty="0" smtClean="0"/>
          </a:p>
        </p:txBody>
      </p:sp>
      <p:pic>
        <p:nvPicPr>
          <p:cNvPr id="24" name="Grafik 23" descr="index.png"/>
          <p:cNvPicPr>
            <a:picLocks noChangeAspect="1"/>
          </p:cNvPicPr>
          <p:nvPr userDrawn="1"/>
        </p:nvPicPr>
        <p:blipFill>
          <a:blip r:embed="rId16" cstate="print"/>
          <a:stretch>
            <a:fillRect/>
          </a:stretch>
        </p:blipFill>
        <p:spPr>
          <a:xfrm>
            <a:off x="179513" y="4437868"/>
            <a:ext cx="1872207" cy="58215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71600" y="52707"/>
            <a:ext cx="8064896" cy="70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Titelmasterformat durch Klicken bearbeiten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 19"/>
          <p:cNvSpPr/>
          <p:nvPr userDrawn="1"/>
        </p:nvSpPr>
        <p:spPr>
          <a:xfrm>
            <a:off x="6084168" y="0"/>
            <a:ext cx="3059832" cy="810000"/>
          </a:xfrm>
          <a:prstGeom prst="rect">
            <a:avLst/>
          </a:prstGeom>
          <a:solidFill>
            <a:schemeClr val="tx2"/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hteck 18"/>
          <p:cNvSpPr/>
          <p:nvPr>
            <p:custDataLst>
              <p:tags r:id="rId1"/>
            </p:custDataLst>
          </p:nvPr>
        </p:nvSpPr>
        <p:spPr>
          <a:xfrm>
            <a:off x="560" y="456093"/>
            <a:ext cx="9143440" cy="354739"/>
          </a:xfrm>
          <a:prstGeom prst="rect">
            <a:avLst/>
          </a:prstGeom>
          <a:solidFill>
            <a:srgbClr val="FFFFFF">
              <a:alpha val="40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3" name="Gruppieren 42"/>
          <p:cNvGrpSpPr/>
          <p:nvPr userDrawn="1"/>
        </p:nvGrpSpPr>
        <p:grpSpPr>
          <a:xfrm>
            <a:off x="0" y="0"/>
            <a:ext cx="6444207" cy="811112"/>
            <a:chOff x="0" y="0"/>
            <a:chExt cx="9156701" cy="1152525"/>
          </a:xfrm>
        </p:grpSpPr>
        <p:pic>
          <p:nvPicPr>
            <p:cNvPr id="28" name="Picture 8" descr="https://cdn.pixabay.com/photo/2016/04/13/19/23/binary-1327501_960_720.jpg"/>
            <p:cNvPicPr>
              <a:picLocks noChangeAspect="1" noChangeArrowheads="1"/>
            </p:cNvPicPr>
            <p:nvPr userDrawn="1"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95536" y="0"/>
              <a:ext cx="2828754" cy="1152128"/>
            </a:xfrm>
            <a:prstGeom prst="rect">
              <a:avLst/>
            </a:prstGeom>
            <a:noFill/>
          </p:spPr>
        </p:pic>
        <p:grpSp>
          <p:nvGrpSpPr>
            <p:cNvPr id="29" name="Gruppieren 28"/>
            <p:cNvGrpSpPr/>
            <p:nvPr userDrawn="1"/>
          </p:nvGrpSpPr>
          <p:grpSpPr>
            <a:xfrm>
              <a:off x="3059832" y="0"/>
              <a:ext cx="3312368" cy="1152525"/>
              <a:chOff x="3059832" y="0"/>
              <a:chExt cx="3312368" cy="1152525"/>
            </a:xfrm>
          </p:grpSpPr>
          <p:pic>
            <p:nvPicPr>
              <p:cNvPr id="30" name="Picture 4" descr="https://scontent-muc2-1.xx.fbcdn.net/v/t1.0-9/105047738_302269647821182_6536006559647297022_o.jpg?_nc_cat=105&amp;_nc_sid=730e14&amp;_nc_ohc=TQF0ZCkImkEAX_9ZuvG&amp;_nc_ht=scontent-muc2-1.xx&amp;oh=0be3c9382f21dded80330d22b968e298&amp;oe=5F833F90"/>
              <p:cNvPicPr>
                <a:picLocks noChangeAspect="1" noChangeArrowheads="1"/>
              </p:cNvPicPr>
              <p:nvPr userDrawn="1"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3059832" y="0"/>
                <a:ext cx="1728192" cy="1152128"/>
              </a:xfrm>
              <a:prstGeom prst="rect">
                <a:avLst/>
              </a:prstGeom>
              <a:noFill/>
            </p:spPr>
          </p:pic>
          <p:grpSp>
            <p:nvGrpSpPr>
              <p:cNvPr id="31" name="Gruppieren 26"/>
              <p:cNvGrpSpPr/>
              <p:nvPr userDrawn="1"/>
            </p:nvGrpSpPr>
            <p:grpSpPr>
              <a:xfrm>
                <a:off x="4427984" y="0"/>
                <a:ext cx="1944216" cy="1152525"/>
                <a:chOff x="4427984" y="0"/>
                <a:chExt cx="1944216" cy="1152525"/>
              </a:xfrm>
            </p:grpSpPr>
            <p:pic>
              <p:nvPicPr>
                <p:cNvPr id="32" name="Picture 2" descr="Banner, Header, Mathematik, Formel, Physik, Schule"/>
                <p:cNvPicPr>
                  <a:picLocks noChangeAspect="1" noChangeArrowheads="1"/>
                </p:cNvPicPr>
                <p:nvPr userDrawn="1"/>
              </p:nvPicPr>
              <p:blipFill>
                <a:blip r:embed="rId13" cstate="print"/>
                <a:srcRect/>
                <a:stretch>
                  <a:fillRect/>
                </a:stretch>
              </p:blipFill>
              <p:spPr bwMode="auto">
                <a:xfrm>
                  <a:off x="4427984" y="0"/>
                  <a:ext cx="1944216" cy="267494"/>
                </a:xfrm>
                <a:prstGeom prst="rect">
                  <a:avLst/>
                </a:prstGeom>
                <a:noFill/>
              </p:spPr>
            </p:pic>
            <p:pic>
              <p:nvPicPr>
                <p:cNvPr id="33" name="Picture 2" descr="Banner, Header, Mathematik, Formel, Physik, Schule"/>
                <p:cNvPicPr>
                  <a:picLocks noChangeAspect="1" noChangeArrowheads="1"/>
                </p:cNvPicPr>
                <p:nvPr userDrawn="1"/>
              </p:nvPicPr>
              <p:blipFill>
                <a:blip r:embed="rId14" cstate="print"/>
                <a:srcRect/>
                <a:stretch>
                  <a:fillRect/>
                </a:stretch>
              </p:blipFill>
              <p:spPr bwMode="auto">
                <a:xfrm>
                  <a:off x="4572000" y="267494"/>
                  <a:ext cx="1656184" cy="432048"/>
                </a:xfrm>
                <a:prstGeom prst="rect">
                  <a:avLst/>
                </a:prstGeom>
                <a:noFill/>
              </p:spPr>
            </p:pic>
            <p:pic>
              <p:nvPicPr>
                <p:cNvPr id="34" name="Picture 2" descr="Banner, Header, Mathematik, Formel, Physik, Schule"/>
                <p:cNvPicPr>
                  <a:picLocks noChangeAspect="1" noChangeArrowheads="1"/>
                </p:cNvPicPr>
                <p:nvPr userDrawn="1"/>
              </p:nvPicPr>
              <p:blipFill>
                <a:blip r:embed="rId15" cstate="print"/>
                <a:srcRect/>
                <a:stretch>
                  <a:fillRect/>
                </a:stretch>
              </p:blipFill>
              <p:spPr bwMode="auto">
                <a:xfrm>
                  <a:off x="4716016" y="689073"/>
                  <a:ext cx="1368152" cy="463452"/>
                </a:xfrm>
                <a:prstGeom prst="rect">
                  <a:avLst/>
                </a:prstGeom>
                <a:noFill/>
              </p:spPr>
            </p:pic>
          </p:grpSp>
        </p:grpSp>
        <p:sp>
          <p:nvSpPr>
            <p:cNvPr id="35" name="Freihandform 34"/>
            <p:cNvSpPr/>
            <p:nvPr userDrawn="1">
              <p:custDataLst>
                <p:tags r:id="rId2"/>
              </p:custDataLst>
            </p:nvPr>
          </p:nvSpPr>
          <p:spPr>
            <a:xfrm flipH="1">
              <a:off x="6024860" y="447"/>
              <a:ext cx="3131840" cy="1151235"/>
            </a:xfrm>
            <a:custGeom>
              <a:avLst/>
              <a:gdLst>
                <a:gd name="connsiteX0" fmla="*/ 0 w 1955800"/>
                <a:gd name="connsiteY0" fmla="*/ 0 h 1143000"/>
                <a:gd name="connsiteX1" fmla="*/ 1485900 w 1955800"/>
                <a:gd name="connsiteY1" fmla="*/ 0 h 1143000"/>
                <a:gd name="connsiteX2" fmla="*/ 1955800 w 1955800"/>
                <a:gd name="connsiteY2" fmla="*/ 1143000 h 1143000"/>
                <a:gd name="connsiteX3" fmla="*/ 0 w 1955800"/>
                <a:gd name="connsiteY3" fmla="*/ 1143000 h 1143000"/>
                <a:gd name="connsiteX4" fmla="*/ 0 w 1955800"/>
                <a:gd name="connsiteY4" fmla="*/ 0 h 1143000"/>
                <a:gd name="connsiteX0" fmla="*/ 0 w 1955800"/>
                <a:gd name="connsiteY0" fmla="*/ 0 h 1143000"/>
                <a:gd name="connsiteX1" fmla="*/ 1641023 w 1955800"/>
                <a:gd name="connsiteY1" fmla="*/ 0 h 1143000"/>
                <a:gd name="connsiteX2" fmla="*/ 1955800 w 1955800"/>
                <a:gd name="connsiteY2" fmla="*/ 1143000 h 1143000"/>
                <a:gd name="connsiteX3" fmla="*/ 0 w 1955800"/>
                <a:gd name="connsiteY3" fmla="*/ 1143000 h 1143000"/>
                <a:gd name="connsiteX4" fmla="*/ 0 w 1955800"/>
                <a:gd name="connsiteY4" fmla="*/ 0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55800" h="1143000">
                  <a:moveTo>
                    <a:pt x="0" y="0"/>
                  </a:moveTo>
                  <a:lnTo>
                    <a:pt x="1641023" y="0"/>
                  </a:lnTo>
                  <a:lnTo>
                    <a:pt x="1955800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2540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Parallelogramm 35"/>
            <p:cNvSpPr/>
            <p:nvPr userDrawn="1">
              <p:custDataLst>
                <p:tags r:id="rId3"/>
              </p:custDataLst>
            </p:nvPr>
          </p:nvSpPr>
          <p:spPr>
            <a:xfrm>
              <a:off x="5808836" y="1"/>
              <a:ext cx="792088" cy="1152128"/>
            </a:xfrm>
            <a:prstGeom prst="parallelogram">
              <a:avLst>
                <a:gd name="adj" fmla="val 63481"/>
              </a:avLst>
            </a:prstGeom>
            <a:solidFill>
              <a:srgbClr val="F79646">
                <a:lumMod val="75000"/>
              </a:srgbClr>
            </a:solidFill>
            <a:ln w="2540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Parallelogramm 36"/>
            <p:cNvSpPr/>
            <p:nvPr userDrawn="1">
              <p:custDataLst>
                <p:tags r:id="rId4"/>
              </p:custDataLst>
            </p:nvPr>
          </p:nvSpPr>
          <p:spPr>
            <a:xfrm>
              <a:off x="2568476" y="1"/>
              <a:ext cx="1152128" cy="1152128"/>
            </a:xfrm>
            <a:prstGeom prst="parallelogram">
              <a:avLst>
                <a:gd name="adj" fmla="val 52628"/>
              </a:avLst>
            </a:prstGeom>
            <a:solidFill>
              <a:srgbClr val="1F497D">
                <a:lumMod val="60000"/>
                <a:lumOff val="40000"/>
              </a:srgbClr>
            </a:solidFill>
            <a:ln w="2540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Parallelogramm 37"/>
            <p:cNvSpPr/>
            <p:nvPr userDrawn="1">
              <p:custDataLst>
                <p:tags r:id="rId5"/>
              </p:custDataLst>
            </p:nvPr>
          </p:nvSpPr>
          <p:spPr>
            <a:xfrm flipH="1">
              <a:off x="4296668" y="1"/>
              <a:ext cx="648072" cy="1152128"/>
            </a:xfrm>
            <a:prstGeom prst="parallelogram">
              <a:avLst>
                <a:gd name="adj" fmla="val 68305"/>
              </a:avLst>
            </a:prstGeom>
            <a:solidFill>
              <a:srgbClr val="F79646"/>
            </a:solidFill>
            <a:ln w="2540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Parallelogramm 38"/>
            <p:cNvSpPr/>
            <p:nvPr userDrawn="1">
              <p:custDataLst>
                <p:tags r:id="rId6"/>
              </p:custDataLst>
            </p:nvPr>
          </p:nvSpPr>
          <p:spPr>
            <a:xfrm>
              <a:off x="2568476" y="1"/>
              <a:ext cx="1008112" cy="1152128"/>
            </a:xfrm>
            <a:prstGeom prst="parallelogram">
              <a:avLst>
                <a:gd name="adj" fmla="val 88390"/>
              </a:avLst>
            </a:prstGeom>
            <a:solidFill>
              <a:srgbClr val="4F81BD">
                <a:lumMod val="20000"/>
                <a:lumOff val="80000"/>
              </a:srgbClr>
            </a:solidFill>
            <a:ln w="2540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Freihandform 39"/>
            <p:cNvSpPr/>
            <p:nvPr userDrawn="1">
              <p:custDataLst>
                <p:tags r:id="rId7"/>
              </p:custDataLst>
            </p:nvPr>
          </p:nvSpPr>
          <p:spPr>
            <a:xfrm>
              <a:off x="0" y="0"/>
              <a:ext cx="1955800" cy="1151235"/>
            </a:xfrm>
            <a:custGeom>
              <a:avLst/>
              <a:gdLst>
                <a:gd name="connsiteX0" fmla="*/ 0 w 1955800"/>
                <a:gd name="connsiteY0" fmla="*/ 0 h 1143000"/>
                <a:gd name="connsiteX1" fmla="*/ 1485900 w 1955800"/>
                <a:gd name="connsiteY1" fmla="*/ 0 h 1143000"/>
                <a:gd name="connsiteX2" fmla="*/ 1955800 w 1955800"/>
                <a:gd name="connsiteY2" fmla="*/ 1143000 h 1143000"/>
                <a:gd name="connsiteX3" fmla="*/ 0 w 1955800"/>
                <a:gd name="connsiteY3" fmla="*/ 1143000 h 1143000"/>
                <a:gd name="connsiteX4" fmla="*/ 0 w 1955800"/>
                <a:gd name="connsiteY4" fmla="*/ 0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55800" h="1143000">
                  <a:moveTo>
                    <a:pt x="0" y="0"/>
                  </a:moveTo>
                  <a:lnTo>
                    <a:pt x="1485900" y="0"/>
                  </a:lnTo>
                  <a:lnTo>
                    <a:pt x="1955800" y="1143000"/>
                  </a:lnTo>
                  <a:lnTo>
                    <a:pt x="0" y="1143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2540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Freihandform 40"/>
            <p:cNvSpPr/>
            <p:nvPr userDrawn="1">
              <p:custDataLst>
                <p:tags r:id="rId8"/>
              </p:custDataLst>
            </p:nvPr>
          </p:nvSpPr>
          <p:spPr>
            <a:xfrm>
              <a:off x="2580060" y="1"/>
              <a:ext cx="924520" cy="1151235"/>
            </a:xfrm>
            <a:custGeom>
              <a:avLst/>
              <a:gdLst>
                <a:gd name="connsiteX0" fmla="*/ 0 w 1955800"/>
                <a:gd name="connsiteY0" fmla="*/ 0 h 1143000"/>
                <a:gd name="connsiteX1" fmla="*/ 1485900 w 1955800"/>
                <a:gd name="connsiteY1" fmla="*/ 0 h 1143000"/>
                <a:gd name="connsiteX2" fmla="*/ 1955800 w 1955800"/>
                <a:gd name="connsiteY2" fmla="*/ 1143000 h 1143000"/>
                <a:gd name="connsiteX3" fmla="*/ 0 w 1955800"/>
                <a:gd name="connsiteY3" fmla="*/ 1143000 h 1143000"/>
                <a:gd name="connsiteX4" fmla="*/ 0 w 1955800"/>
                <a:gd name="connsiteY4" fmla="*/ 0 h 1143000"/>
                <a:gd name="connsiteX0" fmla="*/ 0 w 2880320"/>
                <a:gd name="connsiteY0" fmla="*/ 0 h 1143000"/>
                <a:gd name="connsiteX1" fmla="*/ 2880320 w 2880320"/>
                <a:gd name="connsiteY1" fmla="*/ 0 h 1143000"/>
                <a:gd name="connsiteX2" fmla="*/ 1955800 w 2880320"/>
                <a:gd name="connsiteY2" fmla="*/ 1143000 h 1143000"/>
                <a:gd name="connsiteX3" fmla="*/ 0 w 2880320"/>
                <a:gd name="connsiteY3" fmla="*/ 1143000 h 1143000"/>
                <a:gd name="connsiteX4" fmla="*/ 0 w 2880320"/>
                <a:gd name="connsiteY4" fmla="*/ 0 h 1143000"/>
                <a:gd name="connsiteX0" fmla="*/ 2160240 w 2880320"/>
                <a:gd name="connsiteY0" fmla="*/ 0 h 1143000"/>
                <a:gd name="connsiteX1" fmla="*/ 2880320 w 2880320"/>
                <a:gd name="connsiteY1" fmla="*/ 0 h 1143000"/>
                <a:gd name="connsiteX2" fmla="*/ 1955800 w 2880320"/>
                <a:gd name="connsiteY2" fmla="*/ 1143000 h 1143000"/>
                <a:gd name="connsiteX3" fmla="*/ 0 w 2880320"/>
                <a:gd name="connsiteY3" fmla="*/ 1143000 h 1143000"/>
                <a:gd name="connsiteX4" fmla="*/ 2160240 w 2880320"/>
                <a:gd name="connsiteY4" fmla="*/ 0 h 1143000"/>
                <a:gd name="connsiteX0" fmla="*/ 204440 w 924520"/>
                <a:gd name="connsiteY0" fmla="*/ 0 h 1143000"/>
                <a:gd name="connsiteX1" fmla="*/ 924520 w 924520"/>
                <a:gd name="connsiteY1" fmla="*/ 0 h 1143000"/>
                <a:gd name="connsiteX2" fmla="*/ 0 w 924520"/>
                <a:gd name="connsiteY2" fmla="*/ 1143000 h 1143000"/>
                <a:gd name="connsiteX3" fmla="*/ 132432 w 924520"/>
                <a:gd name="connsiteY3" fmla="*/ 643436 h 1143000"/>
                <a:gd name="connsiteX4" fmla="*/ 204440 w 924520"/>
                <a:gd name="connsiteY4" fmla="*/ 0 h 1143000"/>
                <a:gd name="connsiteX0" fmla="*/ 204440 w 924520"/>
                <a:gd name="connsiteY0" fmla="*/ 0 h 1143000"/>
                <a:gd name="connsiteX1" fmla="*/ 924520 w 924520"/>
                <a:gd name="connsiteY1" fmla="*/ 0 h 1143000"/>
                <a:gd name="connsiteX2" fmla="*/ 0 w 924520"/>
                <a:gd name="connsiteY2" fmla="*/ 1143000 h 1143000"/>
                <a:gd name="connsiteX3" fmla="*/ 348456 w 924520"/>
                <a:gd name="connsiteY3" fmla="*/ 571943 h 1143000"/>
                <a:gd name="connsiteX4" fmla="*/ 204440 w 924520"/>
                <a:gd name="connsiteY4" fmla="*/ 0 h 1143000"/>
                <a:gd name="connsiteX0" fmla="*/ 348456 w 924520"/>
                <a:gd name="connsiteY0" fmla="*/ 0 h 1143000"/>
                <a:gd name="connsiteX1" fmla="*/ 924520 w 924520"/>
                <a:gd name="connsiteY1" fmla="*/ 0 h 1143000"/>
                <a:gd name="connsiteX2" fmla="*/ 0 w 924520"/>
                <a:gd name="connsiteY2" fmla="*/ 1143000 h 1143000"/>
                <a:gd name="connsiteX3" fmla="*/ 348456 w 924520"/>
                <a:gd name="connsiteY3" fmla="*/ 571943 h 1143000"/>
                <a:gd name="connsiteX4" fmla="*/ 348456 w 924520"/>
                <a:gd name="connsiteY4" fmla="*/ 0 h 1143000"/>
                <a:gd name="connsiteX0" fmla="*/ 348456 w 924520"/>
                <a:gd name="connsiteY0" fmla="*/ 571943 h 1143000"/>
                <a:gd name="connsiteX1" fmla="*/ 924520 w 924520"/>
                <a:gd name="connsiteY1" fmla="*/ 0 h 1143000"/>
                <a:gd name="connsiteX2" fmla="*/ 0 w 924520"/>
                <a:gd name="connsiteY2" fmla="*/ 1143000 h 1143000"/>
                <a:gd name="connsiteX3" fmla="*/ 348456 w 924520"/>
                <a:gd name="connsiteY3" fmla="*/ 571943 h 1143000"/>
                <a:gd name="connsiteX0" fmla="*/ 420464 w 924520"/>
                <a:gd name="connsiteY0" fmla="*/ 0 h 1143000"/>
                <a:gd name="connsiteX1" fmla="*/ 924520 w 924520"/>
                <a:gd name="connsiteY1" fmla="*/ 0 h 1143000"/>
                <a:gd name="connsiteX2" fmla="*/ 0 w 924520"/>
                <a:gd name="connsiteY2" fmla="*/ 1143000 h 1143000"/>
                <a:gd name="connsiteX3" fmla="*/ 420464 w 924520"/>
                <a:gd name="connsiteY3" fmla="*/ 0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4520" h="1143000">
                  <a:moveTo>
                    <a:pt x="420464" y="0"/>
                  </a:moveTo>
                  <a:lnTo>
                    <a:pt x="924520" y="0"/>
                  </a:lnTo>
                  <a:lnTo>
                    <a:pt x="0" y="1143000"/>
                  </a:lnTo>
                  <a:lnTo>
                    <a:pt x="420464" y="0"/>
                  </a:lnTo>
                  <a:close/>
                </a:path>
              </a:pathLst>
            </a:custGeom>
            <a:solidFill>
              <a:srgbClr val="F79646">
                <a:lumMod val="75000"/>
              </a:srgbClr>
            </a:solidFill>
            <a:ln w="2540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Rechteck 41"/>
            <p:cNvSpPr/>
            <p:nvPr userDrawn="1">
              <p:custDataLst>
                <p:tags r:id="rId9"/>
              </p:custDataLst>
            </p:nvPr>
          </p:nvSpPr>
          <p:spPr>
            <a:xfrm>
              <a:off x="795" y="648072"/>
              <a:ext cx="9155906" cy="504056"/>
            </a:xfrm>
            <a:prstGeom prst="rect">
              <a:avLst/>
            </a:prstGeom>
            <a:solidFill>
              <a:srgbClr val="FFFFFF">
                <a:alpha val="40000"/>
              </a:srgbClr>
            </a:solidFill>
            <a:ln w="25400" cap="rnd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Line 12"/>
          <p:cNvSpPr>
            <a:spLocks noChangeShapeType="1"/>
          </p:cNvSpPr>
          <p:nvPr userDrawn="1"/>
        </p:nvSpPr>
        <p:spPr bwMode="auto">
          <a:xfrm>
            <a:off x="0" y="824640"/>
            <a:ext cx="9144000" cy="0"/>
          </a:xfrm>
          <a:prstGeom prst="line">
            <a:avLst/>
          </a:prstGeom>
          <a:noFill/>
          <a:ln w="38100">
            <a:solidFill>
              <a:schemeClr val="tx2">
                <a:lumMod val="20000"/>
                <a:lumOff val="80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https://cdn.pixabay.com/photo/2016/04/13/19/23/binary-1327501_960_720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95536" y="0"/>
            <a:ext cx="2828754" cy="1152128"/>
          </a:xfrm>
          <a:prstGeom prst="rect">
            <a:avLst/>
          </a:prstGeom>
          <a:noFill/>
        </p:spPr>
      </p:pic>
      <p:grpSp>
        <p:nvGrpSpPr>
          <p:cNvPr id="26" name="Gruppieren 25"/>
          <p:cNvGrpSpPr/>
          <p:nvPr userDrawn="1"/>
        </p:nvGrpSpPr>
        <p:grpSpPr>
          <a:xfrm>
            <a:off x="3059832" y="0"/>
            <a:ext cx="3312368" cy="1152525"/>
            <a:chOff x="3059832" y="0"/>
            <a:chExt cx="3312368" cy="1152525"/>
          </a:xfrm>
        </p:grpSpPr>
        <p:pic>
          <p:nvPicPr>
            <p:cNvPr id="27" name="Picture 4" descr="https://scontent-muc2-1.xx.fbcdn.net/v/t1.0-9/105047738_302269647821182_6536006559647297022_o.jpg?_nc_cat=105&amp;_nc_sid=730e14&amp;_nc_ohc=TQF0ZCkImkEAX_9ZuvG&amp;_nc_ht=scontent-muc2-1.xx&amp;oh=0be3c9382f21dded80330d22b968e298&amp;oe=5F833F90"/>
            <p:cNvPicPr>
              <a:picLocks noChangeAspect="1" noChangeArrowheads="1"/>
            </p:cNvPicPr>
            <p:nvPr userDrawn="1"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3059832" y="0"/>
              <a:ext cx="1728192" cy="1152128"/>
            </a:xfrm>
            <a:prstGeom prst="rect">
              <a:avLst/>
            </a:prstGeom>
            <a:noFill/>
          </p:spPr>
        </p:pic>
        <p:grpSp>
          <p:nvGrpSpPr>
            <p:cNvPr id="28" name="Gruppieren 26"/>
            <p:cNvGrpSpPr/>
            <p:nvPr userDrawn="1"/>
          </p:nvGrpSpPr>
          <p:grpSpPr>
            <a:xfrm>
              <a:off x="4427984" y="0"/>
              <a:ext cx="1944216" cy="1152525"/>
              <a:chOff x="4427984" y="0"/>
              <a:chExt cx="1944216" cy="1152525"/>
            </a:xfrm>
          </p:grpSpPr>
          <p:pic>
            <p:nvPicPr>
              <p:cNvPr id="29" name="Picture 2" descr="Banner, Header, Mathematik, Formel, Physik, Schule"/>
              <p:cNvPicPr>
                <a:picLocks noChangeAspect="1" noChangeArrowheads="1"/>
              </p:cNvPicPr>
              <p:nvPr userDrawn="1"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4427984" y="0"/>
                <a:ext cx="1944216" cy="267494"/>
              </a:xfrm>
              <a:prstGeom prst="rect">
                <a:avLst/>
              </a:prstGeom>
              <a:noFill/>
            </p:spPr>
          </p:pic>
          <p:pic>
            <p:nvPicPr>
              <p:cNvPr id="30" name="Picture 2" descr="Banner, Header, Mathematik, Formel, Physik, Schule"/>
              <p:cNvPicPr>
                <a:picLocks noChangeAspect="1" noChangeArrowheads="1"/>
              </p:cNvPicPr>
              <p:nvPr userDrawn="1"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4572000" y="267494"/>
                <a:ext cx="1656184" cy="432048"/>
              </a:xfrm>
              <a:prstGeom prst="rect">
                <a:avLst/>
              </a:prstGeom>
              <a:noFill/>
            </p:spPr>
          </p:pic>
          <p:pic>
            <p:nvPicPr>
              <p:cNvPr id="31" name="Picture 2" descr="Banner, Header, Mathematik, Formel, Physik, Schule"/>
              <p:cNvPicPr>
                <a:picLocks noChangeAspect="1" noChangeArrowheads="1"/>
              </p:cNvPicPr>
              <p:nvPr userDrawn="1"/>
            </p:nvPicPr>
            <p:blipFill>
              <a:blip r:embed="rId16" cstate="print"/>
              <a:srcRect/>
              <a:stretch>
                <a:fillRect/>
              </a:stretch>
            </p:blipFill>
            <p:spPr bwMode="auto">
              <a:xfrm>
                <a:off x="4716016" y="689073"/>
                <a:ext cx="1368152" cy="463452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24" name="Rechteck 23"/>
          <p:cNvSpPr/>
          <p:nvPr userDrawn="1"/>
        </p:nvSpPr>
        <p:spPr>
          <a:xfrm>
            <a:off x="179512" y="1275606"/>
            <a:ext cx="3240360" cy="37444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feld 10"/>
          <p:cNvSpPr txBox="1"/>
          <p:nvPr>
            <p:custDataLst>
              <p:tags r:id="rId1"/>
            </p:custDataLst>
          </p:nvPr>
        </p:nvSpPr>
        <p:spPr>
          <a:xfrm>
            <a:off x="7543657" y="720080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Florian Rupp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Freihandform 11"/>
          <p:cNvSpPr/>
          <p:nvPr>
            <p:custDataLst>
              <p:tags r:id="rId2"/>
            </p:custDataLst>
          </p:nvPr>
        </p:nvSpPr>
        <p:spPr>
          <a:xfrm flipH="1">
            <a:off x="6024860" y="447"/>
            <a:ext cx="3131840" cy="1151235"/>
          </a:xfrm>
          <a:custGeom>
            <a:avLst/>
            <a:gdLst>
              <a:gd name="connsiteX0" fmla="*/ 0 w 1955800"/>
              <a:gd name="connsiteY0" fmla="*/ 0 h 1143000"/>
              <a:gd name="connsiteX1" fmla="*/ 1485900 w 1955800"/>
              <a:gd name="connsiteY1" fmla="*/ 0 h 1143000"/>
              <a:gd name="connsiteX2" fmla="*/ 1955800 w 1955800"/>
              <a:gd name="connsiteY2" fmla="*/ 1143000 h 1143000"/>
              <a:gd name="connsiteX3" fmla="*/ 0 w 1955800"/>
              <a:gd name="connsiteY3" fmla="*/ 1143000 h 1143000"/>
              <a:gd name="connsiteX4" fmla="*/ 0 w 1955800"/>
              <a:gd name="connsiteY4" fmla="*/ 0 h 1143000"/>
              <a:gd name="connsiteX0" fmla="*/ 0 w 1955800"/>
              <a:gd name="connsiteY0" fmla="*/ 0 h 1143000"/>
              <a:gd name="connsiteX1" fmla="*/ 1641023 w 1955800"/>
              <a:gd name="connsiteY1" fmla="*/ 0 h 1143000"/>
              <a:gd name="connsiteX2" fmla="*/ 1955800 w 1955800"/>
              <a:gd name="connsiteY2" fmla="*/ 1143000 h 1143000"/>
              <a:gd name="connsiteX3" fmla="*/ 0 w 1955800"/>
              <a:gd name="connsiteY3" fmla="*/ 1143000 h 1143000"/>
              <a:gd name="connsiteX4" fmla="*/ 0 w 19558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5800" h="1143000">
                <a:moveTo>
                  <a:pt x="0" y="0"/>
                </a:moveTo>
                <a:lnTo>
                  <a:pt x="1641023" y="0"/>
                </a:lnTo>
                <a:lnTo>
                  <a:pt x="1955800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Parallelogramm 12"/>
          <p:cNvSpPr/>
          <p:nvPr>
            <p:custDataLst>
              <p:tags r:id="rId3"/>
            </p:custDataLst>
          </p:nvPr>
        </p:nvSpPr>
        <p:spPr>
          <a:xfrm>
            <a:off x="5808836" y="1"/>
            <a:ext cx="792088" cy="1152128"/>
          </a:xfrm>
          <a:prstGeom prst="parallelogram">
            <a:avLst>
              <a:gd name="adj" fmla="val 63481"/>
            </a:avLst>
          </a:prstGeom>
          <a:solidFill>
            <a:srgbClr val="F79646">
              <a:lumMod val="75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Parallelogramm 13"/>
          <p:cNvSpPr/>
          <p:nvPr>
            <p:custDataLst>
              <p:tags r:id="rId4"/>
            </p:custDataLst>
          </p:nvPr>
        </p:nvSpPr>
        <p:spPr>
          <a:xfrm>
            <a:off x="2568476" y="1"/>
            <a:ext cx="1152128" cy="1152128"/>
          </a:xfrm>
          <a:prstGeom prst="parallelogram">
            <a:avLst>
              <a:gd name="adj" fmla="val 52628"/>
            </a:avLst>
          </a:prstGeom>
          <a:solidFill>
            <a:srgbClr val="1F497D">
              <a:lumMod val="60000"/>
              <a:lumOff val="40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Parallelogramm 14"/>
          <p:cNvSpPr/>
          <p:nvPr>
            <p:custDataLst>
              <p:tags r:id="rId5"/>
            </p:custDataLst>
          </p:nvPr>
        </p:nvSpPr>
        <p:spPr>
          <a:xfrm flipH="1">
            <a:off x="4296668" y="1"/>
            <a:ext cx="648072" cy="1152128"/>
          </a:xfrm>
          <a:prstGeom prst="parallelogram">
            <a:avLst>
              <a:gd name="adj" fmla="val 68305"/>
            </a:avLst>
          </a:prstGeom>
          <a:solidFill>
            <a:srgbClr val="F79646"/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Parallelogramm 15"/>
          <p:cNvSpPr/>
          <p:nvPr>
            <p:custDataLst>
              <p:tags r:id="rId6"/>
            </p:custDataLst>
          </p:nvPr>
        </p:nvSpPr>
        <p:spPr>
          <a:xfrm>
            <a:off x="2568476" y="1"/>
            <a:ext cx="1008112" cy="1152128"/>
          </a:xfrm>
          <a:prstGeom prst="parallelogram">
            <a:avLst>
              <a:gd name="adj" fmla="val 88390"/>
            </a:avLst>
          </a:prstGeom>
          <a:solidFill>
            <a:srgbClr val="4F81BD">
              <a:lumMod val="20000"/>
              <a:lumOff val="80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ihandform 16"/>
          <p:cNvSpPr/>
          <p:nvPr>
            <p:custDataLst>
              <p:tags r:id="rId7"/>
            </p:custDataLst>
          </p:nvPr>
        </p:nvSpPr>
        <p:spPr>
          <a:xfrm>
            <a:off x="0" y="0"/>
            <a:ext cx="1955800" cy="1151235"/>
          </a:xfrm>
          <a:custGeom>
            <a:avLst/>
            <a:gdLst>
              <a:gd name="connsiteX0" fmla="*/ 0 w 1955800"/>
              <a:gd name="connsiteY0" fmla="*/ 0 h 1143000"/>
              <a:gd name="connsiteX1" fmla="*/ 1485900 w 1955800"/>
              <a:gd name="connsiteY1" fmla="*/ 0 h 1143000"/>
              <a:gd name="connsiteX2" fmla="*/ 1955800 w 1955800"/>
              <a:gd name="connsiteY2" fmla="*/ 1143000 h 1143000"/>
              <a:gd name="connsiteX3" fmla="*/ 0 w 1955800"/>
              <a:gd name="connsiteY3" fmla="*/ 1143000 h 1143000"/>
              <a:gd name="connsiteX4" fmla="*/ 0 w 19558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5800" h="1143000">
                <a:moveTo>
                  <a:pt x="0" y="0"/>
                </a:moveTo>
                <a:lnTo>
                  <a:pt x="1485900" y="0"/>
                </a:lnTo>
                <a:lnTo>
                  <a:pt x="1955800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ihandform 17"/>
          <p:cNvSpPr/>
          <p:nvPr>
            <p:custDataLst>
              <p:tags r:id="rId8"/>
            </p:custDataLst>
          </p:nvPr>
        </p:nvSpPr>
        <p:spPr>
          <a:xfrm>
            <a:off x="2580060" y="1"/>
            <a:ext cx="924520" cy="1151235"/>
          </a:xfrm>
          <a:custGeom>
            <a:avLst/>
            <a:gdLst>
              <a:gd name="connsiteX0" fmla="*/ 0 w 1955800"/>
              <a:gd name="connsiteY0" fmla="*/ 0 h 1143000"/>
              <a:gd name="connsiteX1" fmla="*/ 1485900 w 1955800"/>
              <a:gd name="connsiteY1" fmla="*/ 0 h 1143000"/>
              <a:gd name="connsiteX2" fmla="*/ 1955800 w 1955800"/>
              <a:gd name="connsiteY2" fmla="*/ 1143000 h 1143000"/>
              <a:gd name="connsiteX3" fmla="*/ 0 w 1955800"/>
              <a:gd name="connsiteY3" fmla="*/ 1143000 h 1143000"/>
              <a:gd name="connsiteX4" fmla="*/ 0 w 1955800"/>
              <a:gd name="connsiteY4" fmla="*/ 0 h 1143000"/>
              <a:gd name="connsiteX0" fmla="*/ 0 w 2880320"/>
              <a:gd name="connsiteY0" fmla="*/ 0 h 1143000"/>
              <a:gd name="connsiteX1" fmla="*/ 2880320 w 2880320"/>
              <a:gd name="connsiteY1" fmla="*/ 0 h 1143000"/>
              <a:gd name="connsiteX2" fmla="*/ 1955800 w 2880320"/>
              <a:gd name="connsiteY2" fmla="*/ 1143000 h 1143000"/>
              <a:gd name="connsiteX3" fmla="*/ 0 w 2880320"/>
              <a:gd name="connsiteY3" fmla="*/ 1143000 h 1143000"/>
              <a:gd name="connsiteX4" fmla="*/ 0 w 2880320"/>
              <a:gd name="connsiteY4" fmla="*/ 0 h 1143000"/>
              <a:gd name="connsiteX0" fmla="*/ 2160240 w 2880320"/>
              <a:gd name="connsiteY0" fmla="*/ 0 h 1143000"/>
              <a:gd name="connsiteX1" fmla="*/ 2880320 w 2880320"/>
              <a:gd name="connsiteY1" fmla="*/ 0 h 1143000"/>
              <a:gd name="connsiteX2" fmla="*/ 1955800 w 2880320"/>
              <a:gd name="connsiteY2" fmla="*/ 1143000 h 1143000"/>
              <a:gd name="connsiteX3" fmla="*/ 0 w 2880320"/>
              <a:gd name="connsiteY3" fmla="*/ 1143000 h 1143000"/>
              <a:gd name="connsiteX4" fmla="*/ 2160240 w 2880320"/>
              <a:gd name="connsiteY4" fmla="*/ 0 h 1143000"/>
              <a:gd name="connsiteX0" fmla="*/ 204440 w 924520"/>
              <a:gd name="connsiteY0" fmla="*/ 0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132432 w 924520"/>
              <a:gd name="connsiteY3" fmla="*/ 643436 h 1143000"/>
              <a:gd name="connsiteX4" fmla="*/ 204440 w 924520"/>
              <a:gd name="connsiteY4" fmla="*/ 0 h 1143000"/>
              <a:gd name="connsiteX0" fmla="*/ 204440 w 924520"/>
              <a:gd name="connsiteY0" fmla="*/ 0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348456 w 924520"/>
              <a:gd name="connsiteY3" fmla="*/ 571943 h 1143000"/>
              <a:gd name="connsiteX4" fmla="*/ 204440 w 924520"/>
              <a:gd name="connsiteY4" fmla="*/ 0 h 1143000"/>
              <a:gd name="connsiteX0" fmla="*/ 348456 w 924520"/>
              <a:gd name="connsiteY0" fmla="*/ 0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348456 w 924520"/>
              <a:gd name="connsiteY3" fmla="*/ 571943 h 1143000"/>
              <a:gd name="connsiteX4" fmla="*/ 348456 w 924520"/>
              <a:gd name="connsiteY4" fmla="*/ 0 h 1143000"/>
              <a:gd name="connsiteX0" fmla="*/ 348456 w 924520"/>
              <a:gd name="connsiteY0" fmla="*/ 571943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348456 w 924520"/>
              <a:gd name="connsiteY3" fmla="*/ 571943 h 1143000"/>
              <a:gd name="connsiteX0" fmla="*/ 420464 w 924520"/>
              <a:gd name="connsiteY0" fmla="*/ 0 h 1143000"/>
              <a:gd name="connsiteX1" fmla="*/ 924520 w 924520"/>
              <a:gd name="connsiteY1" fmla="*/ 0 h 1143000"/>
              <a:gd name="connsiteX2" fmla="*/ 0 w 924520"/>
              <a:gd name="connsiteY2" fmla="*/ 1143000 h 1143000"/>
              <a:gd name="connsiteX3" fmla="*/ 420464 w 924520"/>
              <a:gd name="connsiteY3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4520" h="1143000">
                <a:moveTo>
                  <a:pt x="420464" y="0"/>
                </a:moveTo>
                <a:lnTo>
                  <a:pt x="924520" y="0"/>
                </a:lnTo>
                <a:lnTo>
                  <a:pt x="0" y="1143000"/>
                </a:lnTo>
                <a:lnTo>
                  <a:pt x="420464" y="0"/>
                </a:lnTo>
                <a:close/>
              </a:path>
            </a:pathLst>
          </a:custGeom>
          <a:solidFill>
            <a:srgbClr val="F79646">
              <a:lumMod val="75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hteck 18"/>
          <p:cNvSpPr/>
          <p:nvPr>
            <p:custDataLst>
              <p:tags r:id="rId9"/>
            </p:custDataLst>
          </p:nvPr>
        </p:nvSpPr>
        <p:spPr>
          <a:xfrm>
            <a:off x="795" y="648072"/>
            <a:ext cx="9155906" cy="504056"/>
          </a:xfrm>
          <a:prstGeom prst="rect">
            <a:avLst/>
          </a:prstGeom>
          <a:solidFill>
            <a:srgbClr val="FFFFFF">
              <a:alpha val="40000"/>
            </a:srgbClr>
          </a:solidFill>
          <a:ln w="25400" cap="rnd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itel 1"/>
          <p:cNvSpPr>
            <a:spLocks noGrp="1"/>
          </p:cNvSpPr>
          <p:nvPr userDrawn="1">
            <p:ph type="ctrTitle"/>
          </p:nvPr>
        </p:nvSpPr>
        <p:spPr>
          <a:xfrm>
            <a:off x="3851920" y="1275606"/>
            <a:ext cx="5112568" cy="864095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>
            <a:lvl1pPr algn="ctr"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23" name="Rectangle 5"/>
          <p:cNvSpPr>
            <a:spLocks noChangeArrowheads="1"/>
          </p:cNvSpPr>
          <p:nvPr userDrawn="1">
            <p:custDataLst>
              <p:tags r:id="rId10"/>
            </p:custDataLst>
          </p:nvPr>
        </p:nvSpPr>
        <p:spPr bwMode="auto">
          <a:xfrm>
            <a:off x="4752020" y="4299942"/>
            <a:ext cx="3240360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spcBef>
                <a:spcPct val="20000"/>
              </a:spcBef>
            </a:pPr>
            <a:endParaRPr lang="en-US" sz="1400" dirty="0" smtClean="0"/>
          </a:p>
        </p:txBody>
      </p:sp>
      <p:sp>
        <p:nvSpPr>
          <p:cNvPr id="25" name="Textfeld 24"/>
          <p:cNvSpPr txBox="1"/>
          <p:nvPr userDrawn="1"/>
        </p:nvSpPr>
        <p:spPr>
          <a:xfrm>
            <a:off x="3851920" y="2355726"/>
            <a:ext cx="504056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Questions &amp; Remarks?</a:t>
            </a:r>
          </a:p>
          <a:p>
            <a:pPr algn="ctr"/>
            <a:endParaRPr lang="en-US" sz="2000" dirty="0" smtClean="0"/>
          </a:p>
          <a:p>
            <a:pPr algn="ctr"/>
            <a:endParaRPr lang="en-US" sz="2000" dirty="0" smtClean="0"/>
          </a:p>
          <a:p>
            <a:pPr algn="ctr"/>
            <a:endParaRPr lang="en-US" sz="2000" dirty="0" smtClean="0"/>
          </a:p>
          <a:p>
            <a:pPr algn="ctr"/>
            <a:r>
              <a:rPr lang="en-US" sz="2000" dirty="0" smtClean="0"/>
              <a:t>Thank You Very Much</a:t>
            </a:r>
            <a:endParaRPr lang="en-US" sz="2000" dirty="0"/>
          </a:p>
        </p:txBody>
      </p:sp>
      <p:pic>
        <p:nvPicPr>
          <p:cNvPr id="22" name="Grafik 21" descr="index.png"/>
          <p:cNvPicPr>
            <a:picLocks noChangeAspect="1"/>
          </p:cNvPicPr>
          <p:nvPr userDrawn="1"/>
        </p:nvPicPr>
        <p:blipFill>
          <a:blip r:embed="rId17" cstate="print"/>
          <a:stretch>
            <a:fillRect/>
          </a:stretch>
        </p:blipFill>
        <p:spPr>
          <a:xfrm>
            <a:off x="3798963" y="4578133"/>
            <a:ext cx="1421109" cy="44188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79512" y="1678889"/>
            <a:ext cx="3240360" cy="2937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ine 12"/>
          <p:cNvSpPr>
            <a:spLocks noChangeShapeType="1"/>
          </p:cNvSpPr>
          <p:nvPr userDrawn="1"/>
        </p:nvSpPr>
        <p:spPr bwMode="auto">
          <a:xfrm>
            <a:off x="0" y="824640"/>
            <a:ext cx="9144000" cy="0"/>
          </a:xfrm>
          <a:prstGeom prst="line">
            <a:avLst/>
          </a:prstGeom>
          <a:noFill/>
          <a:ln w="38100">
            <a:solidFill>
              <a:schemeClr val="tx2">
                <a:lumMod val="20000"/>
                <a:lumOff val="80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invGray">
          <a:xfrm>
            <a:off x="0" y="1"/>
            <a:ext cx="9144000" cy="815024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txBody>
          <a:bodyPr wrap="none" anchor="ctr"/>
          <a:lstStyle/>
          <a:p>
            <a:pPr>
              <a:defRPr/>
            </a:pPr>
            <a:endParaRPr lang="de-DE"/>
          </a:p>
        </p:txBody>
      </p:sp>
      <p:sp>
        <p:nvSpPr>
          <p:cNvPr id="9" name="Abgerundetes Rechteck 8"/>
          <p:cNvSpPr/>
          <p:nvPr userDrawn="1"/>
        </p:nvSpPr>
        <p:spPr>
          <a:xfrm>
            <a:off x="118693" y="105507"/>
            <a:ext cx="667317" cy="598738"/>
          </a:xfrm>
          <a:prstGeom prst="roundRect">
            <a:avLst>
              <a:gd name="adj" fmla="val 917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2"/>
          <p:cNvSpPr>
            <a:spLocks noGrp="1" noChangeArrowheads="1"/>
          </p:cNvSpPr>
          <p:nvPr userDrawn="1">
            <p:ph type="title"/>
          </p:nvPr>
        </p:nvSpPr>
        <p:spPr bwMode="auto">
          <a:xfrm>
            <a:off x="971600" y="52707"/>
            <a:ext cx="8064896" cy="70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Titelmasterformat durch Klicken bearbeiten</a:t>
            </a:r>
          </a:p>
        </p:txBody>
      </p:sp>
      <p:pic>
        <p:nvPicPr>
          <p:cNvPr id="12" name="Grafik 11" descr="index.png"/>
          <p:cNvPicPr>
            <a:picLocks noChangeAspect="1"/>
          </p:cNvPicPr>
          <p:nvPr userDrawn="1"/>
        </p:nvPicPr>
        <p:blipFill>
          <a:blip r:embed="rId6" cstate="print"/>
          <a:srcRect r="69566"/>
          <a:stretch>
            <a:fillRect/>
          </a:stretch>
        </p:blipFill>
        <p:spPr>
          <a:xfrm>
            <a:off x="166812" y="110777"/>
            <a:ext cx="576064" cy="58856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5" r:id="rId3"/>
    <p:sldLayoutId id="2147483656" r:id="rId4"/>
  </p:sldLayoutIdLst>
  <p:txStyles>
    <p:titleStyle>
      <a:lvl1pPr algn="l" defTabSz="914400" rtl="0" eaLnBrk="1" latinLnBrk="0" hangingPunct="1">
        <a:spcBef>
          <a:spcPct val="0"/>
        </a:spcBef>
        <a:buNone/>
        <a:defRPr sz="2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0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1.xml"/><Relationship Id="rId5" Type="http://schemas.openxmlformats.org/officeDocument/2006/relationships/image" Target="../media/image36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5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8.xml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9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0.xml"/><Relationship Id="rId6" Type="http://schemas.openxmlformats.org/officeDocument/2006/relationships/image" Target="../media/image54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3.png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5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8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9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2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4.png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0.xml"/><Relationship Id="rId4" Type="http://schemas.openxmlformats.org/officeDocument/2006/relationships/image" Target="../media/image9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1.xml"/><Relationship Id="rId4" Type="http://schemas.openxmlformats.org/officeDocument/2006/relationships/image" Target="../media/image9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2.xml"/><Relationship Id="rId4" Type="http://schemas.openxmlformats.org/officeDocument/2006/relationships/image" Target="../media/image10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4.xml"/><Relationship Id="rId4" Type="http://schemas.openxmlformats.org/officeDocument/2006/relationships/image" Target="../media/image10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5.xml"/><Relationship Id="rId4" Type="http://schemas.openxmlformats.org/officeDocument/2006/relationships/image" Target="../media/image105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tags" Target="../tags/tag78.xml"/><Relationship Id="rId7" Type="http://schemas.openxmlformats.org/officeDocument/2006/relationships/image" Target="../media/image108.png"/><Relationship Id="rId2" Type="http://schemas.openxmlformats.org/officeDocument/2006/relationships/tags" Target="../tags/tag77.xml"/><Relationship Id="rId1" Type="http://schemas.openxmlformats.org/officeDocument/2006/relationships/tags" Target="../tags/tag76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9.xml"/><Relationship Id="rId4" Type="http://schemas.openxmlformats.org/officeDocument/2006/relationships/image" Target="../media/image11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0.xml"/><Relationship Id="rId4" Type="http://schemas.openxmlformats.org/officeDocument/2006/relationships/image" Target="../media/image11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3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4.xml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5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6.xml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7" Type="http://schemas.openxmlformats.org/officeDocument/2006/relationships/image" Target="../media/image1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7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8.xml"/><Relationship Id="rId6" Type="http://schemas.openxmlformats.org/officeDocument/2006/relationships/image" Target="../media/image131.png"/><Relationship Id="rId5" Type="http://schemas.openxmlformats.org/officeDocument/2006/relationships/image" Target="../media/image128.png"/><Relationship Id="rId4" Type="http://schemas.openxmlformats.org/officeDocument/2006/relationships/image" Target="../media/image126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Calculus I for Management</a:t>
            </a:r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/>
              <a:t>Connecting the Properties of Curves with Derivatives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/>
              <a:t>week 9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251520" y="1347614"/>
            <a:ext cx="288032" cy="864096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200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8604448" y="1347614"/>
            <a:ext cx="288032" cy="864096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200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7092280" y="3291830"/>
            <a:ext cx="1800200" cy="171715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92075" lvl="1" indent="-92075">
              <a:spcAft>
                <a:spcPts val="600"/>
              </a:spcAft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</a:rPr>
              <a:t>Increasing/ decreasing functions &amp; relative </a:t>
            </a:r>
            <a:r>
              <a:rPr lang="en-US" sz="1200" dirty="0" err="1" smtClean="0">
                <a:solidFill>
                  <a:schemeClr val="tx1"/>
                </a:solidFill>
              </a:rPr>
              <a:t>extrema</a:t>
            </a:r>
            <a:endParaRPr lang="en-US" sz="1200" dirty="0" smtClean="0">
              <a:solidFill>
                <a:schemeClr val="tx1"/>
              </a:solidFill>
            </a:endParaRPr>
          </a:p>
          <a:p>
            <a:pPr marL="92075" lvl="1" indent="-92075">
              <a:spcAft>
                <a:spcPts val="600"/>
              </a:spcAft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</a:rPr>
              <a:t>Concavity &amp; points of inflection</a:t>
            </a:r>
          </a:p>
          <a:p>
            <a:pPr marL="92075" lvl="1" indent="-92075">
              <a:spcAft>
                <a:spcPts val="600"/>
              </a:spcAft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</a:rPr>
              <a:t>Horizontal, vertical and slant asymptotes</a:t>
            </a:r>
          </a:p>
        </p:txBody>
      </p:sp>
      <p:sp>
        <p:nvSpPr>
          <p:cNvPr id="9" name="Rechteck 8"/>
          <p:cNvSpPr/>
          <p:nvPr/>
        </p:nvSpPr>
        <p:spPr>
          <a:xfrm>
            <a:off x="7092280" y="2931790"/>
            <a:ext cx="1800200" cy="288032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Lecture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distinguish between to types of </a:t>
            </a:r>
            <a:r>
              <a:rPr lang="en-US" dirty="0" err="1" smtClean="0"/>
              <a:t>extrema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 err="1" smtClean="0"/>
              <a:t>i</a:t>
            </a:r>
            <a:r>
              <a:rPr lang="en-US" dirty="0" smtClean="0"/>
              <a:t>) absolute or global </a:t>
            </a:r>
            <a:r>
              <a:rPr lang="en-US" dirty="0" err="1" smtClean="0"/>
              <a:t>extrema</a:t>
            </a:r>
            <a:r>
              <a:rPr lang="en-US" dirty="0" smtClean="0"/>
              <a:t> …</a:t>
            </a:r>
            <a:endParaRPr lang="en-US" dirty="0"/>
          </a:p>
        </p:txBody>
      </p:sp>
      <p:sp>
        <p:nvSpPr>
          <p:cNvPr id="7" name="Raute 6"/>
          <p:cNvSpPr/>
          <p:nvPr/>
        </p:nvSpPr>
        <p:spPr>
          <a:xfrm>
            <a:off x="12700" y="12700"/>
            <a:ext cx="12700" cy="12700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hteck 4"/>
          <p:cNvSpPr/>
          <p:nvPr/>
        </p:nvSpPr>
        <p:spPr>
          <a:xfrm>
            <a:off x="3419872" y="1131590"/>
            <a:ext cx="5472608" cy="28803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Grafik 15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3491875" y="1203573"/>
            <a:ext cx="5327125" cy="2717652"/>
          </a:xfrm>
          <a:prstGeom prst="rect">
            <a:avLst/>
          </a:prstGeom>
          <a:noFill/>
          <a:ln/>
          <a:effectLst/>
        </p:spPr>
      </p:pic>
      <p:pic>
        <p:nvPicPr>
          <p:cNvPr id="9" name="Picture 2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9593" y="1131590"/>
            <a:ext cx="2582208" cy="2008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Gleichschenkliges Dreieck 12"/>
          <p:cNvSpPr/>
          <p:nvPr/>
        </p:nvSpPr>
        <p:spPr>
          <a:xfrm>
            <a:off x="1777542" y="3161668"/>
            <a:ext cx="144016" cy="144016"/>
          </a:xfrm>
          <a:prstGeom prst="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Gleichschenkliges Dreieck 13"/>
          <p:cNvSpPr/>
          <p:nvPr/>
        </p:nvSpPr>
        <p:spPr>
          <a:xfrm>
            <a:off x="504917" y="3161668"/>
            <a:ext cx="144016" cy="144016"/>
          </a:xfrm>
          <a:prstGeom prst="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Gleichschenkliges Dreieck 25"/>
          <p:cNvSpPr/>
          <p:nvPr/>
        </p:nvSpPr>
        <p:spPr>
          <a:xfrm>
            <a:off x="251520" y="4803998"/>
            <a:ext cx="144016" cy="144016"/>
          </a:xfrm>
          <a:prstGeom prst="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feld 27"/>
          <p:cNvSpPr txBox="1"/>
          <p:nvPr/>
        </p:nvSpPr>
        <p:spPr>
          <a:xfrm>
            <a:off x="467544" y="4731990"/>
            <a:ext cx="1406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absolute </a:t>
            </a:r>
            <a:r>
              <a:rPr lang="en-US" sz="1200" dirty="0" err="1" smtClean="0"/>
              <a:t>extremum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char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 and (ii) relative or local </a:t>
            </a:r>
            <a:r>
              <a:rPr lang="en-US" dirty="0" err="1" smtClean="0"/>
              <a:t>extrema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" name="Raute 6"/>
          <p:cNvSpPr/>
          <p:nvPr/>
        </p:nvSpPr>
        <p:spPr>
          <a:xfrm>
            <a:off x="12700" y="12700"/>
            <a:ext cx="12700" cy="12700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9593" y="1131590"/>
            <a:ext cx="2582208" cy="2008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Gleichschenkliges Dreieck 9"/>
          <p:cNvSpPr/>
          <p:nvPr/>
        </p:nvSpPr>
        <p:spPr>
          <a:xfrm>
            <a:off x="971600" y="3161668"/>
            <a:ext cx="144016" cy="144016"/>
          </a:xfrm>
          <a:prstGeom prst="triangl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Gleichschenkliges Dreieck 10"/>
          <p:cNvSpPr/>
          <p:nvPr/>
        </p:nvSpPr>
        <p:spPr>
          <a:xfrm>
            <a:off x="1294267" y="3161668"/>
            <a:ext cx="144016" cy="144016"/>
          </a:xfrm>
          <a:prstGeom prst="triangl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Gleichschenkliges Dreieck 11"/>
          <p:cNvSpPr/>
          <p:nvPr/>
        </p:nvSpPr>
        <p:spPr>
          <a:xfrm>
            <a:off x="2346679" y="3161668"/>
            <a:ext cx="144016" cy="144016"/>
          </a:xfrm>
          <a:prstGeom prst="triangl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Gleichschenkliges Dreieck 12"/>
          <p:cNvSpPr/>
          <p:nvPr/>
        </p:nvSpPr>
        <p:spPr>
          <a:xfrm>
            <a:off x="1777542" y="3161668"/>
            <a:ext cx="144016" cy="144016"/>
          </a:xfrm>
          <a:prstGeom prst="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Gleichschenkliges Dreieck 13"/>
          <p:cNvSpPr/>
          <p:nvPr/>
        </p:nvSpPr>
        <p:spPr>
          <a:xfrm>
            <a:off x="504917" y="3161668"/>
            <a:ext cx="144016" cy="144016"/>
          </a:xfrm>
          <a:prstGeom prst="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hteck 14"/>
          <p:cNvSpPr/>
          <p:nvPr/>
        </p:nvSpPr>
        <p:spPr>
          <a:xfrm>
            <a:off x="3419872" y="1131590"/>
            <a:ext cx="5472608" cy="2304256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fik 17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3491874" y="1203571"/>
            <a:ext cx="5308323" cy="2125599"/>
          </a:xfrm>
          <a:prstGeom prst="rect">
            <a:avLst/>
          </a:prstGeom>
          <a:noFill/>
          <a:ln/>
          <a:effectLst/>
        </p:spPr>
      </p:pic>
      <p:sp>
        <p:nvSpPr>
          <p:cNvPr id="25" name="Gleichschenkliges Dreieck 24"/>
          <p:cNvSpPr/>
          <p:nvPr/>
        </p:nvSpPr>
        <p:spPr>
          <a:xfrm>
            <a:off x="251520" y="4515966"/>
            <a:ext cx="144016" cy="144016"/>
          </a:xfrm>
          <a:prstGeom prst="triangl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Gleichschenkliges Dreieck 25"/>
          <p:cNvSpPr/>
          <p:nvPr/>
        </p:nvSpPr>
        <p:spPr>
          <a:xfrm>
            <a:off x="251520" y="4803998"/>
            <a:ext cx="144016" cy="144016"/>
          </a:xfrm>
          <a:prstGeom prst="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feld 26"/>
          <p:cNvSpPr txBox="1"/>
          <p:nvPr/>
        </p:nvSpPr>
        <p:spPr>
          <a:xfrm>
            <a:off x="467544" y="4443958"/>
            <a:ext cx="13347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relative </a:t>
            </a:r>
            <a:r>
              <a:rPr lang="en-US" sz="1200" dirty="0" err="1" smtClean="0"/>
              <a:t>extremum</a:t>
            </a:r>
            <a:endParaRPr lang="en-US" sz="1200" dirty="0"/>
          </a:p>
        </p:txBody>
      </p:sp>
      <p:sp>
        <p:nvSpPr>
          <p:cNvPr id="28" name="Textfeld 27"/>
          <p:cNvSpPr txBox="1"/>
          <p:nvPr/>
        </p:nvSpPr>
        <p:spPr>
          <a:xfrm>
            <a:off x="467544" y="4731990"/>
            <a:ext cx="1406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absolute </a:t>
            </a:r>
            <a:r>
              <a:rPr lang="en-US" sz="1200" dirty="0" err="1" smtClean="0"/>
              <a:t>extremum</a:t>
            </a:r>
            <a:endParaRPr lang="en-US" sz="1200" dirty="0"/>
          </a:p>
        </p:txBody>
      </p:sp>
      <p:sp>
        <p:nvSpPr>
          <p:cNvPr id="19" name="Rechteck 18"/>
          <p:cNvSpPr/>
          <p:nvPr/>
        </p:nvSpPr>
        <p:spPr>
          <a:xfrm>
            <a:off x="3419872" y="3507854"/>
            <a:ext cx="5472608" cy="1512168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Grafik 34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3491874" y="3579834"/>
            <a:ext cx="5317658" cy="1395403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char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Relative and absolute </a:t>
            </a:r>
            <a:r>
              <a:rPr lang="en-US" dirty="0" err="1" smtClean="0"/>
              <a:t>extrema</a:t>
            </a:r>
            <a:endParaRPr lang="en-US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1" y="1066510"/>
            <a:ext cx="2262637" cy="23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hteck 5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Grafik 15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491874" y="1203574"/>
            <a:ext cx="5309526" cy="3682507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l="79854" r="2646" b="85393"/>
          <a:stretch>
            <a:fillRect/>
          </a:stretch>
        </p:blipFill>
        <p:spPr bwMode="auto">
          <a:xfrm>
            <a:off x="251520" y="1131590"/>
            <a:ext cx="8640960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Relative </a:t>
            </a:r>
            <a:r>
              <a:rPr lang="en-US" dirty="0" err="1" smtClean="0"/>
              <a:t>extrema</a:t>
            </a:r>
            <a:r>
              <a:rPr lang="en-US" dirty="0" smtClean="0"/>
              <a:t> can only occur at critical points (1/ 2)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131590"/>
            <a:ext cx="5760640" cy="1914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hteck 3"/>
          <p:cNvSpPr/>
          <p:nvPr/>
        </p:nvSpPr>
        <p:spPr>
          <a:xfrm>
            <a:off x="1691680" y="3219822"/>
            <a:ext cx="7200800" cy="18002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0" y="3291820"/>
            <a:ext cx="7038744" cy="1664664"/>
          </a:xfrm>
          <a:prstGeom prst="rect">
            <a:avLst/>
          </a:prstGeom>
          <a:noFill/>
          <a:ln/>
          <a:effectLst/>
        </p:spPr>
      </p:pic>
      <p:sp>
        <p:nvSpPr>
          <p:cNvPr id="9" name="Rechteck 8"/>
          <p:cNvSpPr/>
          <p:nvPr/>
        </p:nvSpPr>
        <p:spPr>
          <a:xfrm>
            <a:off x="323528" y="1203598"/>
            <a:ext cx="432048" cy="18002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the differentiable</a:t>
            </a:r>
          </a:p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situation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7236296" y="1203598"/>
            <a:ext cx="1608838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i="1" dirty="0" smtClean="0"/>
              <a:t>c</a:t>
            </a:r>
            <a:r>
              <a:rPr lang="en-US" sz="1200" dirty="0" smtClean="0"/>
              <a:t> is a </a:t>
            </a:r>
            <a:r>
              <a:rPr lang="en-US" sz="1200" b="1" dirty="0" smtClean="0"/>
              <a:t>critical number </a:t>
            </a:r>
            <a:r>
              <a:rPr lang="en-US" sz="1200" dirty="0" smtClean="0"/>
              <a:t>if</a:t>
            </a:r>
          </a:p>
          <a:p>
            <a:pPr marL="176213" indent="-176213">
              <a:spcAft>
                <a:spcPts val="600"/>
              </a:spcAft>
              <a:buFont typeface="Arial" pitchFamily="34" charset="0"/>
              <a:buChar char="•"/>
            </a:pPr>
            <a:r>
              <a:rPr lang="en-US" sz="1200" i="1" dirty="0" smtClean="0"/>
              <a:t>f’</a:t>
            </a:r>
            <a:r>
              <a:rPr lang="en-US" sz="1200" dirty="0" smtClean="0"/>
              <a:t>(</a:t>
            </a:r>
            <a:r>
              <a:rPr lang="en-US" sz="1200" i="1" dirty="0" smtClean="0"/>
              <a:t>c</a:t>
            </a:r>
            <a:r>
              <a:rPr lang="en-US" sz="1200" dirty="0" smtClean="0"/>
              <a:t>) = 0 or</a:t>
            </a:r>
          </a:p>
          <a:p>
            <a:pPr marL="176213" indent="-176213">
              <a:spcAft>
                <a:spcPts val="600"/>
              </a:spcAft>
              <a:buFont typeface="Arial" pitchFamily="34" charset="0"/>
              <a:buChar char="•"/>
            </a:pPr>
            <a:r>
              <a:rPr lang="en-US" sz="1200" i="1" dirty="0" smtClean="0"/>
              <a:t>f’</a:t>
            </a:r>
            <a:r>
              <a:rPr lang="en-US" sz="1200" dirty="0" smtClean="0"/>
              <a:t>(</a:t>
            </a:r>
            <a:r>
              <a:rPr lang="en-US" sz="1200" i="1" dirty="0" smtClean="0"/>
              <a:t>c</a:t>
            </a:r>
            <a:r>
              <a:rPr lang="en-US" sz="1200" dirty="0" smtClean="0"/>
              <a:t>) does not exist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79854" r="2646" b="85393"/>
          <a:stretch>
            <a:fillRect/>
          </a:stretch>
        </p:blipFill>
        <p:spPr bwMode="auto">
          <a:xfrm>
            <a:off x="251520" y="1131590"/>
            <a:ext cx="8640960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hteck 4"/>
          <p:cNvSpPr/>
          <p:nvPr/>
        </p:nvSpPr>
        <p:spPr>
          <a:xfrm>
            <a:off x="323528" y="1203598"/>
            <a:ext cx="432048" cy="18002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the non-differentiable</a:t>
            </a:r>
          </a:p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situation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Relative </a:t>
            </a:r>
            <a:r>
              <a:rPr lang="en-US" dirty="0" err="1" smtClean="0"/>
              <a:t>extrema</a:t>
            </a:r>
            <a:r>
              <a:rPr lang="en-US" dirty="0" smtClean="0"/>
              <a:t> can only occur at critical points (2/ 2)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1131591"/>
            <a:ext cx="5760639" cy="1959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hteck 5"/>
          <p:cNvSpPr/>
          <p:nvPr/>
        </p:nvSpPr>
        <p:spPr>
          <a:xfrm>
            <a:off x="1691680" y="3219822"/>
            <a:ext cx="7200800" cy="18002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763690" y="3291820"/>
            <a:ext cx="7038744" cy="1664664"/>
          </a:xfrm>
          <a:prstGeom prst="rect">
            <a:avLst/>
          </a:prstGeom>
          <a:noFill/>
          <a:ln/>
          <a:effectLst/>
        </p:spPr>
      </p:pic>
      <p:sp>
        <p:nvSpPr>
          <p:cNvPr id="8" name="Textfeld 7"/>
          <p:cNvSpPr txBox="1"/>
          <p:nvPr/>
        </p:nvSpPr>
        <p:spPr>
          <a:xfrm>
            <a:off x="7236296" y="1203598"/>
            <a:ext cx="1608838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200" i="1" dirty="0" smtClean="0"/>
              <a:t>c</a:t>
            </a:r>
            <a:r>
              <a:rPr lang="en-US" sz="1200" dirty="0" smtClean="0"/>
              <a:t> is a </a:t>
            </a:r>
            <a:r>
              <a:rPr lang="en-US" sz="1200" b="1" dirty="0" smtClean="0"/>
              <a:t>critical number </a:t>
            </a:r>
            <a:r>
              <a:rPr lang="en-US" sz="1200" dirty="0" smtClean="0"/>
              <a:t>if</a:t>
            </a:r>
          </a:p>
          <a:p>
            <a:pPr marL="176213" indent="-176213">
              <a:spcAft>
                <a:spcPts val="600"/>
              </a:spcAft>
              <a:buFont typeface="Arial" pitchFamily="34" charset="0"/>
              <a:buChar char="•"/>
            </a:pPr>
            <a:r>
              <a:rPr lang="en-US" sz="1200" i="1" dirty="0" smtClean="0"/>
              <a:t>f’</a:t>
            </a:r>
            <a:r>
              <a:rPr lang="en-US" sz="1200" dirty="0" smtClean="0"/>
              <a:t>(</a:t>
            </a:r>
            <a:r>
              <a:rPr lang="en-US" sz="1200" i="1" dirty="0" smtClean="0"/>
              <a:t>c</a:t>
            </a:r>
            <a:r>
              <a:rPr lang="en-US" sz="1200" dirty="0" smtClean="0"/>
              <a:t>) = 0 or</a:t>
            </a:r>
          </a:p>
          <a:p>
            <a:pPr marL="176213" indent="-176213">
              <a:spcAft>
                <a:spcPts val="600"/>
              </a:spcAft>
              <a:buFont typeface="Arial" pitchFamily="34" charset="0"/>
              <a:buChar char="•"/>
            </a:pPr>
            <a:r>
              <a:rPr lang="en-US" sz="1200" i="1" dirty="0" smtClean="0"/>
              <a:t>f’</a:t>
            </a:r>
            <a:r>
              <a:rPr lang="en-US" sz="1200" dirty="0" smtClean="0"/>
              <a:t>(</a:t>
            </a:r>
            <a:r>
              <a:rPr lang="en-US" sz="1200" i="1" dirty="0" smtClean="0"/>
              <a:t>c</a:t>
            </a:r>
            <a:r>
              <a:rPr lang="en-US" sz="1200" dirty="0" smtClean="0"/>
              <a:t>) does not exist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 1"/>
          <p:cNvPicPr>
            <a:picLocks noChangeAspect="1" noChangeArrowheads="1"/>
          </p:cNvPicPr>
          <p:nvPr/>
        </p:nvPicPr>
        <p:blipFill>
          <a:blip r:embed="rId3" cstate="print"/>
          <a:srcRect r="80000" b="82045"/>
          <a:stretch>
            <a:fillRect/>
          </a:stretch>
        </p:blipFill>
        <p:spPr bwMode="auto">
          <a:xfrm>
            <a:off x="251520" y="1131590"/>
            <a:ext cx="2160240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type of sign change of the 1</a:t>
            </a:r>
            <a:r>
              <a:rPr lang="en-US" baseline="30000" dirty="0" smtClean="0"/>
              <a:t>st</a:t>
            </a:r>
            <a:r>
              <a:rPr lang="en-US" dirty="0" smtClean="0"/>
              <a:t> derivative at a critical number determines the type of the relative </a:t>
            </a:r>
            <a:r>
              <a:rPr lang="en-US" dirty="0" err="1" smtClean="0"/>
              <a:t>extremum</a:t>
            </a:r>
            <a:r>
              <a:rPr lang="en-US" dirty="0" smtClean="0"/>
              <a:t> at the critical number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Grafik 19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491875" y="1203575"/>
            <a:ext cx="5316731" cy="3457027"/>
          </a:xfrm>
          <a:prstGeom prst="rect">
            <a:avLst/>
          </a:prstGeom>
          <a:noFill/>
          <a:ln/>
          <a:effectLst/>
        </p:spPr>
      </p:pic>
      <p:grpSp>
        <p:nvGrpSpPr>
          <p:cNvPr id="3" name="Gruppieren 14"/>
          <p:cNvGrpSpPr/>
          <p:nvPr/>
        </p:nvGrpSpPr>
        <p:grpSpPr>
          <a:xfrm>
            <a:off x="251520" y="1203598"/>
            <a:ext cx="2160240" cy="1080120"/>
            <a:chOff x="251520" y="1203598"/>
            <a:chExt cx="2160240" cy="1080120"/>
          </a:xfrm>
        </p:grpSpPr>
        <p:pic>
          <p:nvPicPr>
            <p:cNvPr id="9218" name="Picture 2 2"/>
            <p:cNvPicPr>
              <a:picLocks noChangeAspect="1" noChangeArrowheads="1"/>
            </p:cNvPicPr>
            <p:nvPr/>
          </p:nvPicPr>
          <p:blipFill>
            <a:blip r:embed="rId3" cstate="print"/>
            <a:srcRect b="66207"/>
            <a:stretch>
              <a:fillRect/>
            </a:stretch>
          </p:blipFill>
          <p:spPr bwMode="auto">
            <a:xfrm>
              <a:off x="251520" y="1606102"/>
              <a:ext cx="2160240" cy="6776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Rechteck 9"/>
            <p:cNvSpPr/>
            <p:nvPr/>
          </p:nvSpPr>
          <p:spPr>
            <a:xfrm rot="5400000">
              <a:off x="1007604" y="519522"/>
              <a:ext cx="252028" cy="162018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relative maximum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" name="Gruppieren 13"/>
          <p:cNvGrpSpPr/>
          <p:nvPr/>
        </p:nvGrpSpPr>
        <p:grpSpPr>
          <a:xfrm>
            <a:off x="251520" y="2536608"/>
            <a:ext cx="2160240" cy="1030475"/>
            <a:chOff x="251520" y="2405371"/>
            <a:chExt cx="2160240" cy="1030475"/>
          </a:xfrm>
        </p:grpSpPr>
        <p:pic>
          <p:nvPicPr>
            <p:cNvPr id="9" name="Picture 2 3"/>
            <p:cNvPicPr>
              <a:picLocks noChangeAspect="1" noChangeArrowheads="1"/>
            </p:cNvPicPr>
            <p:nvPr/>
          </p:nvPicPr>
          <p:blipFill>
            <a:blip r:embed="rId3" cstate="print"/>
            <a:srcRect t="35268" b="35417"/>
            <a:stretch>
              <a:fillRect/>
            </a:stretch>
          </p:blipFill>
          <p:spPr bwMode="auto">
            <a:xfrm>
              <a:off x="251520" y="2848017"/>
              <a:ext cx="2160240" cy="5878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chteck 10"/>
            <p:cNvSpPr/>
            <p:nvPr/>
          </p:nvSpPr>
          <p:spPr>
            <a:xfrm rot="5400000">
              <a:off x="1007604" y="1721295"/>
              <a:ext cx="252028" cy="162018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relative minimum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" name="Gruppieren 12"/>
          <p:cNvGrpSpPr/>
          <p:nvPr/>
        </p:nvGrpSpPr>
        <p:grpSpPr>
          <a:xfrm>
            <a:off x="251520" y="3819973"/>
            <a:ext cx="2160240" cy="1069095"/>
            <a:chOff x="251520" y="3806911"/>
            <a:chExt cx="2160240" cy="1069095"/>
          </a:xfrm>
        </p:grpSpPr>
        <p:pic>
          <p:nvPicPr>
            <p:cNvPr id="8" name="Picture 2 4"/>
            <p:cNvPicPr>
              <a:picLocks noChangeAspect="1" noChangeArrowheads="1"/>
            </p:cNvPicPr>
            <p:nvPr/>
          </p:nvPicPr>
          <p:blipFill>
            <a:blip r:embed="rId3" cstate="print"/>
            <a:srcRect t="68230"/>
            <a:stretch>
              <a:fillRect/>
            </a:stretch>
          </p:blipFill>
          <p:spPr bwMode="auto">
            <a:xfrm>
              <a:off x="251520" y="4238959"/>
              <a:ext cx="2160240" cy="6370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Rechteck 11"/>
            <p:cNvSpPr/>
            <p:nvPr/>
          </p:nvSpPr>
          <p:spPr>
            <a:xfrm rot="5400000">
              <a:off x="1007604" y="3122835"/>
              <a:ext cx="252028" cy="162018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not a relative </a:t>
              </a:r>
              <a:r>
                <a:rPr lang="en-US" sz="1200" dirty="0" err="1" smtClean="0">
                  <a:solidFill>
                    <a:schemeClr val="tx1"/>
                  </a:solidFill>
                </a:rPr>
                <a:t>extremum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Finding and classifying critical numbers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81"/>
            <a:ext cx="7053646" cy="3670537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Finding and classifying critical numbers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80"/>
            <a:ext cx="7053468" cy="2247334"/>
          </a:xfrm>
          <a:prstGeom prst="rect">
            <a:avLst/>
          </a:prstGeom>
          <a:noFill/>
          <a:ln/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5310" y="3872097"/>
            <a:ext cx="4320479" cy="1075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 l="24955" r="69652" b="73586"/>
          <a:stretch>
            <a:fillRect/>
          </a:stretch>
        </p:blipFill>
        <p:spPr bwMode="auto">
          <a:xfrm>
            <a:off x="251520" y="2283718"/>
            <a:ext cx="1296144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1</a:t>
            </a:r>
            <a:r>
              <a:rPr lang="en-US" baseline="30000" dirty="0" smtClean="0"/>
              <a:t>st</a:t>
            </a:r>
            <a:r>
              <a:rPr lang="en-US" dirty="0" smtClean="0"/>
              <a:t> derivatives gives good information for sketching the graph of a function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0" y="1203585"/>
            <a:ext cx="7037380" cy="3669432"/>
          </a:xfrm>
          <a:prstGeom prst="rect">
            <a:avLst/>
          </a:prstGeom>
          <a:noFill/>
          <a:ln/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r="67500"/>
          <a:stretch>
            <a:fillRect/>
          </a:stretch>
        </p:blipFill>
        <p:spPr bwMode="auto">
          <a:xfrm>
            <a:off x="251520" y="2283718"/>
            <a:ext cx="1301974" cy="1331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 l="33446" r="35029"/>
          <a:stretch>
            <a:fillRect/>
          </a:stretch>
        </p:blipFill>
        <p:spPr bwMode="auto">
          <a:xfrm>
            <a:off x="261046" y="3651870"/>
            <a:ext cx="1262955" cy="1331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hteck 10"/>
          <p:cNvSpPr/>
          <p:nvPr/>
        </p:nvSpPr>
        <p:spPr>
          <a:xfrm>
            <a:off x="251520" y="2283718"/>
            <a:ext cx="1296144" cy="2736304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Gerade Verbindung 12"/>
          <p:cNvCxnSpPr/>
          <p:nvPr/>
        </p:nvCxnSpPr>
        <p:spPr>
          <a:xfrm>
            <a:off x="1547664" y="3671463"/>
            <a:ext cx="576064" cy="0"/>
          </a:xfrm>
          <a:prstGeom prst="lin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9" name="Textfeld 18"/>
          <p:cNvSpPr txBox="1"/>
          <p:nvPr/>
        </p:nvSpPr>
        <p:spPr>
          <a:xfrm>
            <a:off x="1110806" y="2355726"/>
            <a:ext cx="4363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b="1" dirty="0" smtClean="0"/>
              <a:t>‘cap’</a:t>
            </a:r>
            <a:endParaRPr lang="en-US" sz="1000" b="1" dirty="0"/>
          </a:p>
        </p:txBody>
      </p:sp>
      <p:sp>
        <p:nvSpPr>
          <p:cNvPr id="20" name="Textfeld 19"/>
          <p:cNvSpPr txBox="1"/>
          <p:nvPr/>
        </p:nvSpPr>
        <p:spPr>
          <a:xfrm>
            <a:off x="1110806" y="3723878"/>
            <a:ext cx="4427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b="1" dirty="0" smtClean="0"/>
              <a:t>‘cup’</a:t>
            </a:r>
            <a:endParaRPr lang="en-US" sz="1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Graphing using a derivative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80"/>
            <a:ext cx="7055352" cy="3501212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/>
          <p:cNvSpPr/>
          <p:nvPr/>
        </p:nvSpPr>
        <p:spPr>
          <a:xfrm>
            <a:off x="971600" y="1572521"/>
            <a:ext cx="7200800" cy="36004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feld 2"/>
          <p:cNvSpPr txBox="1"/>
          <p:nvPr/>
        </p:nvSpPr>
        <p:spPr>
          <a:xfrm>
            <a:off x="971600" y="1131590"/>
            <a:ext cx="5679183" cy="190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Topics</a:t>
            </a:r>
          </a:p>
          <a:p>
            <a:endParaRPr lang="en-US" sz="1000" dirty="0" smtClean="0"/>
          </a:p>
          <a:p>
            <a:pPr lvl="1"/>
            <a:r>
              <a:rPr lang="en-US" b="1" dirty="0" smtClean="0"/>
              <a:t>Increasing/ Decreasing Functions &amp; Relative </a:t>
            </a:r>
            <a:r>
              <a:rPr lang="en-US" b="1" dirty="0" err="1" smtClean="0"/>
              <a:t>Extrema</a:t>
            </a:r>
            <a:endParaRPr lang="en-US" b="1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Concavity and Points of Inflection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Horizontal, Vertical &amp; Slant Asymptotes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Graphing using a derivative</a:t>
            </a:r>
            <a:endParaRPr lang="en-US" dirty="0"/>
          </a:p>
        </p:txBody>
      </p:sp>
      <p:pic>
        <p:nvPicPr>
          <p:cNvPr id="12290" name="Picture 2 1"/>
          <p:cNvPicPr>
            <a:picLocks noChangeAspect="1" noChangeArrowheads="1"/>
          </p:cNvPicPr>
          <p:nvPr/>
        </p:nvPicPr>
        <p:blipFill>
          <a:blip r:embed="rId3" cstate="print"/>
          <a:srcRect r="54098"/>
          <a:stretch>
            <a:fillRect/>
          </a:stretch>
        </p:blipFill>
        <p:spPr bwMode="auto">
          <a:xfrm>
            <a:off x="251521" y="1131590"/>
            <a:ext cx="2016223" cy="1950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 2"/>
          <p:cNvPicPr>
            <a:picLocks noChangeAspect="1" noChangeArrowheads="1"/>
          </p:cNvPicPr>
          <p:nvPr/>
        </p:nvPicPr>
        <p:blipFill>
          <a:blip r:embed="rId3" cstate="print"/>
          <a:srcRect l="54098"/>
          <a:stretch>
            <a:fillRect/>
          </a:stretch>
        </p:blipFill>
        <p:spPr bwMode="auto">
          <a:xfrm>
            <a:off x="251520" y="3075806"/>
            <a:ext cx="2016224" cy="1950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hteck 4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491874" y="1203574"/>
            <a:ext cx="5312680" cy="2073875"/>
          </a:xfrm>
          <a:prstGeom prst="rect">
            <a:avLst/>
          </a:prstGeom>
          <a:noFill/>
          <a:ln/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5936" y="3814106"/>
            <a:ext cx="4320480" cy="1133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Freeform 37"/>
          <p:cNvSpPr>
            <a:spLocks/>
          </p:cNvSpPr>
          <p:nvPr/>
        </p:nvSpPr>
        <p:spPr bwMode="auto">
          <a:xfrm rot="2700673">
            <a:off x="1552767" y="2606601"/>
            <a:ext cx="431757" cy="804207"/>
          </a:xfrm>
          <a:custGeom>
            <a:avLst/>
            <a:gdLst/>
            <a:ahLst/>
            <a:cxnLst>
              <a:cxn ang="0">
                <a:pos x="75" y="36"/>
              </a:cxn>
              <a:cxn ang="0">
                <a:pos x="174" y="87"/>
              </a:cxn>
              <a:cxn ang="0">
                <a:pos x="285" y="162"/>
              </a:cxn>
              <a:cxn ang="0">
                <a:pos x="417" y="282"/>
              </a:cxn>
              <a:cxn ang="0">
                <a:pos x="513" y="405"/>
              </a:cxn>
              <a:cxn ang="0">
                <a:pos x="591" y="528"/>
              </a:cxn>
              <a:cxn ang="0">
                <a:pos x="657" y="666"/>
              </a:cxn>
              <a:cxn ang="0">
                <a:pos x="717" y="813"/>
              </a:cxn>
              <a:cxn ang="0">
                <a:pos x="762" y="969"/>
              </a:cxn>
              <a:cxn ang="0">
                <a:pos x="792" y="1149"/>
              </a:cxn>
              <a:cxn ang="0">
                <a:pos x="813" y="1332"/>
              </a:cxn>
              <a:cxn ang="0">
                <a:pos x="813" y="1479"/>
              </a:cxn>
              <a:cxn ang="0">
                <a:pos x="804" y="1635"/>
              </a:cxn>
              <a:cxn ang="0">
                <a:pos x="780" y="1785"/>
              </a:cxn>
              <a:cxn ang="0">
                <a:pos x="591" y="1830"/>
              </a:cxn>
              <a:cxn ang="0">
                <a:pos x="1149" y="1971"/>
              </a:cxn>
              <a:cxn ang="0">
                <a:pos x="1008" y="1869"/>
              </a:cxn>
              <a:cxn ang="0">
                <a:pos x="1038" y="1716"/>
              </a:cxn>
              <a:cxn ang="0">
                <a:pos x="1050" y="1566"/>
              </a:cxn>
              <a:cxn ang="0">
                <a:pos x="1053" y="1395"/>
              </a:cxn>
              <a:cxn ang="0">
                <a:pos x="1035" y="1206"/>
              </a:cxn>
              <a:cxn ang="0">
                <a:pos x="1005" y="1050"/>
              </a:cxn>
              <a:cxn ang="0">
                <a:pos x="963" y="900"/>
              </a:cxn>
              <a:cxn ang="0">
                <a:pos x="912" y="762"/>
              </a:cxn>
              <a:cxn ang="0">
                <a:pos x="837" y="603"/>
              </a:cxn>
              <a:cxn ang="0">
                <a:pos x="750" y="462"/>
              </a:cxn>
              <a:cxn ang="0">
                <a:pos x="669" y="363"/>
              </a:cxn>
              <a:cxn ang="0">
                <a:pos x="558" y="249"/>
              </a:cxn>
              <a:cxn ang="0">
                <a:pos x="433" y="157"/>
              </a:cxn>
              <a:cxn ang="0">
                <a:pos x="297" y="81"/>
              </a:cxn>
              <a:cxn ang="0">
                <a:pos x="153" y="24"/>
              </a:cxn>
              <a:cxn ang="0">
                <a:pos x="0" y="0"/>
              </a:cxn>
            </a:cxnLst>
            <a:rect l="0" t="0" r="r" b="b"/>
            <a:pathLst>
              <a:path w="1149" h="2226">
                <a:moveTo>
                  <a:pt x="6" y="6"/>
                </a:moveTo>
                <a:lnTo>
                  <a:pt x="75" y="36"/>
                </a:lnTo>
                <a:lnTo>
                  <a:pt x="129" y="60"/>
                </a:lnTo>
                <a:lnTo>
                  <a:pt x="174" y="87"/>
                </a:lnTo>
                <a:lnTo>
                  <a:pt x="228" y="120"/>
                </a:lnTo>
                <a:lnTo>
                  <a:pt x="285" y="162"/>
                </a:lnTo>
                <a:lnTo>
                  <a:pt x="342" y="210"/>
                </a:lnTo>
                <a:lnTo>
                  <a:pt x="417" y="282"/>
                </a:lnTo>
                <a:lnTo>
                  <a:pt x="465" y="345"/>
                </a:lnTo>
                <a:lnTo>
                  <a:pt x="513" y="405"/>
                </a:lnTo>
                <a:lnTo>
                  <a:pt x="549" y="462"/>
                </a:lnTo>
                <a:lnTo>
                  <a:pt x="591" y="528"/>
                </a:lnTo>
                <a:lnTo>
                  <a:pt x="627" y="603"/>
                </a:lnTo>
                <a:lnTo>
                  <a:pt x="657" y="666"/>
                </a:lnTo>
                <a:lnTo>
                  <a:pt x="684" y="723"/>
                </a:lnTo>
                <a:lnTo>
                  <a:pt x="717" y="813"/>
                </a:lnTo>
                <a:lnTo>
                  <a:pt x="738" y="894"/>
                </a:lnTo>
                <a:lnTo>
                  <a:pt x="762" y="969"/>
                </a:lnTo>
                <a:lnTo>
                  <a:pt x="777" y="1056"/>
                </a:lnTo>
                <a:lnTo>
                  <a:pt x="792" y="1149"/>
                </a:lnTo>
                <a:lnTo>
                  <a:pt x="807" y="1239"/>
                </a:lnTo>
                <a:lnTo>
                  <a:pt x="813" y="1332"/>
                </a:lnTo>
                <a:lnTo>
                  <a:pt x="813" y="1410"/>
                </a:lnTo>
                <a:lnTo>
                  <a:pt x="813" y="1479"/>
                </a:lnTo>
                <a:lnTo>
                  <a:pt x="810" y="1560"/>
                </a:lnTo>
                <a:lnTo>
                  <a:pt x="804" y="1635"/>
                </a:lnTo>
                <a:lnTo>
                  <a:pt x="792" y="1710"/>
                </a:lnTo>
                <a:lnTo>
                  <a:pt x="780" y="1785"/>
                </a:lnTo>
                <a:lnTo>
                  <a:pt x="762" y="1869"/>
                </a:lnTo>
                <a:lnTo>
                  <a:pt x="591" y="1830"/>
                </a:lnTo>
                <a:lnTo>
                  <a:pt x="786" y="2226"/>
                </a:lnTo>
                <a:lnTo>
                  <a:pt x="1149" y="1971"/>
                </a:lnTo>
                <a:lnTo>
                  <a:pt x="990" y="1932"/>
                </a:lnTo>
                <a:lnTo>
                  <a:pt x="1008" y="1869"/>
                </a:lnTo>
                <a:lnTo>
                  <a:pt x="1023" y="1797"/>
                </a:lnTo>
                <a:lnTo>
                  <a:pt x="1038" y="1716"/>
                </a:lnTo>
                <a:lnTo>
                  <a:pt x="1047" y="1644"/>
                </a:lnTo>
                <a:lnTo>
                  <a:pt x="1050" y="1566"/>
                </a:lnTo>
                <a:lnTo>
                  <a:pt x="1053" y="1482"/>
                </a:lnTo>
                <a:lnTo>
                  <a:pt x="1053" y="1395"/>
                </a:lnTo>
                <a:lnTo>
                  <a:pt x="1047" y="1299"/>
                </a:lnTo>
                <a:lnTo>
                  <a:pt x="1035" y="1206"/>
                </a:lnTo>
                <a:lnTo>
                  <a:pt x="1020" y="1113"/>
                </a:lnTo>
                <a:lnTo>
                  <a:pt x="1005" y="1050"/>
                </a:lnTo>
                <a:lnTo>
                  <a:pt x="987" y="975"/>
                </a:lnTo>
                <a:lnTo>
                  <a:pt x="963" y="900"/>
                </a:lnTo>
                <a:lnTo>
                  <a:pt x="942" y="831"/>
                </a:lnTo>
                <a:lnTo>
                  <a:pt x="912" y="762"/>
                </a:lnTo>
                <a:lnTo>
                  <a:pt x="879" y="684"/>
                </a:lnTo>
                <a:lnTo>
                  <a:pt x="837" y="603"/>
                </a:lnTo>
                <a:lnTo>
                  <a:pt x="798" y="534"/>
                </a:lnTo>
                <a:lnTo>
                  <a:pt x="750" y="462"/>
                </a:lnTo>
                <a:lnTo>
                  <a:pt x="711" y="408"/>
                </a:lnTo>
                <a:lnTo>
                  <a:pt x="669" y="363"/>
                </a:lnTo>
                <a:lnTo>
                  <a:pt x="615" y="309"/>
                </a:lnTo>
                <a:lnTo>
                  <a:pt x="558" y="249"/>
                </a:lnTo>
                <a:lnTo>
                  <a:pt x="501" y="201"/>
                </a:lnTo>
                <a:lnTo>
                  <a:pt x="433" y="157"/>
                </a:lnTo>
                <a:lnTo>
                  <a:pt x="366" y="114"/>
                </a:lnTo>
                <a:lnTo>
                  <a:pt x="297" y="81"/>
                </a:lnTo>
                <a:lnTo>
                  <a:pt x="225" y="51"/>
                </a:lnTo>
                <a:lnTo>
                  <a:pt x="153" y="24"/>
                </a:lnTo>
                <a:lnTo>
                  <a:pt x="81" y="9"/>
                </a:lnTo>
                <a:lnTo>
                  <a:pt x="0" y="0"/>
                </a:lnTo>
              </a:path>
            </a:pathLst>
          </a:custGeom>
          <a:solidFill>
            <a:schemeClr val="bg1"/>
          </a:solidFill>
          <a:ln w="12700" cap="flat" cmpd="sng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Finding maximum revenue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fik 9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76"/>
            <a:ext cx="7062904" cy="3761814"/>
          </a:xfrm>
          <a:prstGeom prst="rect">
            <a:avLst/>
          </a:prstGeom>
          <a:noFill/>
          <a:ln/>
          <a:effectLst/>
        </p:spPr>
      </p:pic>
      <p:pic>
        <p:nvPicPr>
          <p:cNvPr id="31746" name="Picture 2" descr="Gas skateboard 37cc Motor 4 stroke Gasoline Powered Scooter Motorized  Skateboard Offroad Drift board Mountain Board|Gas Scooters| - AliExpress"/>
          <p:cNvPicPr>
            <a:picLocks noChangeAspect="1" noChangeArrowheads="1"/>
          </p:cNvPicPr>
          <p:nvPr/>
        </p:nvPicPr>
        <p:blipFill>
          <a:blip r:embed="rId4" cstate="print"/>
          <a:srcRect l="2369" t="23625" b="22511"/>
          <a:stretch>
            <a:fillRect/>
          </a:stretch>
        </p:blipFill>
        <p:spPr bwMode="auto">
          <a:xfrm>
            <a:off x="251520" y="1203598"/>
            <a:ext cx="1305170" cy="7200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995686"/>
            <a:ext cx="2880320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Finding maximum revenue</a:t>
            </a:r>
            <a:endParaRPr lang="en-US" dirty="0"/>
          </a:p>
        </p:txBody>
      </p:sp>
      <p:pic>
        <p:nvPicPr>
          <p:cNvPr id="16386" name="Picture 2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131590"/>
            <a:ext cx="2880320" cy="1058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2355726"/>
            <a:ext cx="2736304" cy="2570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hteck 5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fik 13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3491875" y="1203573"/>
            <a:ext cx="5321483" cy="2753428"/>
          </a:xfrm>
          <a:prstGeom prst="rect">
            <a:avLst/>
          </a:prstGeom>
          <a:noFill/>
          <a:ln/>
          <a:effectLst/>
        </p:spPr>
      </p:pic>
      <p:pic>
        <p:nvPicPr>
          <p:cNvPr id="10" name="Picture 2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3995563"/>
            <a:ext cx="2592288" cy="952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Freeform 37"/>
          <p:cNvSpPr>
            <a:spLocks/>
          </p:cNvSpPr>
          <p:nvPr/>
        </p:nvSpPr>
        <p:spPr bwMode="auto">
          <a:xfrm rot="2700673">
            <a:off x="1758876" y="2030536"/>
            <a:ext cx="431757" cy="804207"/>
          </a:xfrm>
          <a:custGeom>
            <a:avLst/>
            <a:gdLst/>
            <a:ahLst/>
            <a:cxnLst>
              <a:cxn ang="0">
                <a:pos x="75" y="36"/>
              </a:cxn>
              <a:cxn ang="0">
                <a:pos x="174" y="87"/>
              </a:cxn>
              <a:cxn ang="0">
                <a:pos x="285" y="162"/>
              </a:cxn>
              <a:cxn ang="0">
                <a:pos x="417" y="282"/>
              </a:cxn>
              <a:cxn ang="0">
                <a:pos x="513" y="405"/>
              </a:cxn>
              <a:cxn ang="0">
                <a:pos x="591" y="528"/>
              </a:cxn>
              <a:cxn ang="0">
                <a:pos x="657" y="666"/>
              </a:cxn>
              <a:cxn ang="0">
                <a:pos x="717" y="813"/>
              </a:cxn>
              <a:cxn ang="0">
                <a:pos x="762" y="969"/>
              </a:cxn>
              <a:cxn ang="0">
                <a:pos x="792" y="1149"/>
              </a:cxn>
              <a:cxn ang="0">
                <a:pos x="813" y="1332"/>
              </a:cxn>
              <a:cxn ang="0">
                <a:pos x="813" y="1479"/>
              </a:cxn>
              <a:cxn ang="0">
                <a:pos x="804" y="1635"/>
              </a:cxn>
              <a:cxn ang="0">
                <a:pos x="780" y="1785"/>
              </a:cxn>
              <a:cxn ang="0">
                <a:pos x="591" y="1830"/>
              </a:cxn>
              <a:cxn ang="0">
                <a:pos x="1149" y="1971"/>
              </a:cxn>
              <a:cxn ang="0">
                <a:pos x="1008" y="1869"/>
              </a:cxn>
              <a:cxn ang="0">
                <a:pos x="1038" y="1716"/>
              </a:cxn>
              <a:cxn ang="0">
                <a:pos x="1050" y="1566"/>
              </a:cxn>
              <a:cxn ang="0">
                <a:pos x="1053" y="1395"/>
              </a:cxn>
              <a:cxn ang="0">
                <a:pos x="1035" y="1206"/>
              </a:cxn>
              <a:cxn ang="0">
                <a:pos x="1005" y="1050"/>
              </a:cxn>
              <a:cxn ang="0">
                <a:pos x="963" y="900"/>
              </a:cxn>
              <a:cxn ang="0">
                <a:pos x="912" y="762"/>
              </a:cxn>
              <a:cxn ang="0">
                <a:pos x="837" y="603"/>
              </a:cxn>
              <a:cxn ang="0">
                <a:pos x="750" y="462"/>
              </a:cxn>
              <a:cxn ang="0">
                <a:pos x="669" y="363"/>
              </a:cxn>
              <a:cxn ang="0">
                <a:pos x="558" y="249"/>
              </a:cxn>
              <a:cxn ang="0">
                <a:pos x="433" y="157"/>
              </a:cxn>
              <a:cxn ang="0">
                <a:pos x="297" y="81"/>
              </a:cxn>
              <a:cxn ang="0">
                <a:pos x="153" y="24"/>
              </a:cxn>
              <a:cxn ang="0">
                <a:pos x="0" y="0"/>
              </a:cxn>
            </a:cxnLst>
            <a:rect l="0" t="0" r="r" b="b"/>
            <a:pathLst>
              <a:path w="1149" h="2226">
                <a:moveTo>
                  <a:pt x="6" y="6"/>
                </a:moveTo>
                <a:lnTo>
                  <a:pt x="75" y="36"/>
                </a:lnTo>
                <a:lnTo>
                  <a:pt x="129" y="60"/>
                </a:lnTo>
                <a:lnTo>
                  <a:pt x="174" y="87"/>
                </a:lnTo>
                <a:lnTo>
                  <a:pt x="228" y="120"/>
                </a:lnTo>
                <a:lnTo>
                  <a:pt x="285" y="162"/>
                </a:lnTo>
                <a:lnTo>
                  <a:pt x="342" y="210"/>
                </a:lnTo>
                <a:lnTo>
                  <a:pt x="417" y="282"/>
                </a:lnTo>
                <a:lnTo>
                  <a:pt x="465" y="345"/>
                </a:lnTo>
                <a:lnTo>
                  <a:pt x="513" y="405"/>
                </a:lnTo>
                <a:lnTo>
                  <a:pt x="549" y="462"/>
                </a:lnTo>
                <a:lnTo>
                  <a:pt x="591" y="528"/>
                </a:lnTo>
                <a:lnTo>
                  <a:pt x="627" y="603"/>
                </a:lnTo>
                <a:lnTo>
                  <a:pt x="657" y="666"/>
                </a:lnTo>
                <a:lnTo>
                  <a:pt x="684" y="723"/>
                </a:lnTo>
                <a:lnTo>
                  <a:pt x="717" y="813"/>
                </a:lnTo>
                <a:lnTo>
                  <a:pt x="738" y="894"/>
                </a:lnTo>
                <a:lnTo>
                  <a:pt x="762" y="969"/>
                </a:lnTo>
                <a:lnTo>
                  <a:pt x="777" y="1056"/>
                </a:lnTo>
                <a:lnTo>
                  <a:pt x="792" y="1149"/>
                </a:lnTo>
                <a:lnTo>
                  <a:pt x="807" y="1239"/>
                </a:lnTo>
                <a:lnTo>
                  <a:pt x="813" y="1332"/>
                </a:lnTo>
                <a:lnTo>
                  <a:pt x="813" y="1410"/>
                </a:lnTo>
                <a:lnTo>
                  <a:pt x="813" y="1479"/>
                </a:lnTo>
                <a:lnTo>
                  <a:pt x="810" y="1560"/>
                </a:lnTo>
                <a:lnTo>
                  <a:pt x="804" y="1635"/>
                </a:lnTo>
                <a:lnTo>
                  <a:pt x="792" y="1710"/>
                </a:lnTo>
                <a:lnTo>
                  <a:pt x="780" y="1785"/>
                </a:lnTo>
                <a:lnTo>
                  <a:pt x="762" y="1869"/>
                </a:lnTo>
                <a:lnTo>
                  <a:pt x="591" y="1830"/>
                </a:lnTo>
                <a:lnTo>
                  <a:pt x="786" y="2226"/>
                </a:lnTo>
                <a:lnTo>
                  <a:pt x="1149" y="1971"/>
                </a:lnTo>
                <a:lnTo>
                  <a:pt x="990" y="1932"/>
                </a:lnTo>
                <a:lnTo>
                  <a:pt x="1008" y="1869"/>
                </a:lnTo>
                <a:lnTo>
                  <a:pt x="1023" y="1797"/>
                </a:lnTo>
                <a:lnTo>
                  <a:pt x="1038" y="1716"/>
                </a:lnTo>
                <a:lnTo>
                  <a:pt x="1047" y="1644"/>
                </a:lnTo>
                <a:lnTo>
                  <a:pt x="1050" y="1566"/>
                </a:lnTo>
                <a:lnTo>
                  <a:pt x="1053" y="1482"/>
                </a:lnTo>
                <a:lnTo>
                  <a:pt x="1053" y="1395"/>
                </a:lnTo>
                <a:lnTo>
                  <a:pt x="1047" y="1299"/>
                </a:lnTo>
                <a:lnTo>
                  <a:pt x="1035" y="1206"/>
                </a:lnTo>
                <a:lnTo>
                  <a:pt x="1020" y="1113"/>
                </a:lnTo>
                <a:lnTo>
                  <a:pt x="1005" y="1050"/>
                </a:lnTo>
                <a:lnTo>
                  <a:pt x="987" y="975"/>
                </a:lnTo>
                <a:lnTo>
                  <a:pt x="963" y="900"/>
                </a:lnTo>
                <a:lnTo>
                  <a:pt x="942" y="831"/>
                </a:lnTo>
                <a:lnTo>
                  <a:pt x="912" y="762"/>
                </a:lnTo>
                <a:lnTo>
                  <a:pt x="879" y="684"/>
                </a:lnTo>
                <a:lnTo>
                  <a:pt x="837" y="603"/>
                </a:lnTo>
                <a:lnTo>
                  <a:pt x="798" y="534"/>
                </a:lnTo>
                <a:lnTo>
                  <a:pt x="750" y="462"/>
                </a:lnTo>
                <a:lnTo>
                  <a:pt x="711" y="408"/>
                </a:lnTo>
                <a:lnTo>
                  <a:pt x="669" y="363"/>
                </a:lnTo>
                <a:lnTo>
                  <a:pt x="615" y="309"/>
                </a:lnTo>
                <a:lnTo>
                  <a:pt x="558" y="249"/>
                </a:lnTo>
                <a:lnTo>
                  <a:pt x="501" y="201"/>
                </a:lnTo>
                <a:lnTo>
                  <a:pt x="433" y="157"/>
                </a:lnTo>
                <a:lnTo>
                  <a:pt x="366" y="114"/>
                </a:lnTo>
                <a:lnTo>
                  <a:pt x="297" y="81"/>
                </a:lnTo>
                <a:lnTo>
                  <a:pt x="225" y="51"/>
                </a:lnTo>
                <a:lnTo>
                  <a:pt x="153" y="24"/>
                </a:lnTo>
                <a:lnTo>
                  <a:pt x="81" y="9"/>
                </a:lnTo>
                <a:lnTo>
                  <a:pt x="0" y="0"/>
                </a:lnTo>
              </a:path>
            </a:pathLst>
          </a:custGeom>
          <a:solidFill>
            <a:schemeClr val="bg1"/>
          </a:solidFill>
          <a:ln w="12700" cap="flat" cmpd="sng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995686"/>
            <a:ext cx="2880320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Finding maximum revenue</a:t>
            </a:r>
            <a:endParaRPr lang="en-US" dirty="0"/>
          </a:p>
        </p:txBody>
      </p:sp>
      <p:pic>
        <p:nvPicPr>
          <p:cNvPr id="16386" name="Picture 2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131590"/>
            <a:ext cx="2880320" cy="1058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2355726"/>
            <a:ext cx="2736304" cy="2570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hteck 5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Grafik 17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3491878" y="1203598"/>
            <a:ext cx="5330572" cy="3601474"/>
          </a:xfrm>
          <a:prstGeom prst="rect">
            <a:avLst/>
          </a:prstGeom>
          <a:noFill/>
          <a:ln/>
          <a:effectLst/>
        </p:spPr>
      </p:pic>
      <p:sp>
        <p:nvSpPr>
          <p:cNvPr id="19" name="Freeform 37"/>
          <p:cNvSpPr>
            <a:spLocks/>
          </p:cNvSpPr>
          <p:nvPr/>
        </p:nvSpPr>
        <p:spPr bwMode="auto">
          <a:xfrm rot="2700673">
            <a:off x="1758876" y="2030536"/>
            <a:ext cx="431757" cy="804207"/>
          </a:xfrm>
          <a:custGeom>
            <a:avLst/>
            <a:gdLst/>
            <a:ahLst/>
            <a:cxnLst>
              <a:cxn ang="0">
                <a:pos x="75" y="36"/>
              </a:cxn>
              <a:cxn ang="0">
                <a:pos x="174" y="87"/>
              </a:cxn>
              <a:cxn ang="0">
                <a:pos x="285" y="162"/>
              </a:cxn>
              <a:cxn ang="0">
                <a:pos x="417" y="282"/>
              </a:cxn>
              <a:cxn ang="0">
                <a:pos x="513" y="405"/>
              </a:cxn>
              <a:cxn ang="0">
                <a:pos x="591" y="528"/>
              </a:cxn>
              <a:cxn ang="0">
                <a:pos x="657" y="666"/>
              </a:cxn>
              <a:cxn ang="0">
                <a:pos x="717" y="813"/>
              </a:cxn>
              <a:cxn ang="0">
                <a:pos x="762" y="969"/>
              </a:cxn>
              <a:cxn ang="0">
                <a:pos x="792" y="1149"/>
              </a:cxn>
              <a:cxn ang="0">
                <a:pos x="813" y="1332"/>
              </a:cxn>
              <a:cxn ang="0">
                <a:pos x="813" y="1479"/>
              </a:cxn>
              <a:cxn ang="0">
                <a:pos x="804" y="1635"/>
              </a:cxn>
              <a:cxn ang="0">
                <a:pos x="780" y="1785"/>
              </a:cxn>
              <a:cxn ang="0">
                <a:pos x="591" y="1830"/>
              </a:cxn>
              <a:cxn ang="0">
                <a:pos x="1149" y="1971"/>
              </a:cxn>
              <a:cxn ang="0">
                <a:pos x="1008" y="1869"/>
              </a:cxn>
              <a:cxn ang="0">
                <a:pos x="1038" y="1716"/>
              </a:cxn>
              <a:cxn ang="0">
                <a:pos x="1050" y="1566"/>
              </a:cxn>
              <a:cxn ang="0">
                <a:pos x="1053" y="1395"/>
              </a:cxn>
              <a:cxn ang="0">
                <a:pos x="1035" y="1206"/>
              </a:cxn>
              <a:cxn ang="0">
                <a:pos x="1005" y="1050"/>
              </a:cxn>
              <a:cxn ang="0">
                <a:pos x="963" y="900"/>
              </a:cxn>
              <a:cxn ang="0">
                <a:pos x="912" y="762"/>
              </a:cxn>
              <a:cxn ang="0">
                <a:pos x="837" y="603"/>
              </a:cxn>
              <a:cxn ang="0">
                <a:pos x="750" y="462"/>
              </a:cxn>
              <a:cxn ang="0">
                <a:pos x="669" y="363"/>
              </a:cxn>
              <a:cxn ang="0">
                <a:pos x="558" y="249"/>
              </a:cxn>
              <a:cxn ang="0">
                <a:pos x="433" y="157"/>
              </a:cxn>
              <a:cxn ang="0">
                <a:pos x="297" y="81"/>
              </a:cxn>
              <a:cxn ang="0">
                <a:pos x="153" y="24"/>
              </a:cxn>
              <a:cxn ang="0">
                <a:pos x="0" y="0"/>
              </a:cxn>
            </a:cxnLst>
            <a:rect l="0" t="0" r="r" b="b"/>
            <a:pathLst>
              <a:path w="1149" h="2226">
                <a:moveTo>
                  <a:pt x="6" y="6"/>
                </a:moveTo>
                <a:lnTo>
                  <a:pt x="75" y="36"/>
                </a:lnTo>
                <a:lnTo>
                  <a:pt x="129" y="60"/>
                </a:lnTo>
                <a:lnTo>
                  <a:pt x="174" y="87"/>
                </a:lnTo>
                <a:lnTo>
                  <a:pt x="228" y="120"/>
                </a:lnTo>
                <a:lnTo>
                  <a:pt x="285" y="162"/>
                </a:lnTo>
                <a:lnTo>
                  <a:pt x="342" y="210"/>
                </a:lnTo>
                <a:lnTo>
                  <a:pt x="417" y="282"/>
                </a:lnTo>
                <a:lnTo>
                  <a:pt x="465" y="345"/>
                </a:lnTo>
                <a:lnTo>
                  <a:pt x="513" y="405"/>
                </a:lnTo>
                <a:lnTo>
                  <a:pt x="549" y="462"/>
                </a:lnTo>
                <a:lnTo>
                  <a:pt x="591" y="528"/>
                </a:lnTo>
                <a:lnTo>
                  <a:pt x="627" y="603"/>
                </a:lnTo>
                <a:lnTo>
                  <a:pt x="657" y="666"/>
                </a:lnTo>
                <a:lnTo>
                  <a:pt x="684" y="723"/>
                </a:lnTo>
                <a:lnTo>
                  <a:pt x="717" y="813"/>
                </a:lnTo>
                <a:lnTo>
                  <a:pt x="738" y="894"/>
                </a:lnTo>
                <a:lnTo>
                  <a:pt x="762" y="969"/>
                </a:lnTo>
                <a:lnTo>
                  <a:pt x="777" y="1056"/>
                </a:lnTo>
                <a:lnTo>
                  <a:pt x="792" y="1149"/>
                </a:lnTo>
                <a:lnTo>
                  <a:pt x="807" y="1239"/>
                </a:lnTo>
                <a:lnTo>
                  <a:pt x="813" y="1332"/>
                </a:lnTo>
                <a:lnTo>
                  <a:pt x="813" y="1410"/>
                </a:lnTo>
                <a:lnTo>
                  <a:pt x="813" y="1479"/>
                </a:lnTo>
                <a:lnTo>
                  <a:pt x="810" y="1560"/>
                </a:lnTo>
                <a:lnTo>
                  <a:pt x="804" y="1635"/>
                </a:lnTo>
                <a:lnTo>
                  <a:pt x="792" y="1710"/>
                </a:lnTo>
                <a:lnTo>
                  <a:pt x="780" y="1785"/>
                </a:lnTo>
                <a:lnTo>
                  <a:pt x="762" y="1869"/>
                </a:lnTo>
                <a:lnTo>
                  <a:pt x="591" y="1830"/>
                </a:lnTo>
                <a:lnTo>
                  <a:pt x="786" y="2226"/>
                </a:lnTo>
                <a:lnTo>
                  <a:pt x="1149" y="1971"/>
                </a:lnTo>
                <a:lnTo>
                  <a:pt x="990" y="1932"/>
                </a:lnTo>
                <a:lnTo>
                  <a:pt x="1008" y="1869"/>
                </a:lnTo>
                <a:lnTo>
                  <a:pt x="1023" y="1797"/>
                </a:lnTo>
                <a:lnTo>
                  <a:pt x="1038" y="1716"/>
                </a:lnTo>
                <a:lnTo>
                  <a:pt x="1047" y="1644"/>
                </a:lnTo>
                <a:lnTo>
                  <a:pt x="1050" y="1566"/>
                </a:lnTo>
                <a:lnTo>
                  <a:pt x="1053" y="1482"/>
                </a:lnTo>
                <a:lnTo>
                  <a:pt x="1053" y="1395"/>
                </a:lnTo>
                <a:lnTo>
                  <a:pt x="1047" y="1299"/>
                </a:lnTo>
                <a:lnTo>
                  <a:pt x="1035" y="1206"/>
                </a:lnTo>
                <a:lnTo>
                  <a:pt x="1020" y="1113"/>
                </a:lnTo>
                <a:lnTo>
                  <a:pt x="1005" y="1050"/>
                </a:lnTo>
                <a:lnTo>
                  <a:pt x="987" y="975"/>
                </a:lnTo>
                <a:lnTo>
                  <a:pt x="963" y="900"/>
                </a:lnTo>
                <a:lnTo>
                  <a:pt x="942" y="831"/>
                </a:lnTo>
                <a:lnTo>
                  <a:pt x="912" y="762"/>
                </a:lnTo>
                <a:lnTo>
                  <a:pt x="879" y="684"/>
                </a:lnTo>
                <a:lnTo>
                  <a:pt x="837" y="603"/>
                </a:lnTo>
                <a:lnTo>
                  <a:pt x="798" y="534"/>
                </a:lnTo>
                <a:lnTo>
                  <a:pt x="750" y="462"/>
                </a:lnTo>
                <a:lnTo>
                  <a:pt x="711" y="408"/>
                </a:lnTo>
                <a:lnTo>
                  <a:pt x="669" y="363"/>
                </a:lnTo>
                <a:lnTo>
                  <a:pt x="615" y="309"/>
                </a:lnTo>
                <a:lnTo>
                  <a:pt x="558" y="249"/>
                </a:lnTo>
                <a:lnTo>
                  <a:pt x="501" y="201"/>
                </a:lnTo>
                <a:lnTo>
                  <a:pt x="433" y="157"/>
                </a:lnTo>
                <a:lnTo>
                  <a:pt x="366" y="114"/>
                </a:lnTo>
                <a:lnTo>
                  <a:pt x="297" y="81"/>
                </a:lnTo>
                <a:lnTo>
                  <a:pt x="225" y="51"/>
                </a:lnTo>
                <a:lnTo>
                  <a:pt x="153" y="24"/>
                </a:lnTo>
                <a:lnTo>
                  <a:pt x="81" y="9"/>
                </a:lnTo>
                <a:lnTo>
                  <a:pt x="0" y="0"/>
                </a:lnTo>
              </a:path>
            </a:pathLst>
          </a:custGeom>
          <a:solidFill>
            <a:schemeClr val="bg1"/>
          </a:solidFill>
          <a:ln w="12700" cap="flat" cmpd="sng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www.oreilly.com/library/view/the-innovation-book/9781292011905/images/f0216_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1131590"/>
            <a:ext cx="6480720" cy="2448272"/>
          </a:xfrm>
          <a:prstGeom prst="rect">
            <a:avLst/>
          </a:prstGeom>
          <a:noFill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Outlook: In the next semester, we will discuss a differential-equation model for the spreading of a new product</a:t>
            </a:r>
            <a:endParaRPr lang="en-US" dirty="0"/>
          </a:p>
        </p:txBody>
      </p:sp>
      <p:pic>
        <p:nvPicPr>
          <p:cNvPr id="3" name="Picture 2" descr="https://images-na.ssl-images-amazon.com/images/I/81x0v7r6K3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1" y="3651870"/>
            <a:ext cx="902189" cy="1369219"/>
          </a:xfrm>
          <a:prstGeom prst="rect">
            <a:avLst/>
          </a:prstGeom>
          <a:noFill/>
        </p:spPr>
      </p:pic>
      <p:pic>
        <p:nvPicPr>
          <p:cNvPr id="4" name="Picture 4" descr="https://www.researchgate.net/profile/Linton_Freeman/publication/239228599/figure/fig16/AS:651223766167552@1532275253048/Everett-M-Rogers.png"/>
          <p:cNvPicPr>
            <a:picLocks noChangeAspect="1" noChangeArrowheads="1"/>
          </p:cNvPicPr>
          <p:nvPr/>
        </p:nvPicPr>
        <p:blipFill>
          <a:blip r:embed="rId4" cstate="print"/>
          <a:srcRect r="43103"/>
          <a:stretch>
            <a:fillRect/>
          </a:stretch>
        </p:blipFill>
        <p:spPr bwMode="auto">
          <a:xfrm>
            <a:off x="251520" y="1131591"/>
            <a:ext cx="1440160" cy="1899882"/>
          </a:xfrm>
          <a:prstGeom prst="rect">
            <a:avLst/>
          </a:prstGeom>
          <a:noFill/>
        </p:spPr>
      </p:pic>
      <p:sp>
        <p:nvSpPr>
          <p:cNvPr id="5" name="Textfeld 4"/>
          <p:cNvSpPr txBox="1"/>
          <p:nvPr/>
        </p:nvSpPr>
        <p:spPr>
          <a:xfrm>
            <a:off x="251520" y="3075806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b="1" dirty="0" smtClean="0"/>
              <a:t>Everett M. Rogers</a:t>
            </a:r>
            <a:endParaRPr lang="de-DE" sz="1200" dirty="0" smtClean="0"/>
          </a:p>
          <a:p>
            <a:pPr algn="ctr"/>
            <a:r>
              <a:rPr lang="en-US" sz="1200" dirty="0" smtClean="0"/>
              <a:t>(1931 – 2004)</a:t>
            </a:r>
            <a:endParaRPr lang="en-US" sz="1200" dirty="0"/>
          </a:p>
        </p:txBody>
      </p:sp>
      <p:pic>
        <p:nvPicPr>
          <p:cNvPr id="6" name="Picture 2" descr="https://www.oreilly.com/library/view/the-innovation-book/9781292011905/images/f0216_0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99892" y="1131591"/>
            <a:ext cx="4104456" cy="2438880"/>
          </a:xfrm>
          <a:prstGeom prst="rect">
            <a:avLst/>
          </a:prstGeom>
          <a:noFill/>
        </p:spPr>
      </p:pic>
      <p:sp>
        <p:nvSpPr>
          <p:cNvPr id="7" name="Rechteck 6"/>
          <p:cNvSpPr/>
          <p:nvPr/>
        </p:nvSpPr>
        <p:spPr>
          <a:xfrm>
            <a:off x="2411760" y="3651870"/>
            <a:ext cx="6480720" cy="13681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80975" indent="-180975">
              <a:spcAft>
                <a:spcPts val="600"/>
              </a:spcAft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</a:rPr>
              <a:t>Diffusion is the process by which an innovation is communicated over time among the participants in a social system</a:t>
            </a:r>
          </a:p>
          <a:p>
            <a:pPr marL="180975" indent="-180975">
              <a:spcAft>
                <a:spcPts val="600"/>
              </a:spcAft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</a:rPr>
              <a:t>Four main elements influence the spread of a new idea: the innovation itself, communication channels, time, and a social system. This process relies heavily on human capital.</a:t>
            </a:r>
          </a:p>
          <a:p>
            <a:pPr marL="180975" indent="-180975">
              <a:spcAft>
                <a:spcPts val="600"/>
              </a:spcAft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</a:rPr>
              <a:t>The innovation must be widely adopted in order to self-sustain. Within the rate of adoption, there is a point at which an innovation reaches critical mass.</a:t>
            </a:r>
            <a:endParaRPr lang="en-US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/>
          <p:cNvSpPr/>
          <p:nvPr/>
        </p:nvSpPr>
        <p:spPr>
          <a:xfrm>
            <a:off x="971600" y="2113578"/>
            <a:ext cx="7200800" cy="36004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feld 2"/>
          <p:cNvSpPr txBox="1"/>
          <p:nvPr/>
        </p:nvSpPr>
        <p:spPr>
          <a:xfrm>
            <a:off x="971600" y="1131590"/>
            <a:ext cx="5584670" cy="190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Topics</a:t>
            </a:r>
          </a:p>
          <a:p>
            <a:endParaRPr lang="en-US" sz="1000" dirty="0" smtClean="0"/>
          </a:p>
          <a:p>
            <a:pPr lvl="1"/>
            <a:r>
              <a:rPr lang="en-US" dirty="0" smtClean="0"/>
              <a:t>Increasing/ Decreasing Functions &amp; Relative </a:t>
            </a:r>
            <a:r>
              <a:rPr lang="en-US" dirty="0" err="1" smtClean="0"/>
              <a:t>Extrema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b="1" dirty="0" smtClean="0"/>
              <a:t>Concavity and Points of Inflection</a:t>
            </a:r>
          </a:p>
          <a:p>
            <a:pPr lvl="1"/>
            <a:endParaRPr lang="en-US" b="1" dirty="0" smtClean="0"/>
          </a:p>
          <a:p>
            <a:pPr lvl="1"/>
            <a:r>
              <a:rPr lang="en-US" dirty="0" smtClean="0"/>
              <a:t>Horizontal, Vertical &amp; Slant Asymptotes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When analyzing production/ work performance one is interested in the point of demising returns (where the 2</a:t>
            </a:r>
            <a:r>
              <a:rPr lang="en-US" baseline="30000" dirty="0" smtClean="0"/>
              <a:t>nd</a:t>
            </a:r>
            <a:r>
              <a:rPr lang="en-US" dirty="0" smtClean="0"/>
              <a:t> derivative changes sign)</a:t>
            </a:r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31591"/>
            <a:ext cx="4320480" cy="2386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hteck 5"/>
          <p:cNvSpPr/>
          <p:nvPr/>
        </p:nvSpPr>
        <p:spPr>
          <a:xfrm>
            <a:off x="4932040" y="1131590"/>
            <a:ext cx="3960440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>
              <a:spcAft>
                <a:spcPts val="400"/>
              </a:spcAft>
            </a:pPr>
            <a:r>
              <a:rPr lang="en-US" sz="1400" dirty="0" smtClean="0">
                <a:solidFill>
                  <a:schemeClr val="tx1"/>
                </a:solidFill>
              </a:rPr>
              <a:t>The number of units that a factory worker can produce in </a:t>
            </a:r>
            <a:r>
              <a:rPr lang="en-US" sz="1400" i="1" dirty="0" smtClean="0">
                <a:solidFill>
                  <a:schemeClr val="tx1"/>
                </a:solidFill>
              </a:rPr>
              <a:t>t</a:t>
            </a:r>
            <a:r>
              <a:rPr lang="en-US" sz="1400" dirty="0" smtClean="0">
                <a:solidFill>
                  <a:schemeClr val="tx1"/>
                </a:solidFill>
              </a:rPr>
              <a:t> hours after arriving at work is often given by a function </a:t>
            </a:r>
            <a:r>
              <a:rPr lang="en-US" sz="1400" i="1" dirty="0" smtClean="0">
                <a:solidFill>
                  <a:schemeClr val="tx1"/>
                </a:solidFill>
              </a:rPr>
              <a:t>Q</a:t>
            </a:r>
            <a:r>
              <a:rPr lang="en-US" sz="1400" dirty="0" smtClean="0">
                <a:solidFill>
                  <a:schemeClr val="tx1"/>
                </a:solidFill>
              </a:rPr>
              <a:t>(</a:t>
            </a:r>
            <a:r>
              <a:rPr lang="en-US" sz="1400" i="1" dirty="0" smtClean="0">
                <a:solidFill>
                  <a:schemeClr val="tx1"/>
                </a:solidFill>
              </a:rPr>
              <a:t>t</a:t>
            </a:r>
            <a:r>
              <a:rPr lang="en-US" sz="1400" dirty="0" smtClean="0">
                <a:solidFill>
                  <a:schemeClr val="tx1"/>
                </a:solidFill>
              </a:rPr>
              <a:t>) like the one whose graph is shown in the figure.</a:t>
            </a:r>
          </a:p>
          <a:p>
            <a:pPr algn="just">
              <a:spcAft>
                <a:spcPts val="400"/>
              </a:spcAft>
            </a:pPr>
            <a:r>
              <a:rPr lang="en-US" sz="1400" dirty="0" smtClean="0">
                <a:solidFill>
                  <a:schemeClr val="tx1"/>
                </a:solidFill>
              </a:rPr>
              <a:t>Notice that at first the graph is not very steep. The steepness increases, however, until the graph reaches a point of maximum steepness, after which the steepness begins to decrease.</a:t>
            </a:r>
          </a:p>
          <a:p>
            <a:pPr algn="just">
              <a:spcAft>
                <a:spcPts val="400"/>
              </a:spcAft>
            </a:pPr>
            <a:r>
              <a:rPr lang="en-US" sz="1400" dirty="0" smtClean="0">
                <a:solidFill>
                  <a:schemeClr val="tx1"/>
                </a:solidFill>
              </a:rPr>
              <a:t>This reflects the fact that at first the worker’s efficiency is low. The efficiency increases, however, as the worker settles into a routine and continues to increase until the worker is performing at maximum efficiency. Then fatigue sets in and the efficiency begins to decline.</a:t>
            </a:r>
          </a:p>
          <a:p>
            <a:pPr algn="just">
              <a:spcAft>
                <a:spcPts val="400"/>
              </a:spcAft>
            </a:pPr>
            <a:r>
              <a:rPr lang="en-US" sz="1400" dirty="0" smtClean="0">
                <a:solidFill>
                  <a:schemeClr val="tx1"/>
                </a:solidFill>
              </a:rPr>
              <a:t>The point </a:t>
            </a:r>
            <a:r>
              <a:rPr lang="en-US" sz="1400" i="1" dirty="0" smtClean="0">
                <a:solidFill>
                  <a:schemeClr val="tx1"/>
                </a:solidFill>
              </a:rPr>
              <a:t>P</a:t>
            </a:r>
            <a:r>
              <a:rPr lang="en-US" sz="1400" dirty="0" smtClean="0">
                <a:solidFill>
                  <a:schemeClr val="tx1"/>
                </a:solidFill>
              </a:rPr>
              <a:t> on the output curve where maximum efficiency occurs is known in economics as the </a:t>
            </a:r>
            <a:r>
              <a:rPr lang="en-US" sz="1400" b="1" dirty="0" smtClean="0">
                <a:solidFill>
                  <a:schemeClr val="tx1"/>
                </a:solidFill>
              </a:rPr>
              <a:t>point of diminishing returns.</a:t>
            </a:r>
            <a:endParaRPr lang="en-US" sz="1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131590"/>
            <a:ext cx="2880320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increase and decrease of the slope of a tangent line is described by the concavity of the graph</a:t>
            </a:r>
            <a:endParaRPr lang="en-US" dirty="0"/>
          </a:p>
        </p:txBody>
      </p:sp>
      <p:pic>
        <p:nvPicPr>
          <p:cNvPr id="18434" name="Picture 2 1"/>
          <p:cNvPicPr>
            <a:picLocks noChangeAspect="1" noChangeArrowheads="1"/>
          </p:cNvPicPr>
          <p:nvPr/>
        </p:nvPicPr>
        <p:blipFill>
          <a:blip r:embed="rId5" cstate="print"/>
          <a:srcRect r="51710"/>
          <a:stretch>
            <a:fillRect/>
          </a:stretch>
        </p:blipFill>
        <p:spPr bwMode="auto">
          <a:xfrm>
            <a:off x="251520" y="1131590"/>
            <a:ext cx="2880320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 2"/>
          <p:cNvPicPr>
            <a:picLocks noChangeAspect="1" noChangeArrowheads="1"/>
          </p:cNvPicPr>
          <p:nvPr/>
        </p:nvPicPr>
        <p:blipFill>
          <a:blip r:embed="rId5" cstate="print"/>
          <a:srcRect l="53119"/>
          <a:stretch>
            <a:fillRect/>
          </a:stretch>
        </p:blipFill>
        <p:spPr bwMode="auto">
          <a:xfrm>
            <a:off x="264582" y="3062744"/>
            <a:ext cx="2796310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hteck 5"/>
          <p:cNvSpPr/>
          <p:nvPr/>
        </p:nvSpPr>
        <p:spPr>
          <a:xfrm>
            <a:off x="3419872" y="1131590"/>
            <a:ext cx="5472608" cy="864096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>
              <a:spcAft>
                <a:spcPts val="400"/>
              </a:spcAft>
            </a:pPr>
            <a:endParaRPr lang="en-US" sz="1400">
              <a:solidFill>
                <a:schemeClr val="tx1"/>
              </a:solidFill>
            </a:endParaRPr>
          </a:p>
        </p:txBody>
      </p:sp>
      <p:pic>
        <p:nvPicPr>
          <p:cNvPr id="8" name="Grafik 7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3491874" y="1203573"/>
            <a:ext cx="5310611" cy="689245"/>
          </a:xfrm>
          <a:prstGeom prst="rect">
            <a:avLst/>
          </a:prstGeom>
          <a:noFill/>
          <a:ln/>
          <a:effectLst/>
        </p:spPr>
      </p:pic>
      <p:sp>
        <p:nvSpPr>
          <p:cNvPr id="9" name="Rechteck 8"/>
          <p:cNvSpPr/>
          <p:nvPr/>
        </p:nvSpPr>
        <p:spPr>
          <a:xfrm>
            <a:off x="3419872" y="2067694"/>
            <a:ext cx="5472608" cy="295232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>
              <a:spcAft>
                <a:spcPts val="400"/>
              </a:spcAft>
            </a:pPr>
            <a:endParaRPr lang="en-US" sz="1400">
              <a:solidFill>
                <a:schemeClr val="tx1"/>
              </a:solidFill>
            </a:endParaRPr>
          </a:p>
        </p:txBody>
      </p:sp>
      <p:pic>
        <p:nvPicPr>
          <p:cNvPr id="20" name="Grafik 19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/>
          <a:stretch>
            <a:fillRect/>
          </a:stretch>
        </p:blipFill>
        <p:spPr>
          <a:xfrm>
            <a:off x="3491875" y="2139675"/>
            <a:ext cx="5326369" cy="2779379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31590"/>
            <a:ext cx="8640960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Informally, a concave upward portion of graph “holds water” (cup), while a concave downward portion “spills water” (cap)</a:t>
            </a:r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 r="51710"/>
          <a:stretch>
            <a:fillRect/>
          </a:stretch>
        </p:blipFill>
        <p:spPr bwMode="auto">
          <a:xfrm>
            <a:off x="251520" y="1131590"/>
            <a:ext cx="2880320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53119"/>
          <a:stretch>
            <a:fillRect/>
          </a:stretch>
        </p:blipFill>
        <p:spPr bwMode="auto">
          <a:xfrm>
            <a:off x="264582" y="3062744"/>
            <a:ext cx="2796310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5382" y="1419622"/>
            <a:ext cx="5237097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Gleichschenkliges Dreieck 6"/>
          <p:cNvSpPr/>
          <p:nvPr/>
        </p:nvSpPr>
        <p:spPr>
          <a:xfrm rot="5400000">
            <a:off x="2231740" y="2967794"/>
            <a:ext cx="2160240" cy="216024"/>
          </a:xfrm>
          <a:prstGeom prst="triangle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With the signs of the 2</a:t>
            </a:r>
            <a:r>
              <a:rPr lang="en-US" baseline="30000" dirty="0" smtClean="0"/>
              <a:t>nd</a:t>
            </a:r>
            <a:r>
              <a:rPr lang="en-US" dirty="0" smtClean="0"/>
              <a:t> on specific intervals the concavity (upward vs. downward) of a function is determined</a:t>
            </a:r>
            <a:endParaRPr lang="en-US" dirty="0"/>
          </a:p>
        </p:txBody>
      </p:sp>
      <p:sp>
        <p:nvSpPr>
          <p:cNvPr id="5" name="Rechteck 4"/>
          <p:cNvSpPr/>
          <p:nvPr/>
        </p:nvSpPr>
        <p:spPr>
          <a:xfrm>
            <a:off x="1691680" y="1131590"/>
            <a:ext cx="7200800" cy="316835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5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1" y="1203574"/>
            <a:ext cx="7059557" cy="2930805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 2"/>
          <p:cNvPicPr>
            <a:picLocks noChangeAspect="1" noChangeArrowheads="1"/>
          </p:cNvPicPr>
          <p:nvPr/>
        </p:nvPicPr>
        <p:blipFill>
          <a:blip r:embed="rId3" cstate="print"/>
          <a:srcRect l="34193" r="55625" b="74318"/>
          <a:stretch>
            <a:fillRect/>
          </a:stretch>
        </p:blipFill>
        <p:spPr bwMode="auto">
          <a:xfrm>
            <a:off x="251520" y="1131590"/>
            <a:ext cx="3888432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 1"/>
          <p:cNvPicPr>
            <a:picLocks noChangeAspect="1" noChangeArrowheads="1"/>
          </p:cNvPicPr>
          <p:nvPr/>
        </p:nvPicPr>
        <p:blipFill>
          <a:blip r:embed="rId3" cstate="print"/>
          <a:srcRect l="36157" r="55625" b="73884"/>
          <a:stretch>
            <a:fillRect/>
          </a:stretch>
        </p:blipFill>
        <p:spPr bwMode="auto">
          <a:xfrm>
            <a:off x="251520" y="1131590"/>
            <a:ext cx="1944216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Recap:</a:t>
            </a:r>
            <a:br>
              <a:rPr lang="en-US" dirty="0" smtClean="0"/>
            </a:br>
            <a:r>
              <a:rPr lang="en-US" dirty="0" smtClean="0"/>
              <a:t>Increasing and decreasing functions</a:t>
            </a:r>
            <a:endParaRPr lang="en-US" dirty="0"/>
          </a:p>
        </p:txBody>
      </p:sp>
      <p:pic>
        <p:nvPicPr>
          <p:cNvPr id="1026" name="Picture 2 2"/>
          <p:cNvPicPr>
            <a:picLocks noChangeAspect="1" noChangeArrowheads="1"/>
          </p:cNvPicPr>
          <p:nvPr/>
        </p:nvPicPr>
        <p:blipFill>
          <a:blip r:embed="rId3" cstate="print"/>
          <a:srcRect r="55625"/>
          <a:stretch>
            <a:fillRect/>
          </a:stretch>
        </p:blipFill>
        <p:spPr bwMode="auto">
          <a:xfrm>
            <a:off x="257176" y="1131591"/>
            <a:ext cx="1944216" cy="1930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 3"/>
          <p:cNvPicPr>
            <a:picLocks noChangeAspect="1" noChangeArrowheads="1"/>
          </p:cNvPicPr>
          <p:nvPr/>
        </p:nvPicPr>
        <p:blipFill>
          <a:blip r:embed="rId3" cstate="print"/>
          <a:srcRect l="55625"/>
          <a:stretch>
            <a:fillRect/>
          </a:stretch>
        </p:blipFill>
        <p:spPr bwMode="auto">
          <a:xfrm>
            <a:off x="251521" y="3089987"/>
            <a:ext cx="1944216" cy="1930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hteck 8"/>
          <p:cNvSpPr/>
          <p:nvPr/>
        </p:nvSpPr>
        <p:spPr>
          <a:xfrm>
            <a:off x="4427984" y="1131590"/>
            <a:ext cx="4464496" cy="38884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20" name="Grafik 19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4499990" y="1203591"/>
            <a:ext cx="4242963" cy="3122839"/>
          </a:xfrm>
          <a:prstGeom prst="rect">
            <a:avLst/>
          </a:prstGeom>
          <a:noFill/>
          <a:ln/>
          <a:effectLst/>
        </p:spPr>
      </p:pic>
      <p:pic>
        <p:nvPicPr>
          <p:cNvPr id="12" name="Picture 2 4"/>
          <p:cNvPicPr>
            <a:picLocks noChangeAspect="1" noChangeArrowheads="1"/>
          </p:cNvPicPr>
          <p:nvPr/>
        </p:nvPicPr>
        <p:blipFill>
          <a:blip r:embed="rId5" cstate="print"/>
          <a:srcRect r="57143"/>
          <a:stretch>
            <a:fillRect/>
          </a:stretch>
        </p:blipFill>
        <p:spPr bwMode="auto">
          <a:xfrm>
            <a:off x="2411761" y="1131590"/>
            <a:ext cx="1728191" cy="1971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 5"/>
          <p:cNvPicPr>
            <a:picLocks noChangeAspect="1" noChangeArrowheads="1"/>
          </p:cNvPicPr>
          <p:nvPr/>
        </p:nvPicPr>
        <p:blipFill>
          <a:blip r:embed="rId5" cstate="print"/>
          <a:srcRect l="57143"/>
          <a:stretch>
            <a:fillRect/>
          </a:stretch>
        </p:blipFill>
        <p:spPr bwMode="auto">
          <a:xfrm>
            <a:off x="2411760" y="3048603"/>
            <a:ext cx="1728191" cy="1971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hteck 20"/>
          <p:cNvSpPr/>
          <p:nvPr/>
        </p:nvSpPr>
        <p:spPr>
          <a:xfrm>
            <a:off x="0" y="843558"/>
            <a:ext cx="179512" cy="4299942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37"/>
          <p:cNvSpPr>
            <a:spLocks/>
          </p:cNvSpPr>
          <p:nvPr/>
        </p:nvSpPr>
        <p:spPr bwMode="auto">
          <a:xfrm rot="14462549" flipH="1">
            <a:off x="1788137" y="1977154"/>
            <a:ext cx="431757" cy="804207"/>
          </a:xfrm>
          <a:custGeom>
            <a:avLst/>
            <a:gdLst/>
            <a:ahLst/>
            <a:cxnLst>
              <a:cxn ang="0">
                <a:pos x="75" y="36"/>
              </a:cxn>
              <a:cxn ang="0">
                <a:pos x="174" y="87"/>
              </a:cxn>
              <a:cxn ang="0">
                <a:pos x="285" y="162"/>
              </a:cxn>
              <a:cxn ang="0">
                <a:pos x="417" y="282"/>
              </a:cxn>
              <a:cxn ang="0">
                <a:pos x="513" y="405"/>
              </a:cxn>
              <a:cxn ang="0">
                <a:pos x="591" y="528"/>
              </a:cxn>
              <a:cxn ang="0">
                <a:pos x="657" y="666"/>
              </a:cxn>
              <a:cxn ang="0">
                <a:pos x="717" y="813"/>
              </a:cxn>
              <a:cxn ang="0">
                <a:pos x="762" y="969"/>
              </a:cxn>
              <a:cxn ang="0">
                <a:pos x="792" y="1149"/>
              </a:cxn>
              <a:cxn ang="0">
                <a:pos x="813" y="1332"/>
              </a:cxn>
              <a:cxn ang="0">
                <a:pos x="813" y="1479"/>
              </a:cxn>
              <a:cxn ang="0">
                <a:pos x="804" y="1635"/>
              </a:cxn>
              <a:cxn ang="0">
                <a:pos x="780" y="1785"/>
              </a:cxn>
              <a:cxn ang="0">
                <a:pos x="591" y="1830"/>
              </a:cxn>
              <a:cxn ang="0">
                <a:pos x="1149" y="1971"/>
              </a:cxn>
              <a:cxn ang="0">
                <a:pos x="1008" y="1869"/>
              </a:cxn>
              <a:cxn ang="0">
                <a:pos x="1038" y="1716"/>
              </a:cxn>
              <a:cxn ang="0">
                <a:pos x="1050" y="1566"/>
              </a:cxn>
              <a:cxn ang="0">
                <a:pos x="1053" y="1395"/>
              </a:cxn>
              <a:cxn ang="0">
                <a:pos x="1035" y="1206"/>
              </a:cxn>
              <a:cxn ang="0">
                <a:pos x="1005" y="1050"/>
              </a:cxn>
              <a:cxn ang="0">
                <a:pos x="963" y="900"/>
              </a:cxn>
              <a:cxn ang="0">
                <a:pos x="912" y="762"/>
              </a:cxn>
              <a:cxn ang="0">
                <a:pos x="837" y="603"/>
              </a:cxn>
              <a:cxn ang="0">
                <a:pos x="750" y="462"/>
              </a:cxn>
              <a:cxn ang="0">
                <a:pos x="669" y="363"/>
              </a:cxn>
              <a:cxn ang="0">
                <a:pos x="558" y="249"/>
              </a:cxn>
              <a:cxn ang="0">
                <a:pos x="433" y="157"/>
              </a:cxn>
              <a:cxn ang="0">
                <a:pos x="297" y="81"/>
              </a:cxn>
              <a:cxn ang="0">
                <a:pos x="153" y="24"/>
              </a:cxn>
              <a:cxn ang="0">
                <a:pos x="0" y="0"/>
              </a:cxn>
            </a:cxnLst>
            <a:rect l="0" t="0" r="r" b="b"/>
            <a:pathLst>
              <a:path w="1149" h="2226">
                <a:moveTo>
                  <a:pt x="6" y="6"/>
                </a:moveTo>
                <a:lnTo>
                  <a:pt x="75" y="36"/>
                </a:lnTo>
                <a:lnTo>
                  <a:pt x="129" y="60"/>
                </a:lnTo>
                <a:lnTo>
                  <a:pt x="174" y="87"/>
                </a:lnTo>
                <a:lnTo>
                  <a:pt x="228" y="120"/>
                </a:lnTo>
                <a:lnTo>
                  <a:pt x="285" y="162"/>
                </a:lnTo>
                <a:lnTo>
                  <a:pt x="342" y="210"/>
                </a:lnTo>
                <a:lnTo>
                  <a:pt x="417" y="282"/>
                </a:lnTo>
                <a:lnTo>
                  <a:pt x="465" y="345"/>
                </a:lnTo>
                <a:lnTo>
                  <a:pt x="513" y="405"/>
                </a:lnTo>
                <a:lnTo>
                  <a:pt x="549" y="462"/>
                </a:lnTo>
                <a:lnTo>
                  <a:pt x="591" y="528"/>
                </a:lnTo>
                <a:lnTo>
                  <a:pt x="627" y="603"/>
                </a:lnTo>
                <a:lnTo>
                  <a:pt x="657" y="666"/>
                </a:lnTo>
                <a:lnTo>
                  <a:pt x="684" y="723"/>
                </a:lnTo>
                <a:lnTo>
                  <a:pt x="717" y="813"/>
                </a:lnTo>
                <a:lnTo>
                  <a:pt x="738" y="894"/>
                </a:lnTo>
                <a:lnTo>
                  <a:pt x="762" y="969"/>
                </a:lnTo>
                <a:lnTo>
                  <a:pt x="777" y="1056"/>
                </a:lnTo>
                <a:lnTo>
                  <a:pt x="792" y="1149"/>
                </a:lnTo>
                <a:lnTo>
                  <a:pt x="807" y="1239"/>
                </a:lnTo>
                <a:lnTo>
                  <a:pt x="813" y="1332"/>
                </a:lnTo>
                <a:lnTo>
                  <a:pt x="813" y="1410"/>
                </a:lnTo>
                <a:lnTo>
                  <a:pt x="813" y="1479"/>
                </a:lnTo>
                <a:lnTo>
                  <a:pt x="810" y="1560"/>
                </a:lnTo>
                <a:lnTo>
                  <a:pt x="804" y="1635"/>
                </a:lnTo>
                <a:lnTo>
                  <a:pt x="792" y="1710"/>
                </a:lnTo>
                <a:lnTo>
                  <a:pt x="780" y="1785"/>
                </a:lnTo>
                <a:lnTo>
                  <a:pt x="762" y="1869"/>
                </a:lnTo>
                <a:lnTo>
                  <a:pt x="591" y="1830"/>
                </a:lnTo>
                <a:lnTo>
                  <a:pt x="786" y="2226"/>
                </a:lnTo>
                <a:lnTo>
                  <a:pt x="1149" y="1971"/>
                </a:lnTo>
                <a:lnTo>
                  <a:pt x="990" y="1932"/>
                </a:lnTo>
                <a:lnTo>
                  <a:pt x="1008" y="1869"/>
                </a:lnTo>
                <a:lnTo>
                  <a:pt x="1023" y="1797"/>
                </a:lnTo>
                <a:lnTo>
                  <a:pt x="1038" y="1716"/>
                </a:lnTo>
                <a:lnTo>
                  <a:pt x="1047" y="1644"/>
                </a:lnTo>
                <a:lnTo>
                  <a:pt x="1050" y="1566"/>
                </a:lnTo>
                <a:lnTo>
                  <a:pt x="1053" y="1482"/>
                </a:lnTo>
                <a:lnTo>
                  <a:pt x="1053" y="1395"/>
                </a:lnTo>
                <a:lnTo>
                  <a:pt x="1047" y="1299"/>
                </a:lnTo>
                <a:lnTo>
                  <a:pt x="1035" y="1206"/>
                </a:lnTo>
                <a:lnTo>
                  <a:pt x="1020" y="1113"/>
                </a:lnTo>
                <a:lnTo>
                  <a:pt x="1005" y="1050"/>
                </a:lnTo>
                <a:lnTo>
                  <a:pt x="987" y="975"/>
                </a:lnTo>
                <a:lnTo>
                  <a:pt x="963" y="900"/>
                </a:lnTo>
                <a:lnTo>
                  <a:pt x="942" y="831"/>
                </a:lnTo>
                <a:lnTo>
                  <a:pt x="912" y="762"/>
                </a:lnTo>
                <a:lnTo>
                  <a:pt x="879" y="684"/>
                </a:lnTo>
                <a:lnTo>
                  <a:pt x="837" y="603"/>
                </a:lnTo>
                <a:lnTo>
                  <a:pt x="798" y="534"/>
                </a:lnTo>
                <a:lnTo>
                  <a:pt x="750" y="462"/>
                </a:lnTo>
                <a:lnTo>
                  <a:pt x="711" y="408"/>
                </a:lnTo>
                <a:lnTo>
                  <a:pt x="669" y="363"/>
                </a:lnTo>
                <a:lnTo>
                  <a:pt x="615" y="309"/>
                </a:lnTo>
                <a:lnTo>
                  <a:pt x="558" y="249"/>
                </a:lnTo>
                <a:lnTo>
                  <a:pt x="501" y="201"/>
                </a:lnTo>
                <a:lnTo>
                  <a:pt x="433" y="157"/>
                </a:lnTo>
                <a:lnTo>
                  <a:pt x="366" y="114"/>
                </a:lnTo>
                <a:lnTo>
                  <a:pt x="297" y="81"/>
                </a:lnTo>
                <a:lnTo>
                  <a:pt x="225" y="51"/>
                </a:lnTo>
                <a:lnTo>
                  <a:pt x="153" y="24"/>
                </a:lnTo>
                <a:lnTo>
                  <a:pt x="81" y="9"/>
                </a:lnTo>
                <a:lnTo>
                  <a:pt x="0" y="0"/>
                </a:lnTo>
              </a:path>
            </a:pathLst>
          </a:custGeom>
          <a:solidFill>
            <a:schemeClr val="bg1"/>
          </a:solidFill>
          <a:ln w="12700" cap="flat" cmpd="sng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Freeform 37"/>
          <p:cNvSpPr>
            <a:spLocks/>
          </p:cNvSpPr>
          <p:nvPr/>
        </p:nvSpPr>
        <p:spPr bwMode="auto">
          <a:xfrm rot="14462549" flipH="1">
            <a:off x="1932154" y="3561331"/>
            <a:ext cx="431757" cy="804207"/>
          </a:xfrm>
          <a:custGeom>
            <a:avLst/>
            <a:gdLst/>
            <a:ahLst/>
            <a:cxnLst>
              <a:cxn ang="0">
                <a:pos x="75" y="36"/>
              </a:cxn>
              <a:cxn ang="0">
                <a:pos x="174" y="87"/>
              </a:cxn>
              <a:cxn ang="0">
                <a:pos x="285" y="162"/>
              </a:cxn>
              <a:cxn ang="0">
                <a:pos x="417" y="282"/>
              </a:cxn>
              <a:cxn ang="0">
                <a:pos x="513" y="405"/>
              </a:cxn>
              <a:cxn ang="0">
                <a:pos x="591" y="528"/>
              </a:cxn>
              <a:cxn ang="0">
                <a:pos x="657" y="666"/>
              </a:cxn>
              <a:cxn ang="0">
                <a:pos x="717" y="813"/>
              </a:cxn>
              <a:cxn ang="0">
                <a:pos x="762" y="969"/>
              </a:cxn>
              <a:cxn ang="0">
                <a:pos x="792" y="1149"/>
              </a:cxn>
              <a:cxn ang="0">
                <a:pos x="813" y="1332"/>
              </a:cxn>
              <a:cxn ang="0">
                <a:pos x="813" y="1479"/>
              </a:cxn>
              <a:cxn ang="0">
                <a:pos x="804" y="1635"/>
              </a:cxn>
              <a:cxn ang="0">
                <a:pos x="780" y="1785"/>
              </a:cxn>
              <a:cxn ang="0">
                <a:pos x="591" y="1830"/>
              </a:cxn>
              <a:cxn ang="0">
                <a:pos x="1149" y="1971"/>
              </a:cxn>
              <a:cxn ang="0">
                <a:pos x="1008" y="1869"/>
              </a:cxn>
              <a:cxn ang="0">
                <a:pos x="1038" y="1716"/>
              </a:cxn>
              <a:cxn ang="0">
                <a:pos x="1050" y="1566"/>
              </a:cxn>
              <a:cxn ang="0">
                <a:pos x="1053" y="1395"/>
              </a:cxn>
              <a:cxn ang="0">
                <a:pos x="1035" y="1206"/>
              </a:cxn>
              <a:cxn ang="0">
                <a:pos x="1005" y="1050"/>
              </a:cxn>
              <a:cxn ang="0">
                <a:pos x="963" y="900"/>
              </a:cxn>
              <a:cxn ang="0">
                <a:pos x="912" y="762"/>
              </a:cxn>
              <a:cxn ang="0">
                <a:pos x="837" y="603"/>
              </a:cxn>
              <a:cxn ang="0">
                <a:pos x="750" y="462"/>
              </a:cxn>
              <a:cxn ang="0">
                <a:pos x="669" y="363"/>
              </a:cxn>
              <a:cxn ang="0">
                <a:pos x="558" y="249"/>
              </a:cxn>
              <a:cxn ang="0">
                <a:pos x="433" y="157"/>
              </a:cxn>
              <a:cxn ang="0">
                <a:pos x="297" y="81"/>
              </a:cxn>
              <a:cxn ang="0">
                <a:pos x="153" y="24"/>
              </a:cxn>
              <a:cxn ang="0">
                <a:pos x="0" y="0"/>
              </a:cxn>
            </a:cxnLst>
            <a:rect l="0" t="0" r="r" b="b"/>
            <a:pathLst>
              <a:path w="1149" h="2226">
                <a:moveTo>
                  <a:pt x="6" y="6"/>
                </a:moveTo>
                <a:lnTo>
                  <a:pt x="75" y="36"/>
                </a:lnTo>
                <a:lnTo>
                  <a:pt x="129" y="60"/>
                </a:lnTo>
                <a:lnTo>
                  <a:pt x="174" y="87"/>
                </a:lnTo>
                <a:lnTo>
                  <a:pt x="228" y="120"/>
                </a:lnTo>
                <a:lnTo>
                  <a:pt x="285" y="162"/>
                </a:lnTo>
                <a:lnTo>
                  <a:pt x="342" y="210"/>
                </a:lnTo>
                <a:lnTo>
                  <a:pt x="417" y="282"/>
                </a:lnTo>
                <a:lnTo>
                  <a:pt x="465" y="345"/>
                </a:lnTo>
                <a:lnTo>
                  <a:pt x="513" y="405"/>
                </a:lnTo>
                <a:lnTo>
                  <a:pt x="549" y="462"/>
                </a:lnTo>
                <a:lnTo>
                  <a:pt x="591" y="528"/>
                </a:lnTo>
                <a:lnTo>
                  <a:pt x="627" y="603"/>
                </a:lnTo>
                <a:lnTo>
                  <a:pt x="657" y="666"/>
                </a:lnTo>
                <a:lnTo>
                  <a:pt x="684" y="723"/>
                </a:lnTo>
                <a:lnTo>
                  <a:pt x="717" y="813"/>
                </a:lnTo>
                <a:lnTo>
                  <a:pt x="738" y="894"/>
                </a:lnTo>
                <a:lnTo>
                  <a:pt x="762" y="969"/>
                </a:lnTo>
                <a:lnTo>
                  <a:pt x="777" y="1056"/>
                </a:lnTo>
                <a:lnTo>
                  <a:pt x="792" y="1149"/>
                </a:lnTo>
                <a:lnTo>
                  <a:pt x="807" y="1239"/>
                </a:lnTo>
                <a:lnTo>
                  <a:pt x="813" y="1332"/>
                </a:lnTo>
                <a:lnTo>
                  <a:pt x="813" y="1410"/>
                </a:lnTo>
                <a:lnTo>
                  <a:pt x="813" y="1479"/>
                </a:lnTo>
                <a:lnTo>
                  <a:pt x="810" y="1560"/>
                </a:lnTo>
                <a:lnTo>
                  <a:pt x="804" y="1635"/>
                </a:lnTo>
                <a:lnTo>
                  <a:pt x="792" y="1710"/>
                </a:lnTo>
                <a:lnTo>
                  <a:pt x="780" y="1785"/>
                </a:lnTo>
                <a:lnTo>
                  <a:pt x="762" y="1869"/>
                </a:lnTo>
                <a:lnTo>
                  <a:pt x="591" y="1830"/>
                </a:lnTo>
                <a:lnTo>
                  <a:pt x="786" y="2226"/>
                </a:lnTo>
                <a:lnTo>
                  <a:pt x="1149" y="1971"/>
                </a:lnTo>
                <a:lnTo>
                  <a:pt x="990" y="1932"/>
                </a:lnTo>
                <a:lnTo>
                  <a:pt x="1008" y="1869"/>
                </a:lnTo>
                <a:lnTo>
                  <a:pt x="1023" y="1797"/>
                </a:lnTo>
                <a:lnTo>
                  <a:pt x="1038" y="1716"/>
                </a:lnTo>
                <a:lnTo>
                  <a:pt x="1047" y="1644"/>
                </a:lnTo>
                <a:lnTo>
                  <a:pt x="1050" y="1566"/>
                </a:lnTo>
                <a:lnTo>
                  <a:pt x="1053" y="1482"/>
                </a:lnTo>
                <a:lnTo>
                  <a:pt x="1053" y="1395"/>
                </a:lnTo>
                <a:lnTo>
                  <a:pt x="1047" y="1299"/>
                </a:lnTo>
                <a:lnTo>
                  <a:pt x="1035" y="1206"/>
                </a:lnTo>
                <a:lnTo>
                  <a:pt x="1020" y="1113"/>
                </a:lnTo>
                <a:lnTo>
                  <a:pt x="1005" y="1050"/>
                </a:lnTo>
                <a:lnTo>
                  <a:pt x="987" y="975"/>
                </a:lnTo>
                <a:lnTo>
                  <a:pt x="963" y="900"/>
                </a:lnTo>
                <a:lnTo>
                  <a:pt x="942" y="831"/>
                </a:lnTo>
                <a:lnTo>
                  <a:pt x="912" y="762"/>
                </a:lnTo>
                <a:lnTo>
                  <a:pt x="879" y="684"/>
                </a:lnTo>
                <a:lnTo>
                  <a:pt x="837" y="603"/>
                </a:lnTo>
                <a:lnTo>
                  <a:pt x="798" y="534"/>
                </a:lnTo>
                <a:lnTo>
                  <a:pt x="750" y="462"/>
                </a:lnTo>
                <a:lnTo>
                  <a:pt x="711" y="408"/>
                </a:lnTo>
                <a:lnTo>
                  <a:pt x="669" y="363"/>
                </a:lnTo>
                <a:lnTo>
                  <a:pt x="615" y="309"/>
                </a:lnTo>
                <a:lnTo>
                  <a:pt x="558" y="249"/>
                </a:lnTo>
                <a:lnTo>
                  <a:pt x="501" y="201"/>
                </a:lnTo>
                <a:lnTo>
                  <a:pt x="433" y="157"/>
                </a:lnTo>
                <a:lnTo>
                  <a:pt x="366" y="114"/>
                </a:lnTo>
                <a:lnTo>
                  <a:pt x="297" y="81"/>
                </a:lnTo>
                <a:lnTo>
                  <a:pt x="225" y="51"/>
                </a:lnTo>
                <a:lnTo>
                  <a:pt x="153" y="24"/>
                </a:lnTo>
                <a:lnTo>
                  <a:pt x="81" y="9"/>
                </a:lnTo>
                <a:lnTo>
                  <a:pt x="0" y="0"/>
                </a:lnTo>
              </a:path>
            </a:pathLst>
          </a:custGeom>
          <a:solidFill>
            <a:schemeClr val="bg1"/>
          </a:solidFill>
          <a:ln w="12700" cap="flat" cmpd="sng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Finding intervals of concavity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74"/>
            <a:ext cx="7063283" cy="3627601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 1"/>
          <p:cNvPicPr>
            <a:picLocks noChangeAspect="1" noChangeArrowheads="1"/>
          </p:cNvPicPr>
          <p:nvPr/>
        </p:nvPicPr>
        <p:blipFill>
          <a:blip r:embed="rId3" cstate="print"/>
          <a:srcRect r="73721" b="72529"/>
          <a:stretch>
            <a:fillRect/>
          </a:stretch>
        </p:blipFill>
        <p:spPr bwMode="auto">
          <a:xfrm>
            <a:off x="251520" y="1131590"/>
            <a:ext cx="2880320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Finding intervals of concavity</a:t>
            </a:r>
            <a:endParaRPr lang="en-US" dirty="0"/>
          </a:p>
        </p:txBody>
      </p:sp>
      <p:pic>
        <p:nvPicPr>
          <p:cNvPr id="20482" name="Picture 2 2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1" y="1203598"/>
            <a:ext cx="2880320" cy="611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1995686"/>
            <a:ext cx="2880319" cy="1937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hteck 5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fik 9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3491877" y="1203598"/>
            <a:ext cx="5328440" cy="2625432"/>
          </a:xfrm>
          <a:prstGeom prst="rect">
            <a:avLst/>
          </a:prstGeom>
          <a:noFill/>
          <a:ln/>
          <a:effectLst/>
        </p:spPr>
      </p:pic>
      <p:pic>
        <p:nvPicPr>
          <p:cNvPr id="9" name="Picture 2 2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3280" y="4011910"/>
            <a:ext cx="4405792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1131590"/>
            <a:ext cx="3096344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function </a:t>
            </a:r>
            <a:r>
              <a:rPr lang="en-US" i="1" dirty="0" smtClean="0"/>
              <a:t>f</a:t>
            </a:r>
            <a:r>
              <a:rPr lang="en-US" dirty="0" smtClean="0"/>
              <a:t>(</a:t>
            </a:r>
            <a:r>
              <a:rPr lang="en-US" i="1" dirty="0" smtClean="0"/>
              <a:t>x</a:t>
            </a:r>
            <a:r>
              <a:rPr lang="en-US" dirty="0" smtClean="0"/>
              <a:t>) may be increasing or decreasing on an interval regardless of whether its graph is concave upward or concave downward on that interval</a:t>
            </a:r>
            <a:endParaRPr lang="en-US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/>
          <a:srcRect r="51270"/>
          <a:stretch>
            <a:fillRect/>
          </a:stretch>
        </p:blipFill>
        <p:spPr bwMode="auto">
          <a:xfrm>
            <a:off x="3275856" y="1131590"/>
            <a:ext cx="2880320" cy="1656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54821" r="1322"/>
          <a:stretch>
            <a:fillRect/>
          </a:stretch>
        </p:blipFill>
        <p:spPr bwMode="auto">
          <a:xfrm>
            <a:off x="3419872" y="3147815"/>
            <a:ext cx="2592288" cy="1656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131590"/>
            <a:ext cx="2880320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 1"/>
          <p:cNvPicPr>
            <a:picLocks noChangeAspect="1" noChangeArrowheads="1"/>
          </p:cNvPicPr>
          <p:nvPr/>
        </p:nvPicPr>
        <p:blipFill>
          <a:blip r:embed="rId5" cstate="print"/>
          <a:srcRect r="51710"/>
          <a:stretch>
            <a:fillRect/>
          </a:stretch>
        </p:blipFill>
        <p:spPr bwMode="auto">
          <a:xfrm>
            <a:off x="251520" y="1131590"/>
            <a:ext cx="2880320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 2"/>
          <p:cNvPicPr>
            <a:picLocks noChangeAspect="1" noChangeArrowheads="1"/>
          </p:cNvPicPr>
          <p:nvPr/>
        </p:nvPicPr>
        <p:blipFill>
          <a:blip r:embed="rId5" cstate="print"/>
          <a:srcRect l="53119"/>
          <a:stretch>
            <a:fillRect/>
          </a:stretch>
        </p:blipFill>
        <p:spPr bwMode="auto">
          <a:xfrm>
            <a:off x="264582" y="3062744"/>
            <a:ext cx="2796310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hteck 8"/>
          <p:cNvSpPr/>
          <p:nvPr/>
        </p:nvSpPr>
        <p:spPr>
          <a:xfrm>
            <a:off x="6372200" y="1131590"/>
            <a:ext cx="2520280" cy="2160240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>
              <a:spcAft>
                <a:spcPts val="600"/>
              </a:spcAft>
            </a:pPr>
            <a:r>
              <a:rPr lang="en-US" sz="1400" dirty="0" smtClean="0">
                <a:solidFill>
                  <a:schemeClr val="tx1"/>
                </a:solidFill>
              </a:rPr>
              <a:t>Do not confuse the concavity of a graph with its “direction” (strictly monotonously </a:t>
            </a:r>
            <a:r>
              <a:rPr lang="en-US" sz="1400" dirty="0" err="1" smtClean="0">
                <a:solidFill>
                  <a:schemeClr val="tx1"/>
                </a:solidFill>
              </a:rPr>
              <a:t>increas-ing</a:t>
            </a:r>
            <a:r>
              <a:rPr lang="en-US" sz="1400" dirty="0" smtClean="0">
                <a:solidFill>
                  <a:schemeClr val="tx1"/>
                </a:solidFill>
              </a:rPr>
              <a:t> or decreasing).</a:t>
            </a:r>
          </a:p>
          <a:p>
            <a:pPr algn="just">
              <a:spcAft>
                <a:spcPts val="600"/>
              </a:spcAft>
            </a:pPr>
            <a:r>
              <a:rPr lang="en-US" sz="1400" dirty="0" smtClean="0">
                <a:solidFill>
                  <a:schemeClr val="tx1"/>
                </a:solidFill>
              </a:rPr>
              <a:t>A function </a:t>
            </a:r>
            <a:r>
              <a:rPr lang="en-US" sz="1400" i="1" dirty="0" smtClean="0">
                <a:solidFill>
                  <a:schemeClr val="tx1"/>
                </a:solidFill>
              </a:rPr>
              <a:t>f</a:t>
            </a:r>
            <a:r>
              <a:rPr lang="en-US" sz="1400" dirty="0" smtClean="0">
                <a:solidFill>
                  <a:schemeClr val="tx1"/>
                </a:solidFill>
              </a:rPr>
              <a:t>(</a:t>
            </a:r>
            <a:r>
              <a:rPr lang="en-US" sz="1400" i="1" dirty="0" smtClean="0">
                <a:solidFill>
                  <a:schemeClr val="tx1"/>
                </a:solidFill>
              </a:rPr>
              <a:t>x</a:t>
            </a:r>
            <a:r>
              <a:rPr lang="en-US" sz="1400" dirty="0" smtClean="0">
                <a:solidFill>
                  <a:schemeClr val="tx1"/>
                </a:solidFill>
              </a:rPr>
              <a:t>) may be </a:t>
            </a:r>
            <a:r>
              <a:rPr lang="en-US" sz="1400" dirty="0" err="1" smtClean="0">
                <a:solidFill>
                  <a:schemeClr val="tx1"/>
                </a:solidFill>
              </a:rPr>
              <a:t>increas-ing</a:t>
            </a:r>
            <a:r>
              <a:rPr lang="en-US" sz="1400" dirty="0" smtClean="0">
                <a:solidFill>
                  <a:schemeClr val="tx1"/>
                </a:solidFill>
              </a:rPr>
              <a:t> or decreasing on an interval regardless of whether its graph is concave upward or concave downward on that interval.</a:t>
            </a:r>
            <a:endParaRPr lang="en-US" sz="1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Inflection points separate regions of downward and upward concavity for continuous functions</a:t>
            </a:r>
            <a:endParaRPr lang="en-US" dirty="0"/>
          </a:p>
        </p:txBody>
      </p:sp>
      <p:grpSp>
        <p:nvGrpSpPr>
          <p:cNvPr id="13" name="Gruppieren 12"/>
          <p:cNvGrpSpPr/>
          <p:nvPr/>
        </p:nvGrpSpPr>
        <p:grpSpPr>
          <a:xfrm>
            <a:off x="251415" y="1118529"/>
            <a:ext cx="3600506" cy="1730565"/>
            <a:chOff x="467544" y="1851670"/>
            <a:chExt cx="5021073" cy="2413353"/>
          </a:xfrm>
        </p:grpSpPr>
        <p:pic>
          <p:nvPicPr>
            <p:cNvPr id="3" name="Picture 2 1"/>
            <p:cNvPicPr>
              <a:picLocks noChangeAspect="1" noChangeArrowheads="1"/>
            </p:cNvPicPr>
            <p:nvPr/>
          </p:nvPicPr>
          <p:blipFill>
            <a:blip r:embed="rId4" cstate="print"/>
            <a:srcRect l="4125" t="21373" b="7415"/>
            <a:stretch>
              <a:fillRect/>
            </a:stretch>
          </p:blipFill>
          <p:spPr bwMode="auto">
            <a:xfrm>
              <a:off x="467544" y="1854926"/>
              <a:ext cx="5021073" cy="24100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Picture 2 2"/>
            <p:cNvPicPr>
              <a:picLocks noChangeAspect="1" noChangeArrowheads="1"/>
            </p:cNvPicPr>
            <p:nvPr/>
          </p:nvPicPr>
          <p:blipFill>
            <a:blip r:embed="rId4" cstate="print"/>
            <a:srcRect l="83873" t="21373" b="61606"/>
            <a:stretch>
              <a:fillRect/>
            </a:stretch>
          </p:blipFill>
          <p:spPr bwMode="auto">
            <a:xfrm>
              <a:off x="2915817" y="1851670"/>
              <a:ext cx="576064" cy="5760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2 3"/>
            <p:cNvPicPr>
              <a:picLocks noChangeAspect="1" noChangeArrowheads="1"/>
            </p:cNvPicPr>
            <p:nvPr/>
          </p:nvPicPr>
          <p:blipFill>
            <a:blip r:embed="rId4" cstate="print"/>
            <a:srcRect l="83873" t="21373" b="61606"/>
            <a:stretch>
              <a:fillRect/>
            </a:stretch>
          </p:blipFill>
          <p:spPr bwMode="auto">
            <a:xfrm>
              <a:off x="3275856" y="1851670"/>
              <a:ext cx="1296144" cy="4147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2 4"/>
            <p:cNvPicPr>
              <a:picLocks noChangeAspect="1" noChangeArrowheads="1"/>
            </p:cNvPicPr>
            <p:nvPr/>
          </p:nvPicPr>
          <p:blipFill>
            <a:blip r:embed="rId4" cstate="print"/>
            <a:srcRect l="83873" t="21373" b="61606"/>
            <a:stretch>
              <a:fillRect/>
            </a:stretch>
          </p:blipFill>
          <p:spPr bwMode="auto">
            <a:xfrm>
              <a:off x="3393581" y="1882043"/>
              <a:ext cx="207640" cy="4447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2 5"/>
            <p:cNvPicPr>
              <a:picLocks noChangeAspect="1" noChangeArrowheads="1"/>
            </p:cNvPicPr>
            <p:nvPr/>
          </p:nvPicPr>
          <p:blipFill>
            <a:blip r:embed="rId4" cstate="print"/>
            <a:srcRect l="83873" t="21373" b="61606"/>
            <a:stretch>
              <a:fillRect/>
            </a:stretch>
          </p:blipFill>
          <p:spPr bwMode="auto">
            <a:xfrm>
              <a:off x="971600" y="3500846"/>
              <a:ext cx="1440160" cy="709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2 6"/>
            <p:cNvPicPr>
              <a:picLocks noChangeAspect="1" noChangeArrowheads="1"/>
            </p:cNvPicPr>
            <p:nvPr/>
          </p:nvPicPr>
          <p:blipFill>
            <a:blip r:embed="rId4" cstate="print"/>
            <a:srcRect l="83873" t="21373" b="61606"/>
            <a:stretch>
              <a:fillRect/>
            </a:stretch>
          </p:blipFill>
          <p:spPr bwMode="auto">
            <a:xfrm>
              <a:off x="2234922" y="3409722"/>
              <a:ext cx="392862" cy="242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2 7"/>
            <p:cNvPicPr>
              <a:picLocks noChangeAspect="1" noChangeArrowheads="1"/>
            </p:cNvPicPr>
            <p:nvPr/>
          </p:nvPicPr>
          <p:blipFill>
            <a:blip r:embed="rId4" cstate="print"/>
            <a:srcRect l="83873" t="21373" b="61606"/>
            <a:stretch>
              <a:fillRect/>
            </a:stretch>
          </p:blipFill>
          <p:spPr bwMode="auto">
            <a:xfrm>
              <a:off x="2267744" y="3363838"/>
              <a:ext cx="392862" cy="242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2 8"/>
            <p:cNvPicPr>
              <a:picLocks noChangeAspect="1" noChangeArrowheads="1"/>
            </p:cNvPicPr>
            <p:nvPr/>
          </p:nvPicPr>
          <p:blipFill>
            <a:blip r:embed="rId4" cstate="print"/>
            <a:srcRect l="83873" t="21373" b="61606"/>
            <a:stretch>
              <a:fillRect/>
            </a:stretch>
          </p:blipFill>
          <p:spPr bwMode="auto">
            <a:xfrm>
              <a:off x="2195736" y="3416253"/>
              <a:ext cx="392862" cy="242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2 9"/>
            <p:cNvPicPr>
              <a:picLocks noChangeAspect="1" noChangeArrowheads="1"/>
            </p:cNvPicPr>
            <p:nvPr/>
          </p:nvPicPr>
          <p:blipFill>
            <a:blip r:embed="rId4" cstate="print"/>
            <a:srcRect l="83873" t="21373" b="61606"/>
            <a:stretch>
              <a:fillRect/>
            </a:stretch>
          </p:blipFill>
          <p:spPr bwMode="auto">
            <a:xfrm>
              <a:off x="1803041" y="3461970"/>
              <a:ext cx="392862" cy="242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2 10"/>
            <p:cNvPicPr>
              <a:picLocks noChangeAspect="1" noChangeArrowheads="1"/>
            </p:cNvPicPr>
            <p:nvPr/>
          </p:nvPicPr>
          <p:blipFill>
            <a:blip r:embed="rId4" cstate="print"/>
            <a:srcRect l="83873" t="21373" b="61606"/>
            <a:stretch>
              <a:fillRect/>
            </a:stretch>
          </p:blipFill>
          <p:spPr bwMode="auto">
            <a:xfrm>
              <a:off x="2090906" y="3435846"/>
              <a:ext cx="392862" cy="2421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15" name="Gerade Verbindung mit Pfeil 14"/>
          <p:cNvCxnSpPr/>
          <p:nvPr/>
        </p:nvCxnSpPr>
        <p:spPr>
          <a:xfrm flipV="1">
            <a:off x="2064782" y="2021810"/>
            <a:ext cx="0" cy="648072"/>
          </a:xfrm>
          <a:prstGeom prst="straightConnector1">
            <a:avLst/>
          </a:prstGeom>
          <a:ln w="1905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/>
          <p:cNvSpPr txBox="1"/>
          <p:nvPr/>
        </p:nvSpPr>
        <p:spPr>
          <a:xfrm>
            <a:off x="788231" y="2499742"/>
            <a:ext cx="12980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C00000"/>
                </a:solidFill>
              </a:rPr>
              <a:t>point of inflection</a:t>
            </a:r>
            <a:endParaRPr lang="en-US" sz="1200" dirty="0">
              <a:solidFill>
                <a:srgbClr val="C00000"/>
              </a:solidFill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4139952" y="1131590"/>
            <a:ext cx="4752528" cy="172819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>
              <a:spcAft>
                <a:spcPts val="400"/>
              </a:spcAft>
            </a:pPr>
            <a:endParaRPr lang="en-US" sz="1400">
              <a:solidFill>
                <a:schemeClr val="tx1"/>
              </a:solidFill>
            </a:endParaRPr>
          </a:p>
        </p:txBody>
      </p:sp>
      <p:pic>
        <p:nvPicPr>
          <p:cNvPr id="20" name="Grafik 19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4211954" y="1203571"/>
            <a:ext cx="4595756" cy="1563244"/>
          </a:xfrm>
          <a:prstGeom prst="rect">
            <a:avLst/>
          </a:prstGeom>
          <a:noFill/>
          <a:ln/>
          <a:effectLst/>
        </p:spPr>
      </p:pic>
      <p:sp>
        <p:nvSpPr>
          <p:cNvPr id="25" name="Rechteck 24"/>
          <p:cNvSpPr/>
          <p:nvPr/>
        </p:nvSpPr>
        <p:spPr>
          <a:xfrm>
            <a:off x="1691680" y="3003798"/>
            <a:ext cx="7200800" cy="201622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Grafik 27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1763691" y="3075782"/>
            <a:ext cx="7061051" cy="1880679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 1"/>
          <p:cNvPicPr>
            <a:picLocks noChangeAspect="1" noChangeArrowheads="1"/>
          </p:cNvPicPr>
          <p:nvPr/>
        </p:nvPicPr>
        <p:blipFill>
          <a:blip r:embed="rId3" cstate="print"/>
          <a:srcRect l="32349" r="56868" b="87023"/>
          <a:stretch>
            <a:fillRect/>
          </a:stretch>
        </p:blipFill>
        <p:spPr bwMode="auto">
          <a:xfrm>
            <a:off x="251520" y="1707654"/>
            <a:ext cx="2880320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Finding inflection points</a:t>
            </a:r>
            <a:endParaRPr lang="en-US" dirty="0"/>
          </a:p>
        </p:txBody>
      </p:sp>
      <p:pic>
        <p:nvPicPr>
          <p:cNvPr id="22530" name="Picture 2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131591"/>
            <a:ext cx="2880320" cy="81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 3"/>
          <p:cNvPicPr>
            <a:picLocks noChangeAspect="1" noChangeArrowheads="1"/>
          </p:cNvPicPr>
          <p:nvPr/>
        </p:nvPicPr>
        <p:blipFill>
          <a:blip r:embed="rId3" cstate="print"/>
          <a:srcRect r="56868"/>
          <a:stretch>
            <a:fillRect/>
          </a:stretch>
        </p:blipFill>
        <p:spPr bwMode="auto">
          <a:xfrm>
            <a:off x="539552" y="2139702"/>
            <a:ext cx="2592288" cy="2774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Freeform 37"/>
          <p:cNvSpPr>
            <a:spLocks/>
          </p:cNvSpPr>
          <p:nvPr/>
        </p:nvSpPr>
        <p:spPr bwMode="auto">
          <a:xfrm rot="18969500" flipH="1">
            <a:off x="973925" y="1817111"/>
            <a:ext cx="431757" cy="804207"/>
          </a:xfrm>
          <a:custGeom>
            <a:avLst/>
            <a:gdLst/>
            <a:ahLst/>
            <a:cxnLst>
              <a:cxn ang="0">
                <a:pos x="75" y="36"/>
              </a:cxn>
              <a:cxn ang="0">
                <a:pos x="174" y="87"/>
              </a:cxn>
              <a:cxn ang="0">
                <a:pos x="285" y="162"/>
              </a:cxn>
              <a:cxn ang="0">
                <a:pos x="417" y="282"/>
              </a:cxn>
              <a:cxn ang="0">
                <a:pos x="513" y="405"/>
              </a:cxn>
              <a:cxn ang="0">
                <a:pos x="591" y="528"/>
              </a:cxn>
              <a:cxn ang="0">
                <a:pos x="657" y="666"/>
              </a:cxn>
              <a:cxn ang="0">
                <a:pos x="717" y="813"/>
              </a:cxn>
              <a:cxn ang="0">
                <a:pos x="762" y="969"/>
              </a:cxn>
              <a:cxn ang="0">
                <a:pos x="792" y="1149"/>
              </a:cxn>
              <a:cxn ang="0">
                <a:pos x="813" y="1332"/>
              </a:cxn>
              <a:cxn ang="0">
                <a:pos x="813" y="1479"/>
              </a:cxn>
              <a:cxn ang="0">
                <a:pos x="804" y="1635"/>
              </a:cxn>
              <a:cxn ang="0">
                <a:pos x="780" y="1785"/>
              </a:cxn>
              <a:cxn ang="0">
                <a:pos x="591" y="1830"/>
              </a:cxn>
              <a:cxn ang="0">
                <a:pos x="1149" y="1971"/>
              </a:cxn>
              <a:cxn ang="0">
                <a:pos x="1008" y="1869"/>
              </a:cxn>
              <a:cxn ang="0">
                <a:pos x="1038" y="1716"/>
              </a:cxn>
              <a:cxn ang="0">
                <a:pos x="1050" y="1566"/>
              </a:cxn>
              <a:cxn ang="0">
                <a:pos x="1053" y="1395"/>
              </a:cxn>
              <a:cxn ang="0">
                <a:pos x="1035" y="1206"/>
              </a:cxn>
              <a:cxn ang="0">
                <a:pos x="1005" y="1050"/>
              </a:cxn>
              <a:cxn ang="0">
                <a:pos x="963" y="900"/>
              </a:cxn>
              <a:cxn ang="0">
                <a:pos x="912" y="762"/>
              </a:cxn>
              <a:cxn ang="0">
                <a:pos x="837" y="603"/>
              </a:cxn>
              <a:cxn ang="0">
                <a:pos x="750" y="462"/>
              </a:cxn>
              <a:cxn ang="0">
                <a:pos x="669" y="363"/>
              </a:cxn>
              <a:cxn ang="0">
                <a:pos x="558" y="249"/>
              </a:cxn>
              <a:cxn ang="0">
                <a:pos x="433" y="157"/>
              </a:cxn>
              <a:cxn ang="0">
                <a:pos x="297" y="81"/>
              </a:cxn>
              <a:cxn ang="0">
                <a:pos x="153" y="24"/>
              </a:cxn>
              <a:cxn ang="0">
                <a:pos x="0" y="0"/>
              </a:cxn>
            </a:cxnLst>
            <a:rect l="0" t="0" r="r" b="b"/>
            <a:pathLst>
              <a:path w="1149" h="2226">
                <a:moveTo>
                  <a:pt x="6" y="6"/>
                </a:moveTo>
                <a:lnTo>
                  <a:pt x="75" y="36"/>
                </a:lnTo>
                <a:lnTo>
                  <a:pt x="129" y="60"/>
                </a:lnTo>
                <a:lnTo>
                  <a:pt x="174" y="87"/>
                </a:lnTo>
                <a:lnTo>
                  <a:pt x="228" y="120"/>
                </a:lnTo>
                <a:lnTo>
                  <a:pt x="285" y="162"/>
                </a:lnTo>
                <a:lnTo>
                  <a:pt x="342" y="210"/>
                </a:lnTo>
                <a:lnTo>
                  <a:pt x="417" y="282"/>
                </a:lnTo>
                <a:lnTo>
                  <a:pt x="465" y="345"/>
                </a:lnTo>
                <a:lnTo>
                  <a:pt x="513" y="405"/>
                </a:lnTo>
                <a:lnTo>
                  <a:pt x="549" y="462"/>
                </a:lnTo>
                <a:lnTo>
                  <a:pt x="591" y="528"/>
                </a:lnTo>
                <a:lnTo>
                  <a:pt x="627" y="603"/>
                </a:lnTo>
                <a:lnTo>
                  <a:pt x="657" y="666"/>
                </a:lnTo>
                <a:lnTo>
                  <a:pt x="684" y="723"/>
                </a:lnTo>
                <a:lnTo>
                  <a:pt x="717" y="813"/>
                </a:lnTo>
                <a:lnTo>
                  <a:pt x="738" y="894"/>
                </a:lnTo>
                <a:lnTo>
                  <a:pt x="762" y="969"/>
                </a:lnTo>
                <a:lnTo>
                  <a:pt x="777" y="1056"/>
                </a:lnTo>
                <a:lnTo>
                  <a:pt x="792" y="1149"/>
                </a:lnTo>
                <a:lnTo>
                  <a:pt x="807" y="1239"/>
                </a:lnTo>
                <a:lnTo>
                  <a:pt x="813" y="1332"/>
                </a:lnTo>
                <a:lnTo>
                  <a:pt x="813" y="1410"/>
                </a:lnTo>
                <a:lnTo>
                  <a:pt x="813" y="1479"/>
                </a:lnTo>
                <a:lnTo>
                  <a:pt x="810" y="1560"/>
                </a:lnTo>
                <a:lnTo>
                  <a:pt x="804" y="1635"/>
                </a:lnTo>
                <a:lnTo>
                  <a:pt x="792" y="1710"/>
                </a:lnTo>
                <a:lnTo>
                  <a:pt x="780" y="1785"/>
                </a:lnTo>
                <a:lnTo>
                  <a:pt x="762" y="1869"/>
                </a:lnTo>
                <a:lnTo>
                  <a:pt x="591" y="1830"/>
                </a:lnTo>
                <a:lnTo>
                  <a:pt x="786" y="2226"/>
                </a:lnTo>
                <a:lnTo>
                  <a:pt x="1149" y="1971"/>
                </a:lnTo>
                <a:lnTo>
                  <a:pt x="990" y="1932"/>
                </a:lnTo>
                <a:lnTo>
                  <a:pt x="1008" y="1869"/>
                </a:lnTo>
                <a:lnTo>
                  <a:pt x="1023" y="1797"/>
                </a:lnTo>
                <a:lnTo>
                  <a:pt x="1038" y="1716"/>
                </a:lnTo>
                <a:lnTo>
                  <a:pt x="1047" y="1644"/>
                </a:lnTo>
                <a:lnTo>
                  <a:pt x="1050" y="1566"/>
                </a:lnTo>
                <a:lnTo>
                  <a:pt x="1053" y="1482"/>
                </a:lnTo>
                <a:lnTo>
                  <a:pt x="1053" y="1395"/>
                </a:lnTo>
                <a:lnTo>
                  <a:pt x="1047" y="1299"/>
                </a:lnTo>
                <a:lnTo>
                  <a:pt x="1035" y="1206"/>
                </a:lnTo>
                <a:lnTo>
                  <a:pt x="1020" y="1113"/>
                </a:lnTo>
                <a:lnTo>
                  <a:pt x="1005" y="1050"/>
                </a:lnTo>
                <a:lnTo>
                  <a:pt x="987" y="975"/>
                </a:lnTo>
                <a:lnTo>
                  <a:pt x="963" y="900"/>
                </a:lnTo>
                <a:lnTo>
                  <a:pt x="942" y="831"/>
                </a:lnTo>
                <a:lnTo>
                  <a:pt x="912" y="762"/>
                </a:lnTo>
                <a:lnTo>
                  <a:pt x="879" y="684"/>
                </a:lnTo>
                <a:lnTo>
                  <a:pt x="837" y="603"/>
                </a:lnTo>
                <a:lnTo>
                  <a:pt x="798" y="534"/>
                </a:lnTo>
                <a:lnTo>
                  <a:pt x="750" y="462"/>
                </a:lnTo>
                <a:lnTo>
                  <a:pt x="711" y="408"/>
                </a:lnTo>
                <a:lnTo>
                  <a:pt x="669" y="363"/>
                </a:lnTo>
                <a:lnTo>
                  <a:pt x="615" y="309"/>
                </a:lnTo>
                <a:lnTo>
                  <a:pt x="558" y="249"/>
                </a:lnTo>
                <a:lnTo>
                  <a:pt x="501" y="201"/>
                </a:lnTo>
                <a:lnTo>
                  <a:pt x="433" y="157"/>
                </a:lnTo>
                <a:lnTo>
                  <a:pt x="366" y="114"/>
                </a:lnTo>
                <a:lnTo>
                  <a:pt x="297" y="81"/>
                </a:lnTo>
                <a:lnTo>
                  <a:pt x="225" y="51"/>
                </a:lnTo>
                <a:lnTo>
                  <a:pt x="153" y="24"/>
                </a:lnTo>
                <a:lnTo>
                  <a:pt x="81" y="9"/>
                </a:lnTo>
                <a:lnTo>
                  <a:pt x="0" y="0"/>
                </a:lnTo>
              </a:path>
            </a:pathLst>
          </a:custGeom>
          <a:solidFill>
            <a:schemeClr val="bg1"/>
          </a:solidFill>
          <a:ln w="12700" cap="flat" cmpd="sng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Rechteck 8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Grafik 19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3491877" y="1203599"/>
            <a:ext cx="5338581" cy="3673168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 1"/>
          <p:cNvPicPr>
            <a:picLocks noChangeAspect="1" noChangeArrowheads="1"/>
          </p:cNvPicPr>
          <p:nvPr/>
        </p:nvPicPr>
        <p:blipFill>
          <a:blip r:embed="rId3" cstate="print"/>
          <a:srcRect l="56851" r="28355" b="70622"/>
          <a:stretch>
            <a:fillRect/>
          </a:stretch>
        </p:blipFill>
        <p:spPr bwMode="auto">
          <a:xfrm>
            <a:off x="251520" y="1131590"/>
            <a:ext cx="2880320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Finding inflection points</a:t>
            </a:r>
            <a:endParaRPr lang="en-US" dirty="0"/>
          </a:p>
        </p:txBody>
      </p:sp>
      <p:pic>
        <p:nvPicPr>
          <p:cNvPr id="23554" name="Picture 2 2"/>
          <p:cNvPicPr>
            <a:picLocks noChangeAspect="1" noChangeArrowheads="1"/>
          </p:cNvPicPr>
          <p:nvPr/>
        </p:nvPicPr>
        <p:blipFill>
          <a:blip r:embed="rId3" cstate="print"/>
          <a:srcRect l="56851"/>
          <a:stretch>
            <a:fillRect/>
          </a:stretch>
        </p:blipFill>
        <p:spPr bwMode="auto">
          <a:xfrm>
            <a:off x="467544" y="2283717"/>
            <a:ext cx="2520280" cy="269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131591"/>
            <a:ext cx="2880320" cy="1091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reeform 37"/>
          <p:cNvSpPr>
            <a:spLocks/>
          </p:cNvSpPr>
          <p:nvPr/>
        </p:nvSpPr>
        <p:spPr bwMode="auto">
          <a:xfrm rot="19629528" flipH="1">
            <a:off x="939139" y="1904478"/>
            <a:ext cx="431757" cy="804207"/>
          </a:xfrm>
          <a:custGeom>
            <a:avLst/>
            <a:gdLst/>
            <a:ahLst/>
            <a:cxnLst>
              <a:cxn ang="0">
                <a:pos x="75" y="36"/>
              </a:cxn>
              <a:cxn ang="0">
                <a:pos x="174" y="87"/>
              </a:cxn>
              <a:cxn ang="0">
                <a:pos x="285" y="162"/>
              </a:cxn>
              <a:cxn ang="0">
                <a:pos x="417" y="282"/>
              </a:cxn>
              <a:cxn ang="0">
                <a:pos x="513" y="405"/>
              </a:cxn>
              <a:cxn ang="0">
                <a:pos x="591" y="528"/>
              </a:cxn>
              <a:cxn ang="0">
                <a:pos x="657" y="666"/>
              </a:cxn>
              <a:cxn ang="0">
                <a:pos x="717" y="813"/>
              </a:cxn>
              <a:cxn ang="0">
                <a:pos x="762" y="969"/>
              </a:cxn>
              <a:cxn ang="0">
                <a:pos x="792" y="1149"/>
              </a:cxn>
              <a:cxn ang="0">
                <a:pos x="813" y="1332"/>
              </a:cxn>
              <a:cxn ang="0">
                <a:pos x="813" y="1479"/>
              </a:cxn>
              <a:cxn ang="0">
                <a:pos x="804" y="1635"/>
              </a:cxn>
              <a:cxn ang="0">
                <a:pos x="780" y="1785"/>
              </a:cxn>
              <a:cxn ang="0">
                <a:pos x="591" y="1830"/>
              </a:cxn>
              <a:cxn ang="0">
                <a:pos x="1149" y="1971"/>
              </a:cxn>
              <a:cxn ang="0">
                <a:pos x="1008" y="1869"/>
              </a:cxn>
              <a:cxn ang="0">
                <a:pos x="1038" y="1716"/>
              </a:cxn>
              <a:cxn ang="0">
                <a:pos x="1050" y="1566"/>
              </a:cxn>
              <a:cxn ang="0">
                <a:pos x="1053" y="1395"/>
              </a:cxn>
              <a:cxn ang="0">
                <a:pos x="1035" y="1206"/>
              </a:cxn>
              <a:cxn ang="0">
                <a:pos x="1005" y="1050"/>
              </a:cxn>
              <a:cxn ang="0">
                <a:pos x="963" y="900"/>
              </a:cxn>
              <a:cxn ang="0">
                <a:pos x="912" y="762"/>
              </a:cxn>
              <a:cxn ang="0">
                <a:pos x="837" y="603"/>
              </a:cxn>
              <a:cxn ang="0">
                <a:pos x="750" y="462"/>
              </a:cxn>
              <a:cxn ang="0">
                <a:pos x="669" y="363"/>
              </a:cxn>
              <a:cxn ang="0">
                <a:pos x="558" y="249"/>
              </a:cxn>
              <a:cxn ang="0">
                <a:pos x="433" y="157"/>
              </a:cxn>
              <a:cxn ang="0">
                <a:pos x="297" y="81"/>
              </a:cxn>
              <a:cxn ang="0">
                <a:pos x="153" y="24"/>
              </a:cxn>
              <a:cxn ang="0">
                <a:pos x="0" y="0"/>
              </a:cxn>
            </a:cxnLst>
            <a:rect l="0" t="0" r="r" b="b"/>
            <a:pathLst>
              <a:path w="1149" h="2226">
                <a:moveTo>
                  <a:pt x="6" y="6"/>
                </a:moveTo>
                <a:lnTo>
                  <a:pt x="75" y="36"/>
                </a:lnTo>
                <a:lnTo>
                  <a:pt x="129" y="60"/>
                </a:lnTo>
                <a:lnTo>
                  <a:pt x="174" y="87"/>
                </a:lnTo>
                <a:lnTo>
                  <a:pt x="228" y="120"/>
                </a:lnTo>
                <a:lnTo>
                  <a:pt x="285" y="162"/>
                </a:lnTo>
                <a:lnTo>
                  <a:pt x="342" y="210"/>
                </a:lnTo>
                <a:lnTo>
                  <a:pt x="417" y="282"/>
                </a:lnTo>
                <a:lnTo>
                  <a:pt x="465" y="345"/>
                </a:lnTo>
                <a:lnTo>
                  <a:pt x="513" y="405"/>
                </a:lnTo>
                <a:lnTo>
                  <a:pt x="549" y="462"/>
                </a:lnTo>
                <a:lnTo>
                  <a:pt x="591" y="528"/>
                </a:lnTo>
                <a:lnTo>
                  <a:pt x="627" y="603"/>
                </a:lnTo>
                <a:lnTo>
                  <a:pt x="657" y="666"/>
                </a:lnTo>
                <a:lnTo>
                  <a:pt x="684" y="723"/>
                </a:lnTo>
                <a:lnTo>
                  <a:pt x="717" y="813"/>
                </a:lnTo>
                <a:lnTo>
                  <a:pt x="738" y="894"/>
                </a:lnTo>
                <a:lnTo>
                  <a:pt x="762" y="969"/>
                </a:lnTo>
                <a:lnTo>
                  <a:pt x="777" y="1056"/>
                </a:lnTo>
                <a:lnTo>
                  <a:pt x="792" y="1149"/>
                </a:lnTo>
                <a:lnTo>
                  <a:pt x="807" y="1239"/>
                </a:lnTo>
                <a:lnTo>
                  <a:pt x="813" y="1332"/>
                </a:lnTo>
                <a:lnTo>
                  <a:pt x="813" y="1410"/>
                </a:lnTo>
                <a:lnTo>
                  <a:pt x="813" y="1479"/>
                </a:lnTo>
                <a:lnTo>
                  <a:pt x="810" y="1560"/>
                </a:lnTo>
                <a:lnTo>
                  <a:pt x="804" y="1635"/>
                </a:lnTo>
                <a:lnTo>
                  <a:pt x="792" y="1710"/>
                </a:lnTo>
                <a:lnTo>
                  <a:pt x="780" y="1785"/>
                </a:lnTo>
                <a:lnTo>
                  <a:pt x="762" y="1869"/>
                </a:lnTo>
                <a:lnTo>
                  <a:pt x="591" y="1830"/>
                </a:lnTo>
                <a:lnTo>
                  <a:pt x="786" y="2226"/>
                </a:lnTo>
                <a:lnTo>
                  <a:pt x="1149" y="1971"/>
                </a:lnTo>
                <a:lnTo>
                  <a:pt x="990" y="1932"/>
                </a:lnTo>
                <a:lnTo>
                  <a:pt x="1008" y="1869"/>
                </a:lnTo>
                <a:lnTo>
                  <a:pt x="1023" y="1797"/>
                </a:lnTo>
                <a:lnTo>
                  <a:pt x="1038" y="1716"/>
                </a:lnTo>
                <a:lnTo>
                  <a:pt x="1047" y="1644"/>
                </a:lnTo>
                <a:lnTo>
                  <a:pt x="1050" y="1566"/>
                </a:lnTo>
                <a:lnTo>
                  <a:pt x="1053" y="1482"/>
                </a:lnTo>
                <a:lnTo>
                  <a:pt x="1053" y="1395"/>
                </a:lnTo>
                <a:lnTo>
                  <a:pt x="1047" y="1299"/>
                </a:lnTo>
                <a:lnTo>
                  <a:pt x="1035" y="1206"/>
                </a:lnTo>
                <a:lnTo>
                  <a:pt x="1020" y="1113"/>
                </a:lnTo>
                <a:lnTo>
                  <a:pt x="1005" y="1050"/>
                </a:lnTo>
                <a:lnTo>
                  <a:pt x="987" y="975"/>
                </a:lnTo>
                <a:lnTo>
                  <a:pt x="963" y="900"/>
                </a:lnTo>
                <a:lnTo>
                  <a:pt x="942" y="831"/>
                </a:lnTo>
                <a:lnTo>
                  <a:pt x="912" y="762"/>
                </a:lnTo>
                <a:lnTo>
                  <a:pt x="879" y="684"/>
                </a:lnTo>
                <a:lnTo>
                  <a:pt x="837" y="603"/>
                </a:lnTo>
                <a:lnTo>
                  <a:pt x="798" y="534"/>
                </a:lnTo>
                <a:lnTo>
                  <a:pt x="750" y="462"/>
                </a:lnTo>
                <a:lnTo>
                  <a:pt x="711" y="408"/>
                </a:lnTo>
                <a:lnTo>
                  <a:pt x="669" y="363"/>
                </a:lnTo>
                <a:lnTo>
                  <a:pt x="615" y="309"/>
                </a:lnTo>
                <a:lnTo>
                  <a:pt x="558" y="249"/>
                </a:lnTo>
                <a:lnTo>
                  <a:pt x="501" y="201"/>
                </a:lnTo>
                <a:lnTo>
                  <a:pt x="433" y="157"/>
                </a:lnTo>
                <a:lnTo>
                  <a:pt x="366" y="114"/>
                </a:lnTo>
                <a:lnTo>
                  <a:pt x="297" y="81"/>
                </a:lnTo>
                <a:lnTo>
                  <a:pt x="225" y="51"/>
                </a:lnTo>
                <a:lnTo>
                  <a:pt x="153" y="24"/>
                </a:lnTo>
                <a:lnTo>
                  <a:pt x="81" y="9"/>
                </a:lnTo>
                <a:lnTo>
                  <a:pt x="0" y="0"/>
                </a:lnTo>
              </a:path>
            </a:pathLst>
          </a:custGeom>
          <a:solidFill>
            <a:schemeClr val="bg1"/>
          </a:solidFill>
          <a:ln w="12700" cap="flat" cmpd="sng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hteck 6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fik 9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3491878" y="1203598"/>
            <a:ext cx="5335281" cy="2670947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 1"/>
          <p:cNvPicPr>
            <a:picLocks noChangeAspect="1" noChangeArrowheads="1"/>
          </p:cNvPicPr>
          <p:nvPr/>
        </p:nvPicPr>
        <p:blipFill>
          <a:blip r:embed="rId4" cstate="print"/>
          <a:srcRect l="82799" b="71505"/>
          <a:stretch>
            <a:fillRect/>
          </a:stretch>
        </p:blipFill>
        <p:spPr bwMode="auto">
          <a:xfrm>
            <a:off x="251520" y="1131590"/>
            <a:ext cx="2880320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Examples:</a:t>
            </a:r>
            <a:br>
              <a:rPr lang="en-US" dirty="0" smtClean="0"/>
            </a:br>
            <a:r>
              <a:rPr lang="en-US" dirty="0" smtClean="0"/>
              <a:t>Situations where the procedure for inflection points does not work</a:t>
            </a:r>
            <a:endParaRPr lang="en-US" dirty="0"/>
          </a:p>
        </p:txBody>
      </p:sp>
      <p:sp>
        <p:nvSpPr>
          <p:cNvPr id="8" name="Rechteck 7"/>
          <p:cNvSpPr/>
          <p:nvPr/>
        </p:nvSpPr>
        <p:spPr>
          <a:xfrm>
            <a:off x="3419872" y="1131590"/>
            <a:ext cx="5472608" cy="194421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>
              <a:spcAft>
                <a:spcPts val="400"/>
              </a:spcAft>
            </a:pPr>
            <a:endParaRPr lang="en-US" sz="1400">
              <a:solidFill>
                <a:schemeClr val="tx1"/>
              </a:solidFill>
            </a:endParaRPr>
          </a:p>
        </p:txBody>
      </p:sp>
      <p:pic>
        <p:nvPicPr>
          <p:cNvPr id="20" name="Grafik 19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3491872" y="1203574"/>
            <a:ext cx="5318600" cy="1811058"/>
          </a:xfrm>
          <a:prstGeom prst="rect">
            <a:avLst/>
          </a:prstGeom>
          <a:noFill/>
          <a:ln/>
          <a:effectLst/>
        </p:spPr>
      </p:pic>
      <p:pic>
        <p:nvPicPr>
          <p:cNvPr id="4" name="Picture 3 2 1"/>
          <p:cNvPicPr>
            <a:picLocks noChangeAspect="1" noChangeArrowheads="1"/>
          </p:cNvPicPr>
          <p:nvPr/>
        </p:nvPicPr>
        <p:blipFill>
          <a:blip r:embed="rId4" cstate="print"/>
          <a:srcRect l="54545" b="45989"/>
          <a:stretch>
            <a:fillRect/>
          </a:stretch>
        </p:blipFill>
        <p:spPr bwMode="auto">
          <a:xfrm>
            <a:off x="251519" y="3344083"/>
            <a:ext cx="2058262" cy="12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 3 1"/>
          <p:cNvPicPr>
            <a:picLocks noChangeAspect="1" noChangeArrowheads="1"/>
          </p:cNvPicPr>
          <p:nvPr/>
        </p:nvPicPr>
        <p:blipFill>
          <a:blip r:embed="rId4" cstate="print"/>
          <a:srcRect r="56604" b="27711"/>
          <a:stretch>
            <a:fillRect/>
          </a:stretch>
        </p:blipFill>
        <p:spPr bwMode="auto">
          <a:xfrm>
            <a:off x="251519" y="1163184"/>
            <a:ext cx="1965075" cy="1708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 3 2"/>
          <p:cNvPicPr>
            <a:picLocks noChangeAspect="1" noChangeArrowheads="1"/>
          </p:cNvPicPr>
          <p:nvPr/>
        </p:nvPicPr>
        <p:blipFill>
          <a:blip r:embed="rId4" cstate="print"/>
          <a:srcRect t="72289" r="58655"/>
          <a:stretch>
            <a:fillRect/>
          </a:stretch>
        </p:blipFill>
        <p:spPr bwMode="auto">
          <a:xfrm>
            <a:off x="1187624" y="2255305"/>
            <a:ext cx="1872208" cy="65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 2 2"/>
          <p:cNvPicPr>
            <a:picLocks noChangeAspect="1" noChangeArrowheads="1"/>
          </p:cNvPicPr>
          <p:nvPr/>
        </p:nvPicPr>
        <p:blipFill>
          <a:blip r:embed="rId4" cstate="print"/>
          <a:srcRect l="52830" t="70274" b="6024"/>
          <a:stretch>
            <a:fillRect/>
          </a:stretch>
        </p:blipFill>
        <p:spPr bwMode="auto">
          <a:xfrm>
            <a:off x="923881" y="4459753"/>
            <a:ext cx="2135951" cy="560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hteck 17"/>
          <p:cNvSpPr/>
          <p:nvPr/>
        </p:nvSpPr>
        <p:spPr>
          <a:xfrm>
            <a:off x="3419872" y="3291830"/>
            <a:ext cx="5472608" cy="172819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>
              <a:spcAft>
                <a:spcPts val="400"/>
              </a:spcAft>
            </a:pPr>
            <a:endParaRPr lang="en-US" sz="1400">
              <a:solidFill>
                <a:schemeClr val="tx1"/>
              </a:solidFill>
            </a:endParaRPr>
          </a:p>
        </p:txBody>
      </p:sp>
      <p:pic>
        <p:nvPicPr>
          <p:cNvPr id="21" name="Grafik 20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3491871" y="3363813"/>
            <a:ext cx="5329396" cy="1556921"/>
          </a:xfrm>
          <a:prstGeom prst="rect">
            <a:avLst/>
          </a:prstGeom>
          <a:noFill/>
          <a:ln/>
          <a:effectLst/>
        </p:spPr>
      </p:pic>
      <p:sp>
        <p:nvSpPr>
          <p:cNvPr id="22" name="Rechteck 21"/>
          <p:cNvSpPr/>
          <p:nvPr/>
        </p:nvSpPr>
        <p:spPr>
          <a:xfrm>
            <a:off x="179512" y="3075806"/>
            <a:ext cx="3024336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Geometrically, inflection points occur at ‘twists’ of the graph</a:t>
            </a:r>
            <a:endParaRPr lang="en-US" dirty="0"/>
          </a:p>
        </p:txBody>
      </p:sp>
      <p:pic>
        <p:nvPicPr>
          <p:cNvPr id="25602" name="Picture 2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31590"/>
            <a:ext cx="4305834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hteck 4"/>
          <p:cNvSpPr/>
          <p:nvPr/>
        </p:nvSpPr>
        <p:spPr>
          <a:xfrm>
            <a:off x="1691680" y="2571750"/>
            <a:ext cx="7200800" cy="244827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1" y="2643733"/>
            <a:ext cx="7060079" cy="2238597"/>
          </a:xfrm>
          <a:prstGeom prst="rect">
            <a:avLst/>
          </a:prstGeom>
          <a:noFill/>
          <a:ln/>
          <a:effectLst/>
        </p:spPr>
      </p:pic>
      <p:pic>
        <p:nvPicPr>
          <p:cNvPr id="1026" name="Picture 2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96336" y="3576057"/>
            <a:ext cx="1224136" cy="1371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Using concavity for graphing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1" y="1203573"/>
            <a:ext cx="7059775" cy="3740680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Using concavity for graphing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5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73"/>
            <a:ext cx="7063646" cy="3657600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leads to a hands-on procedure to use the derivative to determine intervals of increase and decease for a function</a:t>
            </a:r>
            <a:endParaRPr lang="en-US" dirty="0"/>
          </a:p>
        </p:txBody>
      </p:sp>
      <p:sp>
        <p:nvSpPr>
          <p:cNvPr id="5" name="Rechteck 4"/>
          <p:cNvSpPr/>
          <p:nvPr/>
        </p:nvSpPr>
        <p:spPr>
          <a:xfrm>
            <a:off x="1691680" y="1131590"/>
            <a:ext cx="7200800" cy="288032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5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90"/>
            <a:ext cx="7036072" cy="2607549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Using concavity for graphing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fik 9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73"/>
            <a:ext cx="7061621" cy="3730344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Using concavity for graphing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1" y="1203573"/>
            <a:ext cx="7063555" cy="1480640"/>
          </a:xfrm>
          <a:prstGeom prst="rect">
            <a:avLst/>
          </a:prstGeom>
          <a:noFill/>
          <a:ln/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7944" y="2571750"/>
            <a:ext cx="4104456" cy="1140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Grafik 9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1763691" y="3933371"/>
            <a:ext cx="5595943" cy="1029032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 1"/>
          <p:cNvPicPr>
            <a:picLocks noChangeAspect="1" noChangeArrowheads="1"/>
          </p:cNvPicPr>
          <p:nvPr/>
        </p:nvPicPr>
        <p:blipFill>
          <a:blip r:embed="rId4" cstate="print"/>
          <a:srcRect l="32092" r="52806" b="75230"/>
          <a:stretch>
            <a:fillRect/>
          </a:stretch>
        </p:blipFill>
        <p:spPr bwMode="auto">
          <a:xfrm>
            <a:off x="251520" y="1131590"/>
            <a:ext cx="2880320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Using concavity for graphing</a:t>
            </a:r>
            <a:endParaRPr lang="en-US" dirty="0"/>
          </a:p>
        </p:txBody>
      </p:sp>
      <p:sp>
        <p:nvSpPr>
          <p:cNvPr id="6" name="Rechteck 5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fik 11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3491877" y="1203600"/>
            <a:ext cx="5324269" cy="747333"/>
          </a:xfrm>
          <a:prstGeom prst="rect">
            <a:avLst/>
          </a:prstGeom>
          <a:noFill/>
          <a:ln/>
          <a:effectLst/>
        </p:spPr>
      </p:pic>
      <p:pic>
        <p:nvPicPr>
          <p:cNvPr id="8" name="Picture 2 2"/>
          <p:cNvPicPr>
            <a:picLocks noChangeAspect="1" noChangeArrowheads="1"/>
          </p:cNvPicPr>
          <p:nvPr/>
        </p:nvPicPr>
        <p:blipFill>
          <a:blip r:embed="rId4" cstate="print"/>
          <a:srcRect r="52806"/>
          <a:stretch>
            <a:fillRect/>
          </a:stretch>
        </p:blipFill>
        <p:spPr bwMode="auto">
          <a:xfrm>
            <a:off x="251520" y="1131590"/>
            <a:ext cx="1800200" cy="2034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 3"/>
          <p:cNvPicPr>
            <a:picLocks noChangeAspect="1" noChangeArrowheads="1"/>
          </p:cNvPicPr>
          <p:nvPr/>
        </p:nvPicPr>
        <p:blipFill>
          <a:blip r:embed="rId4" cstate="print"/>
          <a:srcRect l="58520"/>
          <a:stretch>
            <a:fillRect/>
          </a:stretch>
        </p:blipFill>
        <p:spPr bwMode="auto">
          <a:xfrm>
            <a:off x="1549582" y="3003798"/>
            <a:ext cx="1582258" cy="2034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Freeform 37"/>
          <p:cNvSpPr>
            <a:spLocks/>
          </p:cNvSpPr>
          <p:nvPr/>
        </p:nvSpPr>
        <p:spPr bwMode="auto">
          <a:xfrm rot="17962850" flipH="1">
            <a:off x="995994" y="3203107"/>
            <a:ext cx="431757" cy="804207"/>
          </a:xfrm>
          <a:custGeom>
            <a:avLst/>
            <a:gdLst/>
            <a:ahLst/>
            <a:cxnLst>
              <a:cxn ang="0">
                <a:pos x="75" y="36"/>
              </a:cxn>
              <a:cxn ang="0">
                <a:pos x="174" y="87"/>
              </a:cxn>
              <a:cxn ang="0">
                <a:pos x="285" y="162"/>
              </a:cxn>
              <a:cxn ang="0">
                <a:pos x="417" y="282"/>
              </a:cxn>
              <a:cxn ang="0">
                <a:pos x="513" y="405"/>
              </a:cxn>
              <a:cxn ang="0">
                <a:pos x="591" y="528"/>
              </a:cxn>
              <a:cxn ang="0">
                <a:pos x="657" y="666"/>
              </a:cxn>
              <a:cxn ang="0">
                <a:pos x="717" y="813"/>
              </a:cxn>
              <a:cxn ang="0">
                <a:pos x="762" y="969"/>
              </a:cxn>
              <a:cxn ang="0">
                <a:pos x="792" y="1149"/>
              </a:cxn>
              <a:cxn ang="0">
                <a:pos x="813" y="1332"/>
              </a:cxn>
              <a:cxn ang="0">
                <a:pos x="813" y="1479"/>
              </a:cxn>
              <a:cxn ang="0">
                <a:pos x="804" y="1635"/>
              </a:cxn>
              <a:cxn ang="0">
                <a:pos x="780" y="1785"/>
              </a:cxn>
              <a:cxn ang="0">
                <a:pos x="591" y="1830"/>
              </a:cxn>
              <a:cxn ang="0">
                <a:pos x="1149" y="1971"/>
              </a:cxn>
              <a:cxn ang="0">
                <a:pos x="1008" y="1869"/>
              </a:cxn>
              <a:cxn ang="0">
                <a:pos x="1038" y="1716"/>
              </a:cxn>
              <a:cxn ang="0">
                <a:pos x="1050" y="1566"/>
              </a:cxn>
              <a:cxn ang="0">
                <a:pos x="1053" y="1395"/>
              </a:cxn>
              <a:cxn ang="0">
                <a:pos x="1035" y="1206"/>
              </a:cxn>
              <a:cxn ang="0">
                <a:pos x="1005" y="1050"/>
              </a:cxn>
              <a:cxn ang="0">
                <a:pos x="963" y="900"/>
              </a:cxn>
              <a:cxn ang="0">
                <a:pos x="912" y="762"/>
              </a:cxn>
              <a:cxn ang="0">
                <a:pos x="837" y="603"/>
              </a:cxn>
              <a:cxn ang="0">
                <a:pos x="750" y="462"/>
              </a:cxn>
              <a:cxn ang="0">
                <a:pos x="669" y="363"/>
              </a:cxn>
              <a:cxn ang="0">
                <a:pos x="558" y="249"/>
              </a:cxn>
              <a:cxn ang="0">
                <a:pos x="433" y="157"/>
              </a:cxn>
              <a:cxn ang="0">
                <a:pos x="297" y="81"/>
              </a:cxn>
              <a:cxn ang="0">
                <a:pos x="153" y="24"/>
              </a:cxn>
              <a:cxn ang="0">
                <a:pos x="0" y="0"/>
              </a:cxn>
            </a:cxnLst>
            <a:rect l="0" t="0" r="r" b="b"/>
            <a:pathLst>
              <a:path w="1149" h="2226">
                <a:moveTo>
                  <a:pt x="6" y="6"/>
                </a:moveTo>
                <a:lnTo>
                  <a:pt x="75" y="36"/>
                </a:lnTo>
                <a:lnTo>
                  <a:pt x="129" y="60"/>
                </a:lnTo>
                <a:lnTo>
                  <a:pt x="174" y="87"/>
                </a:lnTo>
                <a:lnTo>
                  <a:pt x="228" y="120"/>
                </a:lnTo>
                <a:lnTo>
                  <a:pt x="285" y="162"/>
                </a:lnTo>
                <a:lnTo>
                  <a:pt x="342" y="210"/>
                </a:lnTo>
                <a:lnTo>
                  <a:pt x="417" y="282"/>
                </a:lnTo>
                <a:lnTo>
                  <a:pt x="465" y="345"/>
                </a:lnTo>
                <a:lnTo>
                  <a:pt x="513" y="405"/>
                </a:lnTo>
                <a:lnTo>
                  <a:pt x="549" y="462"/>
                </a:lnTo>
                <a:lnTo>
                  <a:pt x="591" y="528"/>
                </a:lnTo>
                <a:lnTo>
                  <a:pt x="627" y="603"/>
                </a:lnTo>
                <a:lnTo>
                  <a:pt x="657" y="666"/>
                </a:lnTo>
                <a:lnTo>
                  <a:pt x="684" y="723"/>
                </a:lnTo>
                <a:lnTo>
                  <a:pt x="717" y="813"/>
                </a:lnTo>
                <a:lnTo>
                  <a:pt x="738" y="894"/>
                </a:lnTo>
                <a:lnTo>
                  <a:pt x="762" y="969"/>
                </a:lnTo>
                <a:lnTo>
                  <a:pt x="777" y="1056"/>
                </a:lnTo>
                <a:lnTo>
                  <a:pt x="792" y="1149"/>
                </a:lnTo>
                <a:lnTo>
                  <a:pt x="807" y="1239"/>
                </a:lnTo>
                <a:lnTo>
                  <a:pt x="813" y="1332"/>
                </a:lnTo>
                <a:lnTo>
                  <a:pt x="813" y="1410"/>
                </a:lnTo>
                <a:lnTo>
                  <a:pt x="813" y="1479"/>
                </a:lnTo>
                <a:lnTo>
                  <a:pt x="810" y="1560"/>
                </a:lnTo>
                <a:lnTo>
                  <a:pt x="804" y="1635"/>
                </a:lnTo>
                <a:lnTo>
                  <a:pt x="792" y="1710"/>
                </a:lnTo>
                <a:lnTo>
                  <a:pt x="780" y="1785"/>
                </a:lnTo>
                <a:lnTo>
                  <a:pt x="762" y="1869"/>
                </a:lnTo>
                <a:lnTo>
                  <a:pt x="591" y="1830"/>
                </a:lnTo>
                <a:lnTo>
                  <a:pt x="786" y="2226"/>
                </a:lnTo>
                <a:lnTo>
                  <a:pt x="1149" y="1971"/>
                </a:lnTo>
                <a:lnTo>
                  <a:pt x="990" y="1932"/>
                </a:lnTo>
                <a:lnTo>
                  <a:pt x="1008" y="1869"/>
                </a:lnTo>
                <a:lnTo>
                  <a:pt x="1023" y="1797"/>
                </a:lnTo>
                <a:lnTo>
                  <a:pt x="1038" y="1716"/>
                </a:lnTo>
                <a:lnTo>
                  <a:pt x="1047" y="1644"/>
                </a:lnTo>
                <a:lnTo>
                  <a:pt x="1050" y="1566"/>
                </a:lnTo>
                <a:lnTo>
                  <a:pt x="1053" y="1482"/>
                </a:lnTo>
                <a:lnTo>
                  <a:pt x="1053" y="1395"/>
                </a:lnTo>
                <a:lnTo>
                  <a:pt x="1047" y="1299"/>
                </a:lnTo>
                <a:lnTo>
                  <a:pt x="1035" y="1206"/>
                </a:lnTo>
                <a:lnTo>
                  <a:pt x="1020" y="1113"/>
                </a:lnTo>
                <a:lnTo>
                  <a:pt x="1005" y="1050"/>
                </a:lnTo>
                <a:lnTo>
                  <a:pt x="987" y="975"/>
                </a:lnTo>
                <a:lnTo>
                  <a:pt x="963" y="900"/>
                </a:lnTo>
                <a:lnTo>
                  <a:pt x="942" y="831"/>
                </a:lnTo>
                <a:lnTo>
                  <a:pt x="912" y="762"/>
                </a:lnTo>
                <a:lnTo>
                  <a:pt x="879" y="684"/>
                </a:lnTo>
                <a:lnTo>
                  <a:pt x="837" y="603"/>
                </a:lnTo>
                <a:lnTo>
                  <a:pt x="798" y="534"/>
                </a:lnTo>
                <a:lnTo>
                  <a:pt x="750" y="462"/>
                </a:lnTo>
                <a:lnTo>
                  <a:pt x="711" y="408"/>
                </a:lnTo>
                <a:lnTo>
                  <a:pt x="669" y="363"/>
                </a:lnTo>
                <a:lnTo>
                  <a:pt x="615" y="309"/>
                </a:lnTo>
                <a:lnTo>
                  <a:pt x="558" y="249"/>
                </a:lnTo>
                <a:lnTo>
                  <a:pt x="501" y="201"/>
                </a:lnTo>
                <a:lnTo>
                  <a:pt x="433" y="157"/>
                </a:lnTo>
                <a:lnTo>
                  <a:pt x="366" y="114"/>
                </a:lnTo>
                <a:lnTo>
                  <a:pt x="297" y="81"/>
                </a:lnTo>
                <a:lnTo>
                  <a:pt x="225" y="51"/>
                </a:lnTo>
                <a:lnTo>
                  <a:pt x="153" y="24"/>
                </a:lnTo>
                <a:lnTo>
                  <a:pt x="81" y="9"/>
                </a:lnTo>
                <a:lnTo>
                  <a:pt x="0" y="0"/>
                </a:lnTo>
              </a:path>
            </a:pathLst>
          </a:custGeom>
          <a:solidFill>
            <a:schemeClr val="bg1"/>
          </a:solidFill>
          <a:ln w="12700" cap="flat" cmpd="sng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03948" y="2060714"/>
            <a:ext cx="4104456" cy="1127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Grafik 17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/>
          <a:stretch>
            <a:fillRect/>
          </a:stretch>
        </p:blipFill>
        <p:spPr>
          <a:xfrm>
            <a:off x="3491877" y="3565345"/>
            <a:ext cx="5338864" cy="1375689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 1"/>
          <p:cNvPicPr>
            <a:picLocks noChangeAspect="1" noChangeArrowheads="1"/>
          </p:cNvPicPr>
          <p:nvPr/>
        </p:nvPicPr>
        <p:blipFill>
          <a:blip r:embed="rId3" cstate="print"/>
          <a:srcRect l="36689" r="47368" b="80585"/>
          <a:stretch>
            <a:fillRect/>
          </a:stretch>
        </p:blipFill>
        <p:spPr bwMode="auto">
          <a:xfrm>
            <a:off x="251520" y="1131590"/>
            <a:ext cx="2880320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sign of the 2</a:t>
            </a:r>
            <a:r>
              <a:rPr lang="en-US" baseline="30000" dirty="0" smtClean="0"/>
              <a:t>nd</a:t>
            </a:r>
            <a:r>
              <a:rPr lang="en-US" dirty="0" smtClean="0"/>
              <a:t> derivative at a critical number determines the type of the relative </a:t>
            </a:r>
            <a:r>
              <a:rPr lang="en-US" dirty="0" err="1" smtClean="0"/>
              <a:t>extremum</a:t>
            </a:r>
            <a:r>
              <a:rPr lang="en-US" dirty="0" smtClean="0"/>
              <a:t> at the critical number</a:t>
            </a:r>
            <a:endParaRPr lang="en-US" dirty="0"/>
          </a:p>
        </p:txBody>
      </p:sp>
      <p:pic>
        <p:nvPicPr>
          <p:cNvPr id="4" name="Picture 2 2"/>
          <p:cNvPicPr>
            <a:picLocks noChangeAspect="1" noChangeArrowheads="1"/>
          </p:cNvPicPr>
          <p:nvPr/>
        </p:nvPicPr>
        <p:blipFill>
          <a:blip r:embed="rId3" cstate="print"/>
          <a:srcRect r="47368"/>
          <a:stretch>
            <a:fillRect/>
          </a:stretch>
        </p:blipFill>
        <p:spPr bwMode="auto">
          <a:xfrm>
            <a:off x="251520" y="1131589"/>
            <a:ext cx="2880320" cy="1811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hteck 7"/>
          <p:cNvSpPr/>
          <p:nvPr/>
        </p:nvSpPr>
        <p:spPr>
          <a:xfrm>
            <a:off x="3419872" y="1131590"/>
            <a:ext cx="5472608" cy="266429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fik 9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491877" y="1203599"/>
            <a:ext cx="5339528" cy="2434019"/>
          </a:xfrm>
          <a:prstGeom prst="rect">
            <a:avLst/>
          </a:prstGeom>
          <a:noFill/>
          <a:ln/>
          <a:effectLst/>
        </p:spPr>
      </p:pic>
      <p:pic>
        <p:nvPicPr>
          <p:cNvPr id="11" name="Picture 2 3"/>
          <p:cNvPicPr>
            <a:picLocks noChangeAspect="1" noChangeArrowheads="1"/>
          </p:cNvPicPr>
          <p:nvPr/>
        </p:nvPicPr>
        <p:blipFill>
          <a:blip r:embed="rId3" cstate="print"/>
          <a:srcRect l="55263"/>
          <a:stretch>
            <a:fillRect/>
          </a:stretch>
        </p:blipFill>
        <p:spPr bwMode="auto">
          <a:xfrm>
            <a:off x="467544" y="3136735"/>
            <a:ext cx="2448272" cy="1811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Applying the second derivative test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19" y="1131590"/>
            <a:ext cx="2155573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hteck 4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fik 9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491878" y="1203600"/>
            <a:ext cx="5339799" cy="3755119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If the 2</a:t>
            </a:r>
            <a:r>
              <a:rPr lang="en-US" baseline="30000" dirty="0" smtClean="0"/>
              <a:t>nd</a:t>
            </a:r>
            <a:r>
              <a:rPr lang="en-US" dirty="0" smtClean="0"/>
              <a:t> derivative at a critical point is vanishing then the second derivatives test is inconclusive</a:t>
            </a:r>
            <a:endParaRPr lang="en-US" dirty="0"/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31590"/>
            <a:ext cx="4320480" cy="1696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hteck 4"/>
          <p:cNvSpPr/>
          <p:nvPr/>
        </p:nvSpPr>
        <p:spPr>
          <a:xfrm>
            <a:off x="1691680" y="3003798"/>
            <a:ext cx="7200800" cy="2016224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>
              <a:spcAft>
                <a:spcPts val="600"/>
              </a:spcAft>
            </a:pPr>
            <a:endParaRPr lang="en-US" sz="1400">
              <a:solidFill>
                <a:schemeClr val="tx1"/>
              </a:solidFill>
            </a:endParaRPr>
          </a:p>
        </p:txBody>
      </p:sp>
      <p:pic>
        <p:nvPicPr>
          <p:cNvPr id="8" name="Grafik 7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0" y="3075783"/>
            <a:ext cx="7075914" cy="1594999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Finding a point of diminishing returns for production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fik 7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73"/>
            <a:ext cx="7067517" cy="3691673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Finding a point of diminishing returns for production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fik 4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73"/>
            <a:ext cx="7067517" cy="1430871"/>
          </a:xfrm>
          <a:prstGeom prst="rect">
            <a:avLst/>
          </a:prstGeom>
          <a:noFill/>
          <a:ln/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2684" y="2924810"/>
            <a:ext cx="5256584" cy="151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 1"/>
          <p:cNvPicPr>
            <a:picLocks noChangeAspect="1" noChangeArrowheads="1"/>
          </p:cNvPicPr>
          <p:nvPr/>
        </p:nvPicPr>
        <p:blipFill>
          <a:blip r:embed="rId3" cstate="print"/>
          <a:srcRect l="80403" b="65610"/>
          <a:stretch>
            <a:fillRect/>
          </a:stretch>
        </p:blipFill>
        <p:spPr bwMode="auto">
          <a:xfrm>
            <a:off x="251520" y="1131590"/>
            <a:ext cx="2232248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Finding a point of diminishing returns for production</a:t>
            </a:r>
            <a:endParaRPr lang="en-US" dirty="0"/>
          </a:p>
        </p:txBody>
      </p:sp>
      <p:pic>
        <p:nvPicPr>
          <p:cNvPr id="4" name="Picture 2 2"/>
          <p:cNvPicPr>
            <a:picLocks noChangeAspect="1" noChangeArrowheads="1"/>
          </p:cNvPicPr>
          <p:nvPr/>
        </p:nvPicPr>
        <p:blipFill>
          <a:blip r:embed="rId3" cstate="print"/>
          <a:srcRect r="56716"/>
          <a:stretch>
            <a:fillRect/>
          </a:stretch>
        </p:blipFill>
        <p:spPr bwMode="auto">
          <a:xfrm>
            <a:off x="251520" y="1131591"/>
            <a:ext cx="1939920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hteck 7"/>
          <p:cNvSpPr/>
          <p:nvPr/>
        </p:nvSpPr>
        <p:spPr>
          <a:xfrm>
            <a:off x="3419872" y="1131590"/>
            <a:ext cx="5472608" cy="216024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fik 12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491877" y="1203595"/>
            <a:ext cx="5334075" cy="1883268"/>
          </a:xfrm>
          <a:prstGeom prst="rect">
            <a:avLst/>
          </a:prstGeom>
          <a:noFill/>
          <a:ln/>
          <a:effectLst/>
        </p:spPr>
      </p:pic>
      <p:pic>
        <p:nvPicPr>
          <p:cNvPr id="11" name="Picture 2 3"/>
          <p:cNvPicPr>
            <a:picLocks noChangeAspect="1" noChangeArrowheads="1"/>
          </p:cNvPicPr>
          <p:nvPr/>
        </p:nvPicPr>
        <p:blipFill>
          <a:blip r:embed="rId3" cstate="print"/>
          <a:srcRect l="51484"/>
          <a:stretch>
            <a:fillRect/>
          </a:stretch>
        </p:blipFill>
        <p:spPr bwMode="auto">
          <a:xfrm>
            <a:off x="265480" y="3075806"/>
            <a:ext cx="2174442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bgerundetes Rechteck 1"/>
          <p:cNvSpPr/>
          <p:nvPr/>
        </p:nvSpPr>
        <p:spPr>
          <a:xfrm>
            <a:off x="971600" y="2657718"/>
            <a:ext cx="7200800" cy="360040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feld 2"/>
          <p:cNvSpPr txBox="1"/>
          <p:nvPr/>
        </p:nvSpPr>
        <p:spPr>
          <a:xfrm>
            <a:off x="971600" y="1131590"/>
            <a:ext cx="5584670" cy="190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Topics</a:t>
            </a:r>
          </a:p>
          <a:p>
            <a:endParaRPr lang="en-US" sz="1000" dirty="0" smtClean="0"/>
          </a:p>
          <a:p>
            <a:pPr lvl="1"/>
            <a:r>
              <a:rPr lang="en-US" dirty="0" smtClean="0"/>
              <a:t>Increasing/ Decreasing Functions &amp; Relative </a:t>
            </a:r>
            <a:r>
              <a:rPr lang="en-US" dirty="0" err="1" smtClean="0"/>
              <a:t>Extrema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Concavity and Points of Inflection</a:t>
            </a:r>
          </a:p>
          <a:p>
            <a:pPr lvl="1"/>
            <a:endParaRPr lang="en-US" b="1" dirty="0" smtClean="0"/>
          </a:p>
          <a:p>
            <a:pPr lvl="1"/>
            <a:r>
              <a:rPr lang="en-US" b="1" dirty="0" smtClean="0"/>
              <a:t>Horizontal, Vertical &amp; Slant Asymptotes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Finding intervals of increase and decrease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fik 9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0" y="1203581"/>
            <a:ext cx="7051714" cy="3706651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 1"/>
          <p:cNvPicPr>
            <a:picLocks noChangeAspect="1" noChangeArrowheads="1"/>
          </p:cNvPicPr>
          <p:nvPr/>
        </p:nvPicPr>
        <p:blipFill>
          <a:blip r:embed="rId5" cstate="print"/>
          <a:srcRect r="73721" b="67563"/>
          <a:stretch>
            <a:fillRect/>
          </a:stretch>
        </p:blipFill>
        <p:spPr bwMode="auto">
          <a:xfrm>
            <a:off x="251520" y="1131590"/>
            <a:ext cx="2880320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already discussed vertical and horizontal asymptotes</a:t>
            </a:r>
            <a:endParaRPr lang="en-US" dirty="0"/>
          </a:p>
        </p:txBody>
      </p:sp>
      <p:pic>
        <p:nvPicPr>
          <p:cNvPr id="1026" name="Picture 2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1" y="1131590"/>
            <a:ext cx="2160240" cy="219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hteck 3"/>
          <p:cNvSpPr/>
          <p:nvPr/>
        </p:nvSpPr>
        <p:spPr>
          <a:xfrm>
            <a:off x="3419872" y="1131590"/>
            <a:ext cx="5472608" cy="180020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3491877" y="1203599"/>
            <a:ext cx="5303784" cy="1612717"/>
          </a:xfrm>
          <a:prstGeom prst="rect">
            <a:avLst/>
          </a:prstGeom>
          <a:noFill/>
          <a:ln/>
          <a:effectLst/>
        </p:spPr>
      </p:pic>
      <p:sp>
        <p:nvSpPr>
          <p:cNvPr id="8" name="Rechteck 7"/>
          <p:cNvSpPr/>
          <p:nvPr/>
        </p:nvSpPr>
        <p:spPr>
          <a:xfrm>
            <a:off x="3419872" y="3075806"/>
            <a:ext cx="5472608" cy="136815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fik 9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/>
          <a:stretch>
            <a:fillRect/>
          </a:stretch>
        </p:blipFill>
        <p:spPr>
          <a:xfrm>
            <a:off x="3491877" y="3147815"/>
            <a:ext cx="5303903" cy="1171820"/>
          </a:xfrm>
          <a:prstGeom prst="rect">
            <a:avLst/>
          </a:prstGeom>
          <a:noFill/>
          <a:ln/>
          <a:effectLst/>
        </p:spPr>
      </p:pic>
      <p:cxnSp>
        <p:nvCxnSpPr>
          <p:cNvPr id="12" name="Gerade Verbindung 11"/>
          <p:cNvCxnSpPr>
            <a:endCxn id="13" idx="2"/>
          </p:cNvCxnSpPr>
          <p:nvPr/>
        </p:nvCxnSpPr>
        <p:spPr>
          <a:xfrm flipV="1">
            <a:off x="1403648" y="1408589"/>
            <a:ext cx="1101591" cy="37107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>
            <a:off x="1835696" y="1131590"/>
            <a:ext cx="13390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vertical asymptote</a:t>
            </a:r>
            <a:endParaRPr lang="en-US" sz="1200" dirty="0"/>
          </a:p>
        </p:txBody>
      </p:sp>
      <p:sp>
        <p:nvSpPr>
          <p:cNvPr id="16" name="Textfeld 15"/>
          <p:cNvSpPr txBox="1"/>
          <p:nvPr/>
        </p:nvSpPr>
        <p:spPr>
          <a:xfrm>
            <a:off x="2195736" y="2571750"/>
            <a:ext cx="846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horizontal</a:t>
            </a:r>
          </a:p>
          <a:p>
            <a:r>
              <a:rPr lang="en-US" sz="1200" dirty="0" smtClean="0"/>
              <a:t>asymptote</a:t>
            </a:r>
            <a:endParaRPr lang="en-US" sz="1200" dirty="0"/>
          </a:p>
        </p:txBody>
      </p:sp>
      <p:cxnSp>
        <p:nvCxnSpPr>
          <p:cNvPr id="18" name="Gerade Verbindung 17"/>
          <p:cNvCxnSpPr>
            <a:stCxn id="16" idx="1"/>
          </p:cNvCxnSpPr>
          <p:nvPr/>
        </p:nvCxnSpPr>
        <p:spPr>
          <a:xfrm flipH="1" flipV="1">
            <a:off x="1619672" y="2211710"/>
            <a:ext cx="576064" cy="59087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Grafik 19" descr="IguanaTex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/>
          <a:stretch>
            <a:fillRect/>
          </a:stretch>
        </p:blipFill>
        <p:spPr>
          <a:xfrm>
            <a:off x="1085337" y="3468501"/>
            <a:ext cx="1228124" cy="410804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Besides horizontal and vertical asymptotes, slant asymptotes may occur in graphs and help to accurately sketch the behavior of a curve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219" y="1099840"/>
            <a:ext cx="2144131" cy="1827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hteck 3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5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491877" y="1203599"/>
            <a:ext cx="5319173" cy="3111842"/>
          </a:xfrm>
          <a:prstGeom prst="rect">
            <a:avLst/>
          </a:prstGeom>
          <a:noFill/>
          <a:ln/>
          <a:effectLst/>
        </p:spPr>
      </p:pic>
      <p:sp>
        <p:nvSpPr>
          <p:cNvPr id="7" name="Rechteck 6"/>
          <p:cNvSpPr/>
          <p:nvPr/>
        </p:nvSpPr>
        <p:spPr>
          <a:xfrm>
            <a:off x="4355976" y="1753538"/>
            <a:ext cx="3600400" cy="50405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Finding slant asymptotes</a:t>
            </a:r>
            <a:endParaRPr lang="en-US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31590"/>
            <a:ext cx="2490235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hteck 10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5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3491878" y="1203599"/>
            <a:ext cx="5326597" cy="3586580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Netz, Netzwerk, Digitalisierung, Transforma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845100"/>
            <a:ext cx="3131840" cy="4298400"/>
          </a:xfrm>
          <a:prstGeom prst="rect">
            <a:avLst/>
          </a:prstGeom>
          <a:noFill/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683568" y="1131590"/>
            <a:ext cx="4176464" cy="864095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>
            <a:lvl1pPr algn="ctr">
              <a:defRPr/>
            </a:lvl1pPr>
          </a:lstStyle>
          <a:p>
            <a:pPr lvl="0">
              <a:spcBef>
                <a:spcPct val="0"/>
              </a:spcBef>
              <a:defRPr/>
            </a:pPr>
            <a:r>
              <a:rPr lang="en-US" sz="2000" dirty="0" smtClean="0">
                <a:solidFill>
                  <a:schemeClr val="bg1"/>
                </a:solidFill>
              </a:rPr>
              <a:t>Further Worked-Out </a:t>
            </a:r>
            <a:r>
              <a:rPr kumimoji="0" lang="en-US" sz="2000" b="0" i="0" u="none" strike="noStrike" kern="1200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Exercises: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Calculus I for Management</a:t>
            </a:r>
            <a:endParaRPr kumimoji="0" lang="en-US" sz="2000" b="0" i="0" u="none" strike="noStrike" kern="1200" cap="none" spc="0" normalizeH="0" baseline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251520" y="1131590"/>
            <a:ext cx="288032" cy="864096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200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5004048" y="1131590"/>
            <a:ext cx="288032" cy="864096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200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Grafik 6" descr="index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4425290"/>
            <a:ext cx="1872207" cy="582154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7092280" y="3291830"/>
            <a:ext cx="1800200" cy="171715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92075" lvl="1" indent="-92075">
              <a:spcAft>
                <a:spcPts val="400"/>
              </a:spcAft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</a:rPr>
              <a:t>Increasing/ decreasing functions &amp; relative </a:t>
            </a:r>
            <a:r>
              <a:rPr lang="en-US" sz="1200" dirty="0" err="1" smtClean="0">
                <a:solidFill>
                  <a:schemeClr val="tx1"/>
                </a:solidFill>
              </a:rPr>
              <a:t>extrema</a:t>
            </a:r>
            <a:endParaRPr lang="en-US" sz="1200" dirty="0" smtClean="0">
              <a:solidFill>
                <a:schemeClr val="tx1"/>
              </a:solidFill>
            </a:endParaRPr>
          </a:p>
          <a:p>
            <a:pPr marL="92075" lvl="1" indent="-92075">
              <a:spcAft>
                <a:spcPts val="400"/>
              </a:spcAft>
              <a:buFont typeface="Arial" pitchFamily="34" charset="0"/>
              <a:buChar char="•"/>
            </a:pPr>
            <a:r>
              <a:rPr lang="en-US" sz="1200" dirty="0" smtClean="0">
                <a:solidFill>
                  <a:schemeClr val="tx1"/>
                </a:solidFill>
              </a:rPr>
              <a:t>Concavity and points of inflection</a:t>
            </a:r>
          </a:p>
        </p:txBody>
      </p:sp>
      <p:sp>
        <p:nvSpPr>
          <p:cNvPr id="13" name="Rechteck 12"/>
          <p:cNvSpPr/>
          <p:nvPr/>
        </p:nvSpPr>
        <p:spPr>
          <a:xfrm>
            <a:off x="7092280" y="2931790"/>
            <a:ext cx="1800200" cy="288032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Topics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Exercise:</a:t>
            </a:r>
            <a:br>
              <a:rPr lang="en-US" dirty="0" smtClean="0"/>
            </a:br>
            <a:r>
              <a:rPr lang="en-US" dirty="0" smtClean="0"/>
              <a:t>Graphing using a derivative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1691680" y="1131590"/>
            <a:ext cx="7200800" cy="129614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fik 5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1763691" y="1203573"/>
            <a:ext cx="7068129" cy="1153300"/>
          </a:xfrm>
          <a:prstGeom prst="rect">
            <a:avLst/>
          </a:prstGeom>
          <a:noFill/>
          <a:ln/>
          <a:effectLst/>
        </p:spPr>
      </p:pic>
      <p:sp>
        <p:nvSpPr>
          <p:cNvPr id="7" name="Rechteck 6"/>
          <p:cNvSpPr/>
          <p:nvPr/>
        </p:nvSpPr>
        <p:spPr>
          <a:xfrm>
            <a:off x="1691680" y="2499742"/>
            <a:ext cx="7200800" cy="252028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fik 9" descr="IguanaTex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1763690" y="2571725"/>
            <a:ext cx="7067156" cy="2339591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211710"/>
            <a:ext cx="2880320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Exercise:</a:t>
            </a:r>
            <a:br>
              <a:rPr lang="en-US" dirty="0" smtClean="0"/>
            </a:br>
            <a:r>
              <a:rPr lang="en-US" dirty="0" smtClean="0"/>
              <a:t>Graphing using a derivative</a:t>
            </a:r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1" y="1131591"/>
            <a:ext cx="2880320" cy="1413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8231" y="2970976"/>
            <a:ext cx="1800200" cy="1579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hteck 13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Grafik 18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3491877" y="1203598"/>
            <a:ext cx="5342808" cy="3178393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 1"/>
          <p:cNvPicPr>
            <a:picLocks noChangeAspect="1" noChangeArrowheads="1"/>
          </p:cNvPicPr>
          <p:nvPr/>
        </p:nvPicPr>
        <p:blipFill>
          <a:blip r:embed="rId3" cstate="print"/>
          <a:srcRect l="53333" t="77809"/>
          <a:stretch>
            <a:fillRect/>
          </a:stretch>
        </p:blipFill>
        <p:spPr bwMode="auto">
          <a:xfrm>
            <a:off x="251520" y="1131590"/>
            <a:ext cx="2160240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Exercise:</a:t>
            </a:r>
            <a:br>
              <a:rPr lang="en-US" dirty="0" smtClean="0"/>
            </a:br>
            <a:r>
              <a:rPr lang="en-US" dirty="0" smtClean="0"/>
              <a:t>Using the graph of </a:t>
            </a:r>
            <a:r>
              <a:rPr lang="en-US" i="1" dirty="0" smtClean="0"/>
              <a:t>f</a:t>
            </a:r>
            <a:r>
              <a:rPr lang="en-US" dirty="0" smtClean="0"/>
              <a:t> to graph the derivative </a:t>
            </a:r>
            <a:r>
              <a:rPr lang="en-US" i="1" dirty="0" smtClean="0"/>
              <a:t>f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4338" name="Picture 2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31589"/>
            <a:ext cx="2160240" cy="1758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779662"/>
            <a:ext cx="71437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 3"/>
          <p:cNvPicPr>
            <a:picLocks noChangeAspect="1" noChangeArrowheads="1"/>
          </p:cNvPicPr>
          <p:nvPr/>
        </p:nvPicPr>
        <p:blipFill>
          <a:blip r:embed="rId3" cstate="print"/>
          <a:srcRect l="53333" t="77809"/>
          <a:stretch>
            <a:fillRect/>
          </a:stretch>
        </p:blipFill>
        <p:spPr bwMode="auto">
          <a:xfrm>
            <a:off x="251520" y="3795886"/>
            <a:ext cx="45719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hteck 8"/>
          <p:cNvSpPr/>
          <p:nvPr/>
        </p:nvSpPr>
        <p:spPr>
          <a:xfrm>
            <a:off x="3419872" y="1131590"/>
            <a:ext cx="5472608" cy="100811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fik 9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3491878" y="1203597"/>
            <a:ext cx="5335845" cy="817860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 1"/>
          <p:cNvPicPr>
            <a:picLocks noChangeAspect="1" noChangeArrowheads="1"/>
          </p:cNvPicPr>
          <p:nvPr/>
        </p:nvPicPr>
        <p:blipFill>
          <a:blip r:embed="rId3" cstate="print"/>
          <a:srcRect l="53333" t="77809"/>
          <a:stretch>
            <a:fillRect/>
          </a:stretch>
        </p:blipFill>
        <p:spPr bwMode="auto">
          <a:xfrm>
            <a:off x="251520" y="1131590"/>
            <a:ext cx="2160240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Exercise:</a:t>
            </a:r>
            <a:br>
              <a:rPr lang="en-US" dirty="0" smtClean="0"/>
            </a:br>
            <a:r>
              <a:rPr lang="en-US" dirty="0" smtClean="0"/>
              <a:t>Using the graph of </a:t>
            </a:r>
            <a:r>
              <a:rPr lang="en-US" i="1" dirty="0" smtClean="0"/>
              <a:t>f</a:t>
            </a:r>
            <a:r>
              <a:rPr lang="en-US" dirty="0" smtClean="0"/>
              <a:t> to graph the derivative </a:t>
            </a:r>
            <a:r>
              <a:rPr lang="en-US" i="1" dirty="0" smtClean="0"/>
              <a:t>f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4338" name="Picture 2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31589"/>
            <a:ext cx="2160240" cy="1758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779662"/>
            <a:ext cx="71437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 3"/>
          <p:cNvPicPr>
            <a:picLocks noChangeAspect="1" noChangeArrowheads="1"/>
          </p:cNvPicPr>
          <p:nvPr/>
        </p:nvPicPr>
        <p:blipFill>
          <a:blip r:embed="rId5" cstate="print"/>
          <a:srcRect b="16999"/>
          <a:stretch>
            <a:fillRect/>
          </a:stretch>
        </p:blipFill>
        <p:spPr bwMode="auto">
          <a:xfrm>
            <a:off x="251520" y="3219822"/>
            <a:ext cx="2160240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 4"/>
          <p:cNvPicPr>
            <a:picLocks noChangeAspect="1" noChangeArrowheads="1"/>
          </p:cNvPicPr>
          <p:nvPr/>
        </p:nvPicPr>
        <p:blipFill>
          <a:blip r:embed="rId3" cstate="print"/>
          <a:srcRect l="53333" t="77809"/>
          <a:stretch>
            <a:fillRect/>
          </a:stretch>
        </p:blipFill>
        <p:spPr bwMode="auto">
          <a:xfrm>
            <a:off x="251520" y="4011910"/>
            <a:ext cx="45719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hteck 8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fik 10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3491877" y="1203599"/>
            <a:ext cx="5347769" cy="3382941"/>
          </a:xfrm>
          <a:prstGeom prst="rect">
            <a:avLst/>
          </a:prstGeom>
          <a:noFill/>
          <a:ln/>
          <a:effectLst/>
        </p:spPr>
      </p:pic>
      <p:sp>
        <p:nvSpPr>
          <p:cNvPr id="12" name="Freeform 37"/>
          <p:cNvSpPr>
            <a:spLocks/>
          </p:cNvSpPr>
          <p:nvPr/>
        </p:nvSpPr>
        <p:spPr bwMode="auto">
          <a:xfrm rot="2700673">
            <a:off x="1264734" y="2380765"/>
            <a:ext cx="431757" cy="804207"/>
          </a:xfrm>
          <a:custGeom>
            <a:avLst/>
            <a:gdLst/>
            <a:ahLst/>
            <a:cxnLst>
              <a:cxn ang="0">
                <a:pos x="75" y="36"/>
              </a:cxn>
              <a:cxn ang="0">
                <a:pos x="174" y="87"/>
              </a:cxn>
              <a:cxn ang="0">
                <a:pos x="285" y="162"/>
              </a:cxn>
              <a:cxn ang="0">
                <a:pos x="417" y="282"/>
              </a:cxn>
              <a:cxn ang="0">
                <a:pos x="513" y="405"/>
              </a:cxn>
              <a:cxn ang="0">
                <a:pos x="591" y="528"/>
              </a:cxn>
              <a:cxn ang="0">
                <a:pos x="657" y="666"/>
              </a:cxn>
              <a:cxn ang="0">
                <a:pos x="717" y="813"/>
              </a:cxn>
              <a:cxn ang="0">
                <a:pos x="762" y="969"/>
              </a:cxn>
              <a:cxn ang="0">
                <a:pos x="792" y="1149"/>
              </a:cxn>
              <a:cxn ang="0">
                <a:pos x="813" y="1332"/>
              </a:cxn>
              <a:cxn ang="0">
                <a:pos x="813" y="1479"/>
              </a:cxn>
              <a:cxn ang="0">
                <a:pos x="804" y="1635"/>
              </a:cxn>
              <a:cxn ang="0">
                <a:pos x="780" y="1785"/>
              </a:cxn>
              <a:cxn ang="0">
                <a:pos x="591" y="1830"/>
              </a:cxn>
              <a:cxn ang="0">
                <a:pos x="1149" y="1971"/>
              </a:cxn>
              <a:cxn ang="0">
                <a:pos x="1008" y="1869"/>
              </a:cxn>
              <a:cxn ang="0">
                <a:pos x="1038" y="1716"/>
              </a:cxn>
              <a:cxn ang="0">
                <a:pos x="1050" y="1566"/>
              </a:cxn>
              <a:cxn ang="0">
                <a:pos x="1053" y="1395"/>
              </a:cxn>
              <a:cxn ang="0">
                <a:pos x="1035" y="1206"/>
              </a:cxn>
              <a:cxn ang="0">
                <a:pos x="1005" y="1050"/>
              </a:cxn>
              <a:cxn ang="0">
                <a:pos x="963" y="900"/>
              </a:cxn>
              <a:cxn ang="0">
                <a:pos x="912" y="762"/>
              </a:cxn>
              <a:cxn ang="0">
                <a:pos x="837" y="603"/>
              </a:cxn>
              <a:cxn ang="0">
                <a:pos x="750" y="462"/>
              </a:cxn>
              <a:cxn ang="0">
                <a:pos x="669" y="363"/>
              </a:cxn>
              <a:cxn ang="0">
                <a:pos x="558" y="249"/>
              </a:cxn>
              <a:cxn ang="0">
                <a:pos x="433" y="157"/>
              </a:cxn>
              <a:cxn ang="0">
                <a:pos x="297" y="81"/>
              </a:cxn>
              <a:cxn ang="0">
                <a:pos x="153" y="24"/>
              </a:cxn>
              <a:cxn ang="0">
                <a:pos x="0" y="0"/>
              </a:cxn>
            </a:cxnLst>
            <a:rect l="0" t="0" r="r" b="b"/>
            <a:pathLst>
              <a:path w="1149" h="2226">
                <a:moveTo>
                  <a:pt x="6" y="6"/>
                </a:moveTo>
                <a:lnTo>
                  <a:pt x="75" y="36"/>
                </a:lnTo>
                <a:lnTo>
                  <a:pt x="129" y="60"/>
                </a:lnTo>
                <a:lnTo>
                  <a:pt x="174" y="87"/>
                </a:lnTo>
                <a:lnTo>
                  <a:pt x="228" y="120"/>
                </a:lnTo>
                <a:lnTo>
                  <a:pt x="285" y="162"/>
                </a:lnTo>
                <a:lnTo>
                  <a:pt x="342" y="210"/>
                </a:lnTo>
                <a:lnTo>
                  <a:pt x="417" y="282"/>
                </a:lnTo>
                <a:lnTo>
                  <a:pt x="465" y="345"/>
                </a:lnTo>
                <a:lnTo>
                  <a:pt x="513" y="405"/>
                </a:lnTo>
                <a:lnTo>
                  <a:pt x="549" y="462"/>
                </a:lnTo>
                <a:lnTo>
                  <a:pt x="591" y="528"/>
                </a:lnTo>
                <a:lnTo>
                  <a:pt x="627" y="603"/>
                </a:lnTo>
                <a:lnTo>
                  <a:pt x="657" y="666"/>
                </a:lnTo>
                <a:lnTo>
                  <a:pt x="684" y="723"/>
                </a:lnTo>
                <a:lnTo>
                  <a:pt x="717" y="813"/>
                </a:lnTo>
                <a:lnTo>
                  <a:pt x="738" y="894"/>
                </a:lnTo>
                <a:lnTo>
                  <a:pt x="762" y="969"/>
                </a:lnTo>
                <a:lnTo>
                  <a:pt x="777" y="1056"/>
                </a:lnTo>
                <a:lnTo>
                  <a:pt x="792" y="1149"/>
                </a:lnTo>
                <a:lnTo>
                  <a:pt x="807" y="1239"/>
                </a:lnTo>
                <a:lnTo>
                  <a:pt x="813" y="1332"/>
                </a:lnTo>
                <a:lnTo>
                  <a:pt x="813" y="1410"/>
                </a:lnTo>
                <a:lnTo>
                  <a:pt x="813" y="1479"/>
                </a:lnTo>
                <a:lnTo>
                  <a:pt x="810" y="1560"/>
                </a:lnTo>
                <a:lnTo>
                  <a:pt x="804" y="1635"/>
                </a:lnTo>
                <a:lnTo>
                  <a:pt x="792" y="1710"/>
                </a:lnTo>
                <a:lnTo>
                  <a:pt x="780" y="1785"/>
                </a:lnTo>
                <a:lnTo>
                  <a:pt x="762" y="1869"/>
                </a:lnTo>
                <a:lnTo>
                  <a:pt x="591" y="1830"/>
                </a:lnTo>
                <a:lnTo>
                  <a:pt x="786" y="2226"/>
                </a:lnTo>
                <a:lnTo>
                  <a:pt x="1149" y="1971"/>
                </a:lnTo>
                <a:lnTo>
                  <a:pt x="990" y="1932"/>
                </a:lnTo>
                <a:lnTo>
                  <a:pt x="1008" y="1869"/>
                </a:lnTo>
                <a:lnTo>
                  <a:pt x="1023" y="1797"/>
                </a:lnTo>
                <a:lnTo>
                  <a:pt x="1038" y="1716"/>
                </a:lnTo>
                <a:lnTo>
                  <a:pt x="1047" y="1644"/>
                </a:lnTo>
                <a:lnTo>
                  <a:pt x="1050" y="1566"/>
                </a:lnTo>
                <a:lnTo>
                  <a:pt x="1053" y="1482"/>
                </a:lnTo>
                <a:lnTo>
                  <a:pt x="1053" y="1395"/>
                </a:lnTo>
                <a:lnTo>
                  <a:pt x="1047" y="1299"/>
                </a:lnTo>
                <a:lnTo>
                  <a:pt x="1035" y="1206"/>
                </a:lnTo>
                <a:lnTo>
                  <a:pt x="1020" y="1113"/>
                </a:lnTo>
                <a:lnTo>
                  <a:pt x="1005" y="1050"/>
                </a:lnTo>
                <a:lnTo>
                  <a:pt x="987" y="975"/>
                </a:lnTo>
                <a:lnTo>
                  <a:pt x="963" y="900"/>
                </a:lnTo>
                <a:lnTo>
                  <a:pt x="942" y="831"/>
                </a:lnTo>
                <a:lnTo>
                  <a:pt x="912" y="762"/>
                </a:lnTo>
                <a:lnTo>
                  <a:pt x="879" y="684"/>
                </a:lnTo>
                <a:lnTo>
                  <a:pt x="837" y="603"/>
                </a:lnTo>
                <a:lnTo>
                  <a:pt x="798" y="534"/>
                </a:lnTo>
                <a:lnTo>
                  <a:pt x="750" y="462"/>
                </a:lnTo>
                <a:lnTo>
                  <a:pt x="711" y="408"/>
                </a:lnTo>
                <a:lnTo>
                  <a:pt x="669" y="363"/>
                </a:lnTo>
                <a:lnTo>
                  <a:pt x="615" y="309"/>
                </a:lnTo>
                <a:lnTo>
                  <a:pt x="558" y="249"/>
                </a:lnTo>
                <a:lnTo>
                  <a:pt x="501" y="201"/>
                </a:lnTo>
                <a:lnTo>
                  <a:pt x="433" y="157"/>
                </a:lnTo>
                <a:lnTo>
                  <a:pt x="366" y="114"/>
                </a:lnTo>
                <a:lnTo>
                  <a:pt x="297" y="81"/>
                </a:lnTo>
                <a:lnTo>
                  <a:pt x="225" y="51"/>
                </a:lnTo>
                <a:lnTo>
                  <a:pt x="153" y="24"/>
                </a:lnTo>
                <a:lnTo>
                  <a:pt x="81" y="9"/>
                </a:lnTo>
                <a:lnTo>
                  <a:pt x="0" y="0"/>
                </a:lnTo>
              </a:path>
            </a:pathLst>
          </a:custGeom>
          <a:solidFill>
            <a:schemeClr val="bg1"/>
          </a:solidFill>
          <a:ln w="12700" cap="flat" cmpd="sng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 1"/>
          <p:cNvPicPr>
            <a:picLocks noChangeAspect="1" noChangeArrowheads="1"/>
          </p:cNvPicPr>
          <p:nvPr/>
        </p:nvPicPr>
        <p:blipFill>
          <a:blip r:embed="rId3" cstate="print"/>
          <a:srcRect l="53333" t="77809"/>
          <a:stretch>
            <a:fillRect/>
          </a:stretch>
        </p:blipFill>
        <p:spPr bwMode="auto">
          <a:xfrm>
            <a:off x="251520" y="1131590"/>
            <a:ext cx="2880320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Exercise:</a:t>
            </a:r>
            <a:br>
              <a:rPr lang="en-US" dirty="0" smtClean="0"/>
            </a:br>
            <a:r>
              <a:rPr lang="en-US" dirty="0" smtClean="0"/>
              <a:t>Using the graph of a derivative </a:t>
            </a:r>
            <a:r>
              <a:rPr lang="en-US" i="1" dirty="0" smtClean="0"/>
              <a:t>f’</a:t>
            </a:r>
            <a:r>
              <a:rPr lang="en-US" dirty="0" smtClean="0"/>
              <a:t>(</a:t>
            </a:r>
            <a:r>
              <a:rPr lang="en-US" i="1" dirty="0" smtClean="0"/>
              <a:t>x</a:t>
            </a:r>
            <a:r>
              <a:rPr lang="en-US" dirty="0" smtClean="0"/>
              <a:t>) to graph </a:t>
            </a:r>
            <a:r>
              <a:rPr lang="en-US" i="1" dirty="0" smtClean="0"/>
              <a:t>f</a:t>
            </a:r>
            <a:r>
              <a:rPr lang="en-US" dirty="0" smtClean="0"/>
              <a:t>(</a:t>
            </a:r>
            <a:r>
              <a:rPr lang="en-US" i="1" dirty="0" smtClean="0"/>
              <a:t>x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131589"/>
            <a:ext cx="2880320" cy="1380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hteck 7"/>
          <p:cNvSpPr/>
          <p:nvPr/>
        </p:nvSpPr>
        <p:spPr>
          <a:xfrm>
            <a:off x="3419872" y="1131590"/>
            <a:ext cx="5472608" cy="18002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fik 11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3491878" y="1203598"/>
            <a:ext cx="5338529" cy="1639646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 1"/>
          <p:cNvPicPr>
            <a:picLocks noChangeAspect="1" noChangeArrowheads="1"/>
          </p:cNvPicPr>
          <p:nvPr/>
        </p:nvPicPr>
        <p:blipFill>
          <a:blip r:embed="rId3" cstate="print"/>
          <a:srcRect l="53333" t="77809"/>
          <a:stretch>
            <a:fillRect/>
          </a:stretch>
        </p:blipFill>
        <p:spPr bwMode="auto">
          <a:xfrm>
            <a:off x="251520" y="1131590"/>
            <a:ext cx="2880320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Exercise:</a:t>
            </a:r>
            <a:br>
              <a:rPr lang="en-US" dirty="0" smtClean="0"/>
            </a:br>
            <a:r>
              <a:rPr lang="en-US" dirty="0" smtClean="0"/>
              <a:t>Using the graph of a derivative </a:t>
            </a:r>
            <a:r>
              <a:rPr lang="en-US" i="1" dirty="0" smtClean="0"/>
              <a:t>f’</a:t>
            </a:r>
            <a:r>
              <a:rPr lang="en-US" dirty="0" smtClean="0"/>
              <a:t>(</a:t>
            </a:r>
            <a:r>
              <a:rPr lang="en-US" i="1" dirty="0" smtClean="0"/>
              <a:t>x</a:t>
            </a:r>
            <a:r>
              <a:rPr lang="en-US" dirty="0" smtClean="0"/>
              <a:t>) to graph </a:t>
            </a:r>
            <a:r>
              <a:rPr lang="en-US" i="1" dirty="0" smtClean="0"/>
              <a:t>f</a:t>
            </a:r>
            <a:r>
              <a:rPr lang="en-US" dirty="0" smtClean="0"/>
              <a:t>(</a:t>
            </a:r>
            <a:r>
              <a:rPr lang="en-US" i="1" dirty="0" smtClean="0"/>
              <a:t>x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131589"/>
            <a:ext cx="2880320" cy="1380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19" y="3056569"/>
            <a:ext cx="2880321" cy="1927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reeform 37"/>
          <p:cNvSpPr>
            <a:spLocks/>
          </p:cNvSpPr>
          <p:nvPr/>
        </p:nvSpPr>
        <p:spPr bwMode="auto">
          <a:xfrm rot="18179467" flipH="1">
            <a:off x="1066519" y="2569664"/>
            <a:ext cx="431757" cy="804207"/>
          </a:xfrm>
          <a:custGeom>
            <a:avLst/>
            <a:gdLst/>
            <a:ahLst/>
            <a:cxnLst>
              <a:cxn ang="0">
                <a:pos x="75" y="36"/>
              </a:cxn>
              <a:cxn ang="0">
                <a:pos x="174" y="87"/>
              </a:cxn>
              <a:cxn ang="0">
                <a:pos x="285" y="162"/>
              </a:cxn>
              <a:cxn ang="0">
                <a:pos x="417" y="282"/>
              </a:cxn>
              <a:cxn ang="0">
                <a:pos x="513" y="405"/>
              </a:cxn>
              <a:cxn ang="0">
                <a:pos x="591" y="528"/>
              </a:cxn>
              <a:cxn ang="0">
                <a:pos x="657" y="666"/>
              </a:cxn>
              <a:cxn ang="0">
                <a:pos x="717" y="813"/>
              </a:cxn>
              <a:cxn ang="0">
                <a:pos x="762" y="969"/>
              </a:cxn>
              <a:cxn ang="0">
                <a:pos x="792" y="1149"/>
              </a:cxn>
              <a:cxn ang="0">
                <a:pos x="813" y="1332"/>
              </a:cxn>
              <a:cxn ang="0">
                <a:pos x="813" y="1479"/>
              </a:cxn>
              <a:cxn ang="0">
                <a:pos x="804" y="1635"/>
              </a:cxn>
              <a:cxn ang="0">
                <a:pos x="780" y="1785"/>
              </a:cxn>
              <a:cxn ang="0">
                <a:pos x="591" y="1830"/>
              </a:cxn>
              <a:cxn ang="0">
                <a:pos x="1149" y="1971"/>
              </a:cxn>
              <a:cxn ang="0">
                <a:pos x="1008" y="1869"/>
              </a:cxn>
              <a:cxn ang="0">
                <a:pos x="1038" y="1716"/>
              </a:cxn>
              <a:cxn ang="0">
                <a:pos x="1050" y="1566"/>
              </a:cxn>
              <a:cxn ang="0">
                <a:pos x="1053" y="1395"/>
              </a:cxn>
              <a:cxn ang="0">
                <a:pos x="1035" y="1206"/>
              </a:cxn>
              <a:cxn ang="0">
                <a:pos x="1005" y="1050"/>
              </a:cxn>
              <a:cxn ang="0">
                <a:pos x="963" y="900"/>
              </a:cxn>
              <a:cxn ang="0">
                <a:pos x="912" y="762"/>
              </a:cxn>
              <a:cxn ang="0">
                <a:pos x="837" y="603"/>
              </a:cxn>
              <a:cxn ang="0">
                <a:pos x="750" y="462"/>
              </a:cxn>
              <a:cxn ang="0">
                <a:pos x="669" y="363"/>
              </a:cxn>
              <a:cxn ang="0">
                <a:pos x="558" y="249"/>
              </a:cxn>
              <a:cxn ang="0">
                <a:pos x="433" y="157"/>
              </a:cxn>
              <a:cxn ang="0">
                <a:pos x="297" y="81"/>
              </a:cxn>
              <a:cxn ang="0">
                <a:pos x="153" y="24"/>
              </a:cxn>
              <a:cxn ang="0">
                <a:pos x="0" y="0"/>
              </a:cxn>
            </a:cxnLst>
            <a:rect l="0" t="0" r="r" b="b"/>
            <a:pathLst>
              <a:path w="1149" h="2226">
                <a:moveTo>
                  <a:pt x="6" y="6"/>
                </a:moveTo>
                <a:lnTo>
                  <a:pt x="75" y="36"/>
                </a:lnTo>
                <a:lnTo>
                  <a:pt x="129" y="60"/>
                </a:lnTo>
                <a:lnTo>
                  <a:pt x="174" y="87"/>
                </a:lnTo>
                <a:lnTo>
                  <a:pt x="228" y="120"/>
                </a:lnTo>
                <a:lnTo>
                  <a:pt x="285" y="162"/>
                </a:lnTo>
                <a:lnTo>
                  <a:pt x="342" y="210"/>
                </a:lnTo>
                <a:lnTo>
                  <a:pt x="417" y="282"/>
                </a:lnTo>
                <a:lnTo>
                  <a:pt x="465" y="345"/>
                </a:lnTo>
                <a:lnTo>
                  <a:pt x="513" y="405"/>
                </a:lnTo>
                <a:lnTo>
                  <a:pt x="549" y="462"/>
                </a:lnTo>
                <a:lnTo>
                  <a:pt x="591" y="528"/>
                </a:lnTo>
                <a:lnTo>
                  <a:pt x="627" y="603"/>
                </a:lnTo>
                <a:lnTo>
                  <a:pt x="657" y="666"/>
                </a:lnTo>
                <a:lnTo>
                  <a:pt x="684" y="723"/>
                </a:lnTo>
                <a:lnTo>
                  <a:pt x="717" y="813"/>
                </a:lnTo>
                <a:lnTo>
                  <a:pt x="738" y="894"/>
                </a:lnTo>
                <a:lnTo>
                  <a:pt x="762" y="969"/>
                </a:lnTo>
                <a:lnTo>
                  <a:pt x="777" y="1056"/>
                </a:lnTo>
                <a:lnTo>
                  <a:pt x="792" y="1149"/>
                </a:lnTo>
                <a:lnTo>
                  <a:pt x="807" y="1239"/>
                </a:lnTo>
                <a:lnTo>
                  <a:pt x="813" y="1332"/>
                </a:lnTo>
                <a:lnTo>
                  <a:pt x="813" y="1410"/>
                </a:lnTo>
                <a:lnTo>
                  <a:pt x="813" y="1479"/>
                </a:lnTo>
                <a:lnTo>
                  <a:pt x="810" y="1560"/>
                </a:lnTo>
                <a:lnTo>
                  <a:pt x="804" y="1635"/>
                </a:lnTo>
                <a:lnTo>
                  <a:pt x="792" y="1710"/>
                </a:lnTo>
                <a:lnTo>
                  <a:pt x="780" y="1785"/>
                </a:lnTo>
                <a:lnTo>
                  <a:pt x="762" y="1869"/>
                </a:lnTo>
                <a:lnTo>
                  <a:pt x="591" y="1830"/>
                </a:lnTo>
                <a:lnTo>
                  <a:pt x="786" y="2226"/>
                </a:lnTo>
                <a:lnTo>
                  <a:pt x="1149" y="1971"/>
                </a:lnTo>
                <a:lnTo>
                  <a:pt x="990" y="1932"/>
                </a:lnTo>
                <a:lnTo>
                  <a:pt x="1008" y="1869"/>
                </a:lnTo>
                <a:lnTo>
                  <a:pt x="1023" y="1797"/>
                </a:lnTo>
                <a:lnTo>
                  <a:pt x="1038" y="1716"/>
                </a:lnTo>
                <a:lnTo>
                  <a:pt x="1047" y="1644"/>
                </a:lnTo>
                <a:lnTo>
                  <a:pt x="1050" y="1566"/>
                </a:lnTo>
                <a:lnTo>
                  <a:pt x="1053" y="1482"/>
                </a:lnTo>
                <a:lnTo>
                  <a:pt x="1053" y="1395"/>
                </a:lnTo>
                <a:lnTo>
                  <a:pt x="1047" y="1299"/>
                </a:lnTo>
                <a:lnTo>
                  <a:pt x="1035" y="1206"/>
                </a:lnTo>
                <a:lnTo>
                  <a:pt x="1020" y="1113"/>
                </a:lnTo>
                <a:lnTo>
                  <a:pt x="1005" y="1050"/>
                </a:lnTo>
                <a:lnTo>
                  <a:pt x="987" y="975"/>
                </a:lnTo>
                <a:lnTo>
                  <a:pt x="963" y="900"/>
                </a:lnTo>
                <a:lnTo>
                  <a:pt x="942" y="831"/>
                </a:lnTo>
                <a:lnTo>
                  <a:pt x="912" y="762"/>
                </a:lnTo>
                <a:lnTo>
                  <a:pt x="879" y="684"/>
                </a:lnTo>
                <a:lnTo>
                  <a:pt x="837" y="603"/>
                </a:lnTo>
                <a:lnTo>
                  <a:pt x="798" y="534"/>
                </a:lnTo>
                <a:lnTo>
                  <a:pt x="750" y="462"/>
                </a:lnTo>
                <a:lnTo>
                  <a:pt x="711" y="408"/>
                </a:lnTo>
                <a:lnTo>
                  <a:pt x="669" y="363"/>
                </a:lnTo>
                <a:lnTo>
                  <a:pt x="615" y="309"/>
                </a:lnTo>
                <a:lnTo>
                  <a:pt x="558" y="249"/>
                </a:lnTo>
                <a:lnTo>
                  <a:pt x="501" y="201"/>
                </a:lnTo>
                <a:lnTo>
                  <a:pt x="433" y="157"/>
                </a:lnTo>
                <a:lnTo>
                  <a:pt x="366" y="114"/>
                </a:lnTo>
                <a:lnTo>
                  <a:pt x="297" y="81"/>
                </a:lnTo>
                <a:lnTo>
                  <a:pt x="225" y="51"/>
                </a:lnTo>
                <a:lnTo>
                  <a:pt x="153" y="24"/>
                </a:lnTo>
                <a:lnTo>
                  <a:pt x="81" y="9"/>
                </a:lnTo>
                <a:lnTo>
                  <a:pt x="0" y="0"/>
                </a:lnTo>
              </a:path>
            </a:pathLst>
          </a:custGeom>
          <a:solidFill>
            <a:schemeClr val="bg1"/>
          </a:solidFill>
          <a:ln w="12700" cap="flat" cmpd="sng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hteck 7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fik 9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3491877" y="1203598"/>
            <a:ext cx="5349928" cy="1873582"/>
          </a:xfrm>
          <a:prstGeom prst="rect">
            <a:avLst/>
          </a:prstGeom>
          <a:noFill/>
          <a:ln/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43908" y="3147814"/>
            <a:ext cx="4824536" cy="1866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 1"/>
          <p:cNvPicPr>
            <a:picLocks noChangeAspect="1" noChangeArrowheads="1"/>
          </p:cNvPicPr>
          <p:nvPr/>
        </p:nvPicPr>
        <p:blipFill>
          <a:blip r:embed="rId3" cstate="print"/>
          <a:srcRect r="73721" b="72529"/>
          <a:stretch>
            <a:fillRect/>
          </a:stretch>
        </p:blipFill>
        <p:spPr bwMode="auto">
          <a:xfrm>
            <a:off x="251520" y="1131590"/>
            <a:ext cx="2880320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Finding intervals of increase and decrease</a:t>
            </a:r>
            <a:endParaRPr lang="en-US" dirty="0"/>
          </a:p>
        </p:txBody>
      </p:sp>
      <p:pic>
        <p:nvPicPr>
          <p:cNvPr id="3074" name="Picture 2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2283718"/>
            <a:ext cx="2167208" cy="23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 3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1197067"/>
            <a:ext cx="2880320" cy="688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hteck 5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Grafik 43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3491880" y="2279279"/>
            <a:ext cx="5312941" cy="1213960"/>
          </a:xfrm>
          <a:prstGeom prst="rect">
            <a:avLst/>
          </a:prstGeom>
          <a:noFill/>
          <a:ln/>
          <a:effectLst/>
        </p:spPr>
      </p:pic>
      <p:grpSp>
        <p:nvGrpSpPr>
          <p:cNvPr id="3" name="Gruppieren 36"/>
          <p:cNvGrpSpPr/>
          <p:nvPr/>
        </p:nvGrpSpPr>
        <p:grpSpPr>
          <a:xfrm>
            <a:off x="323527" y="1779662"/>
            <a:ext cx="936105" cy="2736304"/>
            <a:chOff x="323527" y="1779662"/>
            <a:chExt cx="936105" cy="2736304"/>
          </a:xfrm>
        </p:grpSpPr>
        <p:cxnSp>
          <p:nvCxnSpPr>
            <p:cNvPr id="9" name="Gerade Verbindung 8"/>
            <p:cNvCxnSpPr/>
            <p:nvPr/>
          </p:nvCxnSpPr>
          <p:spPr>
            <a:xfrm>
              <a:off x="1259632" y="1779662"/>
              <a:ext cx="0" cy="36004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10"/>
            <p:cNvCxnSpPr/>
            <p:nvPr/>
          </p:nvCxnSpPr>
          <p:spPr>
            <a:xfrm flipH="1">
              <a:off x="683568" y="2139702"/>
              <a:ext cx="576064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/>
          </p:nvCxnSpPr>
          <p:spPr>
            <a:xfrm>
              <a:off x="683568" y="2139702"/>
              <a:ext cx="0" cy="43204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hteck 21"/>
            <p:cNvSpPr/>
            <p:nvPr/>
          </p:nvSpPr>
          <p:spPr>
            <a:xfrm>
              <a:off x="323527" y="2571750"/>
              <a:ext cx="767221" cy="1944216"/>
            </a:xfrm>
            <a:prstGeom prst="rect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uppieren 35"/>
          <p:cNvGrpSpPr/>
          <p:nvPr/>
        </p:nvGrpSpPr>
        <p:grpSpPr>
          <a:xfrm>
            <a:off x="1763688" y="1779662"/>
            <a:ext cx="1008112" cy="2736304"/>
            <a:chOff x="1763688" y="1779662"/>
            <a:chExt cx="1008112" cy="2736304"/>
          </a:xfrm>
        </p:grpSpPr>
        <p:sp>
          <p:nvSpPr>
            <p:cNvPr id="30" name="Rechteck 29"/>
            <p:cNvSpPr/>
            <p:nvPr/>
          </p:nvSpPr>
          <p:spPr>
            <a:xfrm>
              <a:off x="1763688" y="2571750"/>
              <a:ext cx="936104" cy="1944216"/>
            </a:xfrm>
            <a:prstGeom prst="rect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" name="Gerade Verbindung 32"/>
            <p:cNvCxnSpPr/>
            <p:nvPr/>
          </p:nvCxnSpPr>
          <p:spPr>
            <a:xfrm>
              <a:off x="2771800" y="1779662"/>
              <a:ext cx="0" cy="36004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/>
          </p:nvCxnSpPr>
          <p:spPr>
            <a:xfrm flipH="1">
              <a:off x="2195736" y="2139702"/>
              <a:ext cx="576064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34"/>
            <p:cNvCxnSpPr/>
            <p:nvPr/>
          </p:nvCxnSpPr>
          <p:spPr>
            <a:xfrm>
              <a:off x="2195736" y="2139702"/>
              <a:ext cx="0" cy="43204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uppieren 37"/>
          <p:cNvGrpSpPr/>
          <p:nvPr/>
        </p:nvGrpSpPr>
        <p:grpSpPr>
          <a:xfrm>
            <a:off x="1089325" y="1779662"/>
            <a:ext cx="890387" cy="2736304"/>
            <a:chOff x="1089325" y="1779662"/>
            <a:chExt cx="890387" cy="2736304"/>
          </a:xfrm>
        </p:grpSpPr>
        <p:cxnSp>
          <p:nvCxnSpPr>
            <p:cNvPr id="15" name="Gerade Verbindung 14"/>
            <p:cNvCxnSpPr/>
            <p:nvPr/>
          </p:nvCxnSpPr>
          <p:spPr>
            <a:xfrm>
              <a:off x="1979712" y="1779662"/>
              <a:ext cx="0" cy="576064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16"/>
            <p:cNvCxnSpPr/>
            <p:nvPr/>
          </p:nvCxnSpPr>
          <p:spPr>
            <a:xfrm flipH="1">
              <a:off x="1691680" y="2355726"/>
              <a:ext cx="288032" cy="0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hteck 23"/>
            <p:cNvSpPr/>
            <p:nvPr/>
          </p:nvSpPr>
          <p:spPr>
            <a:xfrm>
              <a:off x="1089325" y="2571750"/>
              <a:ext cx="674363" cy="1944216"/>
            </a:xfrm>
            <a:prstGeom prst="rect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Gerade Verbindung 26"/>
            <p:cNvCxnSpPr/>
            <p:nvPr/>
          </p:nvCxnSpPr>
          <p:spPr>
            <a:xfrm>
              <a:off x="1691680" y="2355726"/>
              <a:ext cx="0" cy="216024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0" name="Picture 2 3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5976" y="1203598"/>
            <a:ext cx="3600400" cy="860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51920" y="3609444"/>
            <a:ext cx="4719312" cy="1331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 1"/>
          <p:cNvPicPr>
            <a:picLocks noChangeAspect="1" noChangeArrowheads="1"/>
          </p:cNvPicPr>
          <p:nvPr/>
        </p:nvPicPr>
        <p:blipFill>
          <a:blip r:embed="rId3" cstate="print"/>
          <a:srcRect l="53333" t="77809"/>
          <a:stretch>
            <a:fillRect/>
          </a:stretch>
        </p:blipFill>
        <p:spPr bwMode="auto">
          <a:xfrm>
            <a:off x="251520" y="1131590"/>
            <a:ext cx="2880320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Exercise:</a:t>
            </a:r>
            <a:br>
              <a:rPr lang="en-US" dirty="0" smtClean="0"/>
            </a:br>
            <a:r>
              <a:rPr lang="en-US" dirty="0" smtClean="0"/>
              <a:t>Using the graph of a derivative </a:t>
            </a:r>
            <a:r>
              <a:rPr lang="en-US" i="1" dirty="0" smtClean="0"/>
              <a:t>f’</a:t>
            </a:r>
            <a:r>
              <a:rPr lang="en-US" dirty="0" smtClean="0"/>
              <a:t>(</a:t>
            </a:r>
            <a:r>
              <a:rPr lang="en-US" i="1" dirty="0" smtClean="0"/>
              <a:t>x</a:t>
            </a:r>
            <a:r>
              <a:rPr lang="en-US" dirty="0" smtClean="0"/>
              <a:t>) to graph </a:t>
            </a:r>
            <a:r>
              <a:rPr lang="en-US" i="1" dirty="0" smtClean="0"/>
              <a:t>f</a:t>
            </a:r>
            <a:r>
              <a:rPr lang="en-US" dirty="0" smtClean="0"/>
              <a:t>(</a:t>
            </a:r>
            <a:r>
              <a:rPr lang="en-US" i="1" dirty="0" smtClean="0"/>
              <a:t>x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131589"/>
            <a:ext cx="2880320" cy="1380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19" y="3056569"/>
            <a:ext cx="2880321" cy="1927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reeform 37"/>
          <p:cNvSpPr>
            <a:spLocks/>
          </p:cNvSpPr>
          <p:nvPr/>
        </p:nvSpPr>
        <p:spPr bwMode="auto">
          <a:xfrm rot="18179467" flipH="1">
            <a:off x="1066519" y="2569664"/>
            <a:ext cx="431757" cy="804207"/>
          </a:xfrm>
          <a:custGeom>
            <a:avLst/>
            <a:gdLst/>
            <a:ahLst/>
            <a:cxnLst>
              <a:cxn ang="0">
                <a:pos x="75" y="36"/>
              </a:cxn>
              <a:cxn ang="0">
                <a:pos x="174" y="87"/>
              </a:cxn>
              <a:cxn ang="0">
                <a:pos x="285" y="162"/>
              </a:cxn>
              <a:cxn ang="0">
                <a:pos x="417" y="282"/>
              </a:cxn>
              <a:cxn ang="0">
                <a:pos x="513" y="405"/>
              </a:cxn>
              <a:cxn ang="0">
                <a:pos x="591" y="528"/>
              </a:cxn>
              <a:cxn ang="0">
                <a:pos x="657" y="666"/>
              </a:cxn>
              <a:cxn ang="0">
                <a:pos x="717" y="813"/>
              </a:cxn>
              <a:cxn ang="0">
                <a:pos x="762" y="969"/>
              </a:cxn>
              <a:cxn ang="0">
                <a:pos x="792" y="1149"/>
              </a:cxn>
              <a:cxn ang="0">
                <a:pos x="813" y="1332"/>
              </a:cxn>
              <a:cxn ang="0">
                <a:pos x="813" y="1479"/>
              </a:cxn>
              <a:cxn ang="0">
                <a:pos x="804" y="1635"/>
              </a:cxn>
              <a:cxn ang="0">
                <a:pos x="780" y="1785"/>
              </a:cxn>
              <a:cxn ang="0">
                <a:pos x="591" y="1830"/>
              </a:cxn>
              <a:cxn ang="0">
                <a:pos x="1149" y="1971"/>
              </a:cxn>
              <a:cxn ang="0">
                <a:pos x="1008" y="1869"/>
              </a:cxn>
              <a:cxn ang="0">
                <a:pos x="1038" y="1716"/>
              </a:cxn>
              <a:cxn ang="0">
                <a:pos x="1050" y="1566"/>
              </a:cxn>
              <a:cxn ang="0">
                <a:pos x="1053" y="1395"/>
              </a:cxn>
              <a:cxn ang="0">
                <a:pos x="1035" y="1206"/>
              </a:cxn>
              <a:cxn ang="0">
                <a:pos x="1005" y="1050"/>
              </a:cxn>
              <a:cxn ang="0">
                <a:pos x="963" y="900"/>
              </a:cxn>
              <a:cxn ang="0">
                <a:pos x="912" y="762"/>
              </a:cxn>
              <a:cxn ang="0">
                <a:pos x="837" y="603"/>
              </a:cxn>
              <a:cxn ang="0">
                <a:pos x="750" y="462"/>
              </a:cxn>
              <a:cxn ang="0">
                <a:pos x="669" y="363"/>
              </a:cxn>
              <a:cxn ang="0">
                <a:pos x="558" y="249"/>
              </a:cxn>
              <a:cxn ang="0">
                <a:pos x="433" y="157"/>
              </a:cxn>
              <a:cxn ang="0">
                <a:pos x="297" y="81"/>
              </a:cxn>
              <a:cxn ang="0">
                <a:pos x="153" y="24"/>
              </a:cxn>
              <a:cxn ang="0">
                <a:pos x="0" y="0"/>
              </a:cxn>
            </a:cxnLst>
            <a:rect l="0" t="0" r="r" b="b"/>
            <a:pathLst>
              <a:path w="1149" h="2226">
                <a:moveTo>
                  <a:pt x="6" y="6"/>
                </a:moveTo>
                <a:lnTo>
                  <a:pt x="75" y="36"/>
                </a:lnTo>
                <a:lnTo>
                  <a:pt x="129" y="60"/>
                </a:lnTo>
                <a:lnTo>
                  <a:pt x="174" y="87"/>
                </a:lnTo>
                <a:lnTo>
                  <a:pt x="228" y="120"/>
                </a:lnTo>
                <a:lnTo>
                  <a:pt x="285" y="162"/>
                </a:lnTo>
                <a:lnTo>
                  <a:pt x="342" y="210"/>
                </a:lnTo>
                <a:lnTo>
                  <a:pt x="417" y="282"/>
                </a:lnTo>
                <a:lnTo>
                  <a:pt x="465" y="345"/>
                </a:lnTo>
                <a:lnTo>
                  <a:pt x="513" y="405"/>
                </a:lnTo>
                <a:lnTo>
                  <a:pt x="549" y="462"/>
                </a:lnTo>
                <a:lnTo>
                  <a:pt x="591" y="528"/>
                </a:lnTo>
                <a:lnTo>
                  <a:pt x="627" y="603"/>
                </a:lnTo>
                <a:lnTo>
                  <a:pt x="657" y="666"/>
                </a:lnTo>
                <a:lnTo>
                  <a:pt x="684" y="723"/>
                </a:lnTo>
                <a:lnTo>
                  <a:pt x="717" y="813"/>
                </a:lnTo>
                <a:lnTo>
                  <a:pt x="738" y="894"/>
                </a:lnTo>
                <a:lnTo>
                  <a:pt x="762" y="969"/>
                </a:lnTo>
                <a:lnTo>
                  <a:pt x="777" y="1056"/>
                </a:lnTo>
                <a:lnTo>
                  <a:pt x="792" y="1149"/>
                </a:lnTo>
                <a:lnTo>
                  <a:pt x="807" y="1239"/>
                </a:lnTo>
                <a:lnTo>
                  <a:pt x="813" y="1332"/>
                </a:lnTo>
                <a:lnTo>
                  <a:pt x="813" y="1410"/>
                </a:lnTo>
                <a:lnTo>
                  <a:pt x="813" y="1479"/>
                </a:lnTo>
                <a:lnTo>
                  <a:pt x="810" y="1560"/>
                </a:lnTo>
                <a:lnTo>
                  <a:pt x="804" y="1635"/>
                </a:lnTo>
                <a:lnTo>
                  <a:pt x="792" y="1710"/>
                </a:lnTo>
                <a:lnTo>
                  <a:pt x="780" y="1785"/>
                </a:lnTo>
                <a:lnTo>
                  <a:pt x="762" y="1869"/>
                </a:lnTo>
                <a:lnTo>
                  <a:pt x="591" y="1830"/>
                </a:lnTo>
                <a:lnTo>
                  <a:pt x="786" y="2226"/>
                </a:lnTo>
                <a:lnTo>
                  <a:pt x="1149" y="1971"/>
                </a:lnTo>
                <a:lnTo>
                  <a:pt x="990" y="1932"/>
                </a:lnTo>
                <a:lnTo>
                  <a:pt x="1008" y="1869"/>
                </a:lnTo>
                <a:lnTo>
                  <a:pt x="1023" y="1797"/>
                </a:lnTo>
                <a:lnTo>
                  <a:pt x="1038" y="1716"/>
                </a:lnTo>
                <a:lnTo>
                  <a:pt x="1047" y="1644"/>
                </a:lnTo>
                <a:lnTo>
                  <a:pt x="1050" y="1566"/>
                </a:lnTo>
                <a:lnTo>
                  <a:pt x="1053" y="1482"/>
                </a:lnTo>
                <a:lnTo>
                  <a:pt x="1053" y="1395"/>
                </a:lnTo>
                <a:lnTo>
                  <a:pt x="1047" y="1299"/>
                </a:lnTo>
                <a:lnTo>
                  <a:pt x="1035" y="1206"/>
                </a:lnTo>
                <a:lnTo>
                  <a:pt x="1020" y="1113"/>
                </a:lnTo>
                <a:lnTo>
                  <a:pt x="1005" y="1050"/>
                </a:lnTo>
                <a:lnTo>
                  <a:pt x="987" y="975"/>
                </a:lnTo>
                <a:lnTo>
                  <a:pt x="963" y="900"/>
                </a:lnTo>
                <a:lnTo>
                  <a:pt x="942" y="831"/>
                </a:lnTo>
                <a:lnTo>
                  <a:pt x="912" y="762"/>
                </a:lnTo>
                <a:lnTo>
                  <a:pt x="879" y="684"/>
                </a:lnTo>
                <a:lnTo>
                  <a:pt x="837" y="603"/>
                </a:lnTo>
                <a:lnTo>
                  <a:pt x="798" y="534"/>
                </a:lnTo>
                <a:lnTo>
                  <a:pt x="750" y="462"/>
                </a:lnTo>
                <a:lnTo>
                  <a:pt x="711" y="408"/>
                </a:lnTo>
                <a:lnTo>
                  <a:pt x="669" y="363"/>
                </a:lnTo>
                <a:lnTo>
                  <a:pt x="615" y="309"/>
                </a:lnTo>
                <a:lnTo>
                  <a:pt x="558" y="249"/>
                </a:lnTo>
                <a:lnTo>
                  <a:pt x="501" y="201"/>
                </a:lnTo>
                <a:lnTo>
                  <a:pt x="433" y="157"/>
                </a:lnTo>
                <a:lnTo>
                  <a:pt x="366" y="114"/>
                </a:lnTo>
                <a:lnTo>
                  <a:pt x="297" y="81"/>
                </a:lnTo>
                <a:lnTo>
                  <a:pt x="225" y="51"/>
                </a:lnTo>
                <a:lnTo>
                  <a:pt x="153" y="24"/>
                </a:lnTo>
                <a:lnTo>
                  <a:pt x="81" y="9"/>
                </a:lnTo>
                <a:lnTo>
                  <a:pt x="0" y="0"/>
                </a:lnTo>
              </a:path>
            </a:pathLst>
          </a:custGeom>
          <a:solidFill>
            <a:schemeClr val="bg1"/>
          </a:solidFill>
          <a:ln w="12700" cap="flat" cmpd="sng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hteck 7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fik 8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3491877" y="1203598"/>
            <a:ext cx="5350064" cy="2716264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Calculus I for Management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Finding intervals of increase and decrease</a:t>
            </a:r>
            <a:endParaRPr lang="en-US" dirty="0"/>
          </a:p>
        </p:txBody>
      </p:sp>
      <p:sp>
        <p:nvSpPr>
          <p:cNvPr id="4" name="Rechteck 3"/>
          <p:cNvSpPr/>
          <p:nvPr/>
        </p:nvSpPr>
        <p:spPr>
          <a:xfrm>
            <a:off x="1691680" y="1131590"/>
            <a:ext cx="7200800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1763691" y="1203581"/>
            <a:ext cx="7052325" cy="3607309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 2 1"/>
          <p:cNvPicPr>
            <a:picLocks noChangeAspect="1" noChangeArrowheads="1"/>
          </p:cNvPicPr>
          <p:nvPr/>
        </p:nvPicPr>
        <p:blipFill>
          <a:blip r:embed="rId3" cstate="print"/>
          <a:srcRect r="71303" b="62796"/>
          <a:stretch>
            <a:fillRect/>
          </a:stretch>
        </p:blipFill>
        <p:spPr bwMode="auto">
          <a:xfrm>
            <a:off x="251520" y="1131590"/>
            <a:ext cx="2880320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Finding intervals of increase and decrease</a:t>
            </a:r>
            <a:endParaRPr lang="en-US" dirty="0"/>
          </a:p>
        </p:txBody>
      </p:sp>
      <p:pic>
        <p:nvPicPr>
          <p:cNvPr id="5122" name="Picture 2 2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7344" y="1917146"/>
            <a:ext cx="2160240" cy="2493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197067"/>
            <a:ext cx="2880320" cy="636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hteck 5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fik 13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3491877" y="1203596"/>
            <a:ext cx="5322398" cy="3627910"/>
          </a:xfrm>
          <a:prstGeom prst="rect">
            <a:avLst/>
          </a:prstGeom>
          <a:noFill/>
          <a:ln/>
          <a:effectLst/>
        </p:spPr>
      </p:pic>
      <p:sp>
        <p:nvSpPr>
          <p:cNvPr id="11" name="Freeform 37"/>
          <p:cNvSpPr>
            <a:spLocks/>
          </p:cNvSpPr>
          <p:nvPr/>
        </p:nvSpPr>
        <p:spPr bwMode="auto">
          <a:xfrm rot="17921187" flipH="1">
            <a:off x="1068080" y="1825432"/>
            <a:ext cx="431757" cy="804207"/>
          </a:xfrm>
          <a:custGeom>
            <a:avLst/>
            <a:gdLst/>
            <a:ahLst/>
            <a:cxnLst>
              <a:cxn ang="0">
                <a:pos x="75" y="36"/>
              </a:cxn>
              <a:cxn ang="0">
                <a:pos x="174" y="87"/>
              </a:cxn>
              <a:cxn ang="0">
                <a:pos x="285" y="162"/>
              </a:cxn>
              <a:cxn ang="0">
                <a:pos x="417" y="282"/>
              </a:cxn>
              <a:cxn ang="0">
                <a:pos x="513" y="405"/>
              </a:cxn>
              <a:cxn ang="0">
                <a:pos x="591" y="528"/>
              </a:cxn>
              <a:cxn ang="0">
                <a:pos x="657" y="666"/>
              </a:cxn>
              <a:cxn ang="0">
                <a:pos x="717" y="813"/>
              </a:cxn>
              <a:cxn ang="0">
                <a:pos x="762" y="969"/>
              </a:cxn>
              <a:cxn ang="0">
                <a:pos x="792" y="1149"/>
              </a:cxn>
              <a:cxn ang="0">
                <a:pos x="813" y="1332"/>
              </a:cxn>
              <a:cxn ang="0">
                <a:pos x="813" y="1479"/>
              </a:cxn>
              <a:cxn ang="0">
                <a:pos x="804" y="1635"/>
              </a:cxn>
              <a:cxn ang="0">
                <a:pos x="780" y="1785"/>
              </a:cxn>
              <a:cxn ang="0">
                <a:pos x="591" y="1830"/>
              </a:cxn>
              <a:cxn ang="0">
                <a:pos x="1149" y="1971"/>
              </a:cxn>
              <a:cxn ang="0">
                <a:pos x="1008" y="1869"/>
              </a:cxn>
              <a:cxn ang="0">
                <a:pos x="1038" y="1716"/>
              </a:cxn>
              <a:cxn ang="0">
                <a:pos x="1050" y="1566"/>
              </a:cxn>
              <a:cxn ang="0">
                <a:pos x="1053" y="1395"/>
              </a:cxn>
              <a:cxn ang="0">
                <a:pos x="1035" y="1206"/>
              </a:cxn>
              <a:cxn ang="0">
                <a:pos x="1005" y="1050"/>
              </a:cxn>
              <a:cxn ang="0">
                <a:pos x="963" y="900"/>
              </a:cxn>
              <a:cxn ang="0">
                <a:pos x="912" y="762"/>
              </a:cxn>
              <a:cxn ang="0">
                <a:pos x="837" y="603"/>
              </a:cxn>
              <a:cxn ang="0">
                <a:pos x="750" y="462"/>
              </a:cxn>
              <a:cxn ang="0">
                <a:pos x="669" y="363"/>
              </a:cxn>
              <a:cxn ang="0">
                <a:pos x="558" y="249"/>
              </a:cxn>
              <a:cxn ang="0">
                <a:pos x="433" y="157"/>
              </a:cxn>
              <a:cxn ang="0">
                <a:pos x="297" y="81"/>
              </a:cxn>
              <a:cxn ang="0">
                <a:pos x="153" y="24"/>
              </a:cxn>
              <a:cxn ang="0">
                <a:pos x="0" y="0"/>
              </a:cxn>
            </a:cxnLst>
            <a:rect l="0" t="0" r="r" b="b"/>
            <a:pathLst>
              <a:path w="1149" h="2226">
                <a:moveTo>
                  <a:pt x="6" y="6"/>
                </a:moveTo>
                <a:lnTo>
                  <a:pt x="75" y="36"/>
                </a:lnTo>
                <a:lnTo>
                  <a:pt x="129" y="60"/>
                </a:lnTo>
                <a:lnTo>
                  <a:pt x="174" y="87"/>
                </a:lnTo>
                <a:lnTo>
                  <a:pt x="228" y="120"/>
                </a:lnTo>
                <a:lnTo>
                  <a:pt x="285" y="162"/>
                </a:lnTo>
                <a:lnTo>
                  <a:pt x="342" y="210"/>
                </a:lnTo>
                <a:lnTo>
                  <a:pt x="417" y="282"/>
                </a:lnTo>
                <a:lnTo>
                  <a:pt x="465" y="345"/>
                </a:lnTo>
                <a:lnTo>
                  <a:pt x="513" y="405"/>
                </a:lnTo>
                <a:lnTo>
                  <a:pt x="549" y="462"/>
                </a:lnTo>
                <a:lnTo>
                  <a:pt x="591" y="528"/>
                </a:lnTo>
                <a:lnTo>
                  <a:pt x="627" y="603"/>
                </a:lnTo>
                <a:lnTo>
                  <a:pt x="657" y="666"/>
                </a:lnTo>
                <a:lnTo>
                  <a:pt x="684" y="723"/>
                </a:lnTo>
                <a:lnTo>
                  <a:pt x="717" y="813"/>
                </a:lnTo>
                <a:lnTo>
                  <a:pt x="738" y="894"/>
                </a:lnTo>
                <a:lnTo>
                  <a:pt x="762" y="969"/>
                </a:lnTo>
                <a:lnTo>
                  <a:pt x="777" y="1056"/>
                </a:lnTo>
                <a:lnTo>
                  <a:pt x="792" y="1149"/>
                </a:lnTo>
                <a:lnTo>
                  <a:pt x="807" y="1239"/>
                </a:lnTo>
                <a:lnTo>
                  <a:pt x="813" y="1332"/>
                </a:lnTo>
                <a:lnTo>
                  <a:pt x="813" y="1410"/>
                </a:lnTo>
                <a:lnTo>
                  <a:pt x="813" y="1479"/>
                </a:lnTo>
                <a:lnTo>
                  <a:pt x="810" y="1560"/>
                </a:lnTo>
                <a:lnTo>
                  <a:pt x="804" y="1635"/>
                </a:lnTo>
                <a:lnTo>
                  <a:pt x="792" y="1710"/>
                </a:lnTo>
                <a:lnTo>
                  <a:pt x="780" y="1785"/>
                </a:lnTo>
                <a:lnTo>
                  <a:pt x="762" y="1869"/>
                </a:lnTo>
                <a:lnTo>
                  <a:pt x="591" y="1830"/>
                </a:lnTo>
                <a:lnTo>
                  <a:pt x="786" y="2226"/>
                </a:lnTo>
                <a:lnTo>
                  <a:pt x="1149" y="1971"/>
                </a:lnTo>
                <a:lnTo>
                  <a:pt x="990" y="1932"/>
                </a:lnTo>
                <a:lnTo>
                  <a:pt x="1008" y="1869"/>
                </a:lnTo>
                <a:lnTo>
                  <a:pt x="1023" y="1797"/>
                </a:lnTo>
                <a:lnTo>
                  <a:pt x="1038" y="1716"/>
                </a:lnTo>
                <a:lnTo>
                  <a:pt x="1047" y="1644"/>
                </a:lnTo>
                <a:lnTo>
                  <a:pt x="1050" y="1566"/>
                </a:lnTo>
                <a:lnTo>
                  <a:pt x="1053" y="1482"/>
                </a:lnTo>
                <a:lnTo>
                  <a:pt x="1053" y="1395"/>
                </a:lnTo>
                <a:lnTo>
                  <a:pt x="1047" y="1299"/>
                </a:lnTo>
                <a:lnTo>
                  <a:pt x="1035" y="1206"/>
                </a:lnTo>
                <a:lnTo>
                  <a:pt x="1020" y="1113"/>
                </a:lnTo>
                <a:lnTo>
                  <a:pt x="1005" y="1050"/>
                </a:lnTo>
                <a:lnTo>
                  <a:pt x="987" y="975"/>
                </a:lnTo>
                <a:lnTo>
                  <a:pt x="963" y="900"/>
                </a:lnTo>
                <a:lnTo>
                  <a:pt x="942" y="831"/>
                </a:lnTo>
                <a:lnTo>
                  <a:pt x="912" y="762"/>
                </a:lnTo>
                <a:lnTo>
                  <a:pt x="879" y="684"/>
                </a:lnTo>
                <a:lnTo>
                  <a:pt x="837" y="603"/>
                </a:lnTo>
                <a:lnTo>
                  <a:pt x="798" y="534"/>
                </a:lnTo>
                <a:lnTo>
                  <a:pt x="750" y="462"/>
                </a:lnTo>
                <a:lnTo>
                  <a:pt x="711" y="408"/>
                </a:lnTo>
                <a:lnTo>
                  <a:pt x="669" y="363"/>
                </a:lnTo>
                <a:lnTo>
                  <a:pt x="615" y="309"/>
                </a:lnTo>
                <a:lnTo>
                  <a:pt x="558" y="249"/>
                </a:lnTo>
                <a:lnTo>
                  <a:pt x="501" y="201"/>
                </a:lnTo>
                <a:lnTo>
                  <a:pt x="433" y="157"/>
                </a:lnTo>
                <a:lnTo>
                  <a:pt x="366" y="114"/>
                </a:lnTo>
                <a:lnTo>
                  <a:pt x="297" y="81"/>
                </a:lnTo>
                <a:lnTo>
                  <a:pt x="225" y="51"/>
                </a:lnTo>
                <a:lnTo>
                  <a:pt x="153" y="24"/>
                </a:lnTo>
                <a:lnTo>
                  <a:pt x="81" y="9"/>
                </a:lnTo>
                <a:lnTo>
                  <a:pt x="0" y="0"/>
                </a:lnTo>
              </a:path>
            </a:pathLst>
          </a:custGeom>
          <a:solidFill>
            <a:schemeClr val="bg1"/>
          </a:solidFill>
          <a:ln w="12700" cap="flat" cmpd="sng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</a:t>
            </a:r>
            <a:br>
              <a:rPr lang="en-US" dirty="0" smtClean="0"/>
            </a:br>
            <a:r>
              <a:rPr lang="en-US" dirty="0" smtClean="0"/>
              <a:t>Exponential functions and logarithms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212" y="3094856"/>
            <a:ext cx="2241748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125240"/>
            <a:ext cx="2664296" cy="1772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hteck 5"/>
          <p:cNvSpPr/>
          <p:nvPr/>
        </p:nvSpPr>
        <p:spPr>
          <a:xfrm>
            <a:off x="3419872" y="1131590"/>
            <a:ext cx="5472608" cy="38884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fik 10" descr="IguanaTex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>
          <a:xfrm>
            <a:off x="3491879" y="1203598"/>
            <a:ext cx="5312206" cy="2992830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sBCPrLdUOGmmGtjuAVnA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9gNzT53jU6HzP9VqlC8Bw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5ULgxRsCUC2aETaaLLML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wayLLHUoUaSByAvs2zANw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wS88IkDwk2u2UXfeYk5sQ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QrG_PT1jUaZ5G6vt.PRtg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IYaHeW61US7GVC_CvTlVA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Y06EWmBMUKiWbxTgKZHjQ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AlQONa1hU24NWfOu_k0Xw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9gNzT53jU6HzP9VqlC8Bw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4sBCPrLdUOGmmGtjuAVn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5ULgxRsCUC2aETaaLLMLg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5ULgxRsCUC2aETaaLLMLg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wayLLHUoUaSByAvs2zANw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wS88IkDwk2u2UXfeYk5sQ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QrG_PT1jUaZ5G6vt.PRtg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IYaHeW61US7GVC_CvTlVA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Y06EWmBMUKiWbxTgKZHjQ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AlQONa1hU24NWfOu_k0Xw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9gNzT53jU6HzP9VqlC8Bw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V12iISWwkOOVDsSNsZR1w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78,778"/>
  <p:tag name="ORIGINALWIDTH" val="2680,165"/>
  <p:tag name="LATEXADDIN" val="\documentclass{article}\pagestyle{empty}&#10;\usepackage{amsmath}&#10;\usepackage{amsfonts}&#10;\usepackage{amssymb}&#10;\begin{document}&#10;\begin{minipage}{7.6 cm}&#10;{\sffamily{&#10;{\bf{Increasing and Decreasing Functions:}}\\[1mm]&#10;Let $f(x)$ be a differentiable function on the interval $a&lt;x&lt;b$, and let $x_1$ and $x_2$ be two numbers in the interval.\\[1mm]&#10;Then $f(x)$ is {\bf{increasing}} on the interval\\[-6mm]&#10;\begin{itemize}&#10;\item if $f(x_2) &gt; f(x_1)$ whenever $x_2 &gt; x_1$.\\[-6mm]&#10;\item if $f'(x) &gt; 0$ whenever for all $x \in (a,b)$&#10;\end{itemize}&#10;Then $f(x)$ is {\bf{decreasing}} on the interval\\[-6mm]&#10;\begin{itemize}&#10;\item if $f(x_2) &lt; f(x_1)$ whenever $x_2 &gt; x_1$.\\[-6mm]&#10;\item if $f'(x) &lt; 0$ whenever for all $x \in (a,b)$&#10;\end{itemize}&#10;}}&#10;\end{minipage}&#10;\end{document}"/>
  <p:tag name="IGUANATEXSIZE" val="20"/>
  <p:tag name="IGUANATEXCURSOR" val="681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wayLLHUoUaSByAvs2zANw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12,561"/>
  <p:tag name="ORIGINALWIDTH" val="4457,443"/>
  <p:tag name="LATEXADDIN" val="\documentclass{article}\pagestyle{empty}&#10;\usepackage{amsmath}&#10;\usepackage{amsfonts}&#10;\usepackage{amssymb}&#10;\begin{document}&#10;\begin{minipage}{12.6 cm}&#10;{\sffamily{&#10;{\bf{Procedure for Using the Derivative to Determine Intervals&#10;of Increase and Decrease for a Function $f$:}}&#10;\begin{description}&#10;\item[Step 1:] Find all values of $x$ for which $f'(x) = 0$ or $f'(x)$ is not continuous, and&#10;mark these numbers on a number line. This divides the line into a number of intervals.&#10;\item[Step 2:] Choose a test number $c$ from each interval $a&lt;x&lt;b$ determined in step 1 and&#10;evaluate $f'(c)$. Then,&#10;\begin{itemize}&#10;\item if $f'(c) &gt; 0$, the function $f(x)$ is increasing (graph rising) on $a&lt;x&lt;b$.&#10;\item if $f'(c) &lt; 0$, the function $f(x)$ is decreasing (graph falling) on $a&lt;x&lt;b$.&#10;\end{itemize}&#10;\end{description}&#10;}}&#10;\end{minipage}&#10;\end{document}"/>
  <p:tag name="IGUANATEXSIZE" val="20"/>
  <p:tag name="IGUANATEXCURSOR" val="510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110,236"/>
  <p:tag name="ORIGINALWIDTH" val="4458,943"/>
  <p:tag name="LATEXADDIN" val="\documentclass{article}\pagestyle{empty}&#10;\usepackage{amsmath}&#10;\usepackage{amsfonts}&#10;\usepackage{amssymb}&#10;\begin{document}&#10;\begin{minipage}{12.6 cm}&#10;{\sffamily{&#10;{\bf{Example: (Finding Intervals of Increase and Decrease)}}\\[1mm]&#10;Find the intervals of increase and decrease for the function\\[-2mm]&#10;$$&#10;f(x) \, \, = \, \, 2x^3 + 3x^2 - 12 x - 7 \, .&#10;$$&#10;&#10;\vspace{0.1cm}&#10;{\bf{Solution:}}\\[1mm]&#10;The derivative of $f(x)$ is\\[-2mm]&#10;$$&#10;f'(x) \, \, = \, \, 6 x^2 + 6x - 12 \, \, = \, \, 6(x+2)(x-1)&#10;$$&#10;which is continuous everywhere, with $f'(x)=0$ if $x=1$ and $x=-2$. The numbers&#10;$-2$ and $1$ divide the $x$-axis into three intervals: $x&lt;-2$, $-2&lt;x&lt;1$, and $x&gt;1$.\\[1mm]&#10;Choose a test number $c$ from each of these intervals; say, $c=-3$ from $x&lt;-2$, $c=0$ from&#10;$-2&lt;x&lt;1$, and $c=2$ from $x&gt;1$. Then evaluate $f'(c)$ for each test number:\\[-3mm]&#10;$$&#10;f'(-3) \, \, = \, \, 24 \, \, &gt; \, \, 0 \, , \qquad f'(0) \, \, = \, \, -12 \, \, &lt; \, \, 0 \, , \qquad f'(2) \, \, = \, \, 24 \, \, &gt; \, \, 0 \, .&#10;$$&#10;}}&#10;\end{minipage}&#10;\end{document}"/>
  <p:tag name="IGUANATEXSIZE" val="20"/>
  <p:tag name="IGUANATEXCURSOR" val="543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52,9059"/>
  <p:tag name="ORIGINALWIDTH" val="3396,326"/>
  <p:tag name="LATEXADDIN" val="\documentclass{article}\pagestyle{empty}&#10;\usepackage{amsmath}&#10;\usepackage{amsfonts}&#10;\usepackage{amssymb}&#10;\begin{document}&#10;\begin{minipage}{9.6 cm}&#10;{\sffamily{&#10;We conclude that $f'(x)&gt;0$ for $x&lt;-2$ and for $x&gt;1$, so $f(x)$ is increasing (graph&#10;rising) on these intervals. Similarly, $f'(x)&lt;0$ on $-2&lt;x&lt;1$, so $f(x)$ is decreasing&#10;(graph falling) on this interval.\\[1mm]&#10;These results are summarized in the following table:&#10;}}&#10;\end{minipage}&#10;\end{document}"/>
  <p:tag name="IGUANATEXSIZE" val="20"/>
  <p:tag name="IGUANATEXCURSOR" val="423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053,243"/>
  <p:tag name="ORIGINALWIDTH" val="4458,193"/>
  <p:tag name="LATEXADDIN" val="\documentclass{article}\pagestyle{empty}&#10;\usepackage{amsmath}&#10;\usepackage{amsfonts}&#10;\usepackage{amssymb}&#10;\begin{document}&#10;\begin{minipage}{12.6 cm}&#10;{\sffamily{&#10;{\bf{Example: (Finding Intervals of Increase and Decrease)}}\\[1mm]&#10;Find the intervals of increase and decrease for the function\\[-2mm]&#10;$$&#10;f(x) \, \, = \, \, \frac{x^2}{x-2} \, .&#10;$$&#10;&#10;\vspace{0.1cm}&#10;{\bf{Solution:}}\\[1mm]&#10;The function is defined for $x \neq 2$, and its derivative is&#10;$$&#10;f'(x) \, \, = \, \, \frac{2x(x-2)-x^2}{(x-2)^2} \, \, = \, \, \frac{x (x-4)}{(x-2)^2}&#10;$$&#10;which is discontinuous at $x=2$ and has $f'(x)=0$ at $x=0$ and $x=4$. Thus, there&#10;are four intervals on which the sign of $f'(x)$ does not change: $x&lt;0$, $0&lt;x&lt;2$, $2&lt;x&lt;4$,&#10;and $x&gt;4$.&#10;}}&#10;\end{minipage}&#10;\end{document}"/>
  <p:tag name="IGUANATEXSIZE" val="20"/>
  <p:tag name="IGUANATEXCURSOR" val="720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32,471"/>
  <p:tag name="ORIGINALWIDTH" val="3392,576"/>
  <p:tag name="LATEXADDIN" val="\documentclass{article}\pagestyle{empty}&#10;\usepackage{amsmath}&#10;\usepackage{amsfonts}&#10;\usepackage{amssymb}&#10;\begin{document}&#10;\begin{minipage}{9.6 cm}&#10;{\sffamily{&#10;Choosing test numbers in these intervals (say, $-2$, $1$, $3$, and $5$, respectively),&#10;we find that&#10;$$&#10;f'(-2) \, \, = \, \, \tfrac{3}{4} \, \, &gt; \, \, 0 \, , \quad&#10;f'(1) \, \, = \, \, -3 \, \, &lt; \, \, 0 \, ,&#10;$$&#10;and&#10;$$&#10;f'(3) \, \, = \, \, -3 \, \, &lt; \, \, 0 \, , \quad&#10;f'(5) \, \, = \, \, \tfrac{5}{9} \, \, &gt; \, \, 0 \, .&#10;$$&#10;We conclude that $f(x)$ is increasing (graph rising) for $x&lt;0$ and for $x&gt;4$ and that&#10;it is decreasing (graph falling) for $0&lt;x&lt;2$ and for $2&lt;x&lt;4$.\\[1mm]&#10;Moreover, from our discussions of limits, we know that the graph of $f$ has a vertical&#10;asymptote at $x=2$&#10;$$&#10;\lim_{x \to 2^-} \frac{x^2}{x-2} \, \to \, -\infty \quad \text{and} \quad&#10;\lim_{x \to 2^+} \frac{x^2}{x-2} \, \to \, \infty \, .&#10;$$&#10;}}&#10;\end{minipage}&#10;\end{document}"/>
  <p:tag name="IGUANATEXSIZE" val="20"/>
  <p:tag name="IGUANATEXCURSOR" val="876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840,27"/>
  <p:tag name="ORIGINALWIDTH" val="3394,076"/>
  <p:tag name="LATEXADDIN" val="\documentclass{article}\pagestyle{empty}&#10;\usepackage{amsmath}&#10;\usepackage{amsfonts}&#10;\usepackage{amssymb}&#10;\begin{document}&#10;\begin{minipage}{9.6 cm}&#10;{\sffamily{&#10;{\bf{Example:}}\\[1mm]&#10;Let $b &gt; 0$ with $b \neq 1$.&#10;\begin{itemize}&#10;\item The exponential functions $f : \mathbb{R} \to \mathbb{R}^+$ with $f(x) = b^x$ are&#10;\begin{itemize}&#10;\item strictly monotonously decreasing for $0 &lt; b &lt; 1$, and&#10;\item strictly monotonously increasing for $b &gt; 1$.&#10;\end{itemize}&#10;\item The logarithmic functions $f : \mathbb{R}^+ \to \mathbb{R}$ with $f(x) = \log_b(x)$&#10;\begin{itemize}&#10;\item strictly monotonously decreasing for $0 &lt; b &lt; 1$ (graphs not shown), and&#10;\item strictly monotonously increasing for $b &gt; 1$.&#10;\end{itemize}&#10;\end{itemize}&#10;}}&#10;\end{minipage}&#10;\end{document}"/>
  <p:tag name="IGUANATEXSIZE" val="20"/>
  <p:tag name="IGUANATEXCURSOR" val="182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28,309"/>
  <p:tag name="ORIGINALWIDTH" val="3332,584"/>
  <p:tag name="LATEXADDIN" val="\documentclass{article}\pagestyle{empty}&#10;\usepackage{amsmath}&#10;\usepackage{amsfonts}&#10;\usepackage{amssymb}&#10;\begin{document}&#10;\begin{minipage}{9.4 cm}&#10;{\sffamily{&#10;{\bf{Absolute (or Global) Extrema:}}\\[1mm]&#10;Let $c$ be a number in the domain $D$ of a function $f$. Then the graph of $f$ has its\\[-6mm]&#10;\begin{itemize}&#10;\item {\bf{absolute maximum}} (or {\bf{global maximum}}) at $c$ if $f(c) \geq f(x)$ for all $x \in D$.\\[-6mm]&#10;\item {\bf{absolute minimum}} (or {\bf{global minimum}}) at $c$ if $f(c) \leq f(x)$ for all $x \in D$.&#10;\end{itemize}&#10;Collectively, the absolute maxima and minima of $f$ are called its {\bf{absolute extrema}} (or {\bf{global extrema}}).&#10;}}&#10;\end{minipage}&#10;\end{document}"/>
  <p:tag name="IGUANATEXSIZE" val="20"/>
  <p:tag name="IGUANATEXCURSOR" val="648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99,85"/>
  <p:tag name="ORIGINALWIDTH" val="3322,835"/>
  <p:tag name="LATEXADDIN" val="\documentclass{article}\pagestyle{empty}&#10;\usepackage{amsmath}&#10;\usepackage{amsfonts}&#10;\usepackage{amssymb}&#10;\begin{document}&#10;\begin{minipage}{9.4 cm}&#10;{\sffamily{&#10;{\bf{Relative (or Local) Extrema:}}\\[1mm]&#10;Let $c$ be a number in the domain $D$ of a function $f$. Then the graph of $f$ has a\\[-6mm]&#10;\begin{itemize}&#10;\item {\bf{relative maximum}} at $c$ if $f(c) \geq f(x)$ when $x$ is near $c$.\\[-6mm]&#10;\item {\bf{relative minimum}} at $c$ if $f(c) \leq f(x)$ when $x$ is near $c$.&#10;\end{itemize}&#10;The relative maxima and minima of $f$ are called its {\bf{relative extrema}}. Absolute&#10;extrema are relative extrema as well.&#10;}}&#10;\end{minipage}&#10;\end{document}"/>
  <p:tag name="IGUANATEXSIZE" val="20"/>
  <p:tag name="IGUANATEXCURSOR" val="182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80,6525"/>
  <p:tag name="ORIGINALWIDTH" val="3325,834"/>
  <p:tag name="LATEXADDIN" val="\documentclass{article}\pagestyle{empty}&#10;\usepackage{amsmath}&#10;\usepackage{amsfonts}&#10;\usepackage{amssymb}&#10;\begin{document}&#10;\begin{minipage}{9.4 cm}&#10;{\sffamily{&#10;The expression '$x$ near $c$' shall mean that\\[-6mm]&#10;\begin{itemize}&#10;\item $x$ is part of some intervall $(a,b) \in D$ that containes $c$, if $c$ is an interior point in $D$, and\\[-6mm]&#10;\item $x$ is part of some intervall $(a,c] \in D$ or $[c, b) \in D$ if $c$ is an endpoint of the domain.&#10;\end{itemize}&#10;}}&#10;\end{minipage}&#10;\end{document}"/>
  <p:tag name="IGUANATEXSIZE" val="20"/>
  <p:tag name="IGUANATEXCURSOR" val="407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083,99"/>
  <p:tag name="ORIGINALWIDTH" val="3323,585"/>
  <p:tag name="LATEXADDIN" val="\documentclass{article}\pagestyle{empty}&#10;\usepackage{amsmath}&#10;\usepackage{amsfonts}&#10;\usepackage{amssymb}&#10;\begin{document}&#10;\begin{minipage}{9.4 cm}&#10;{\sffamily{&#10;{\bf{Example:}}\\[1mm]&#10;Consider the graph of the function\\[-2mm]&#10;$$&#10;f(x) \, \, = \, \, 3 x^4 \, - \, 16 x^3 \, + \, 18 x^2 \, , \qquad \text{$-1 \leq x \leq 4$} \, .&#10;$$&#10;\begin{itemize}&#10;\item At $x=1$ with $f(1) = 5$ (interior extremum) and at $x=4$ with $f(4) = 32$ (boundary extremum)&#10;there are relative maxima.\\[-6mm]&#10;\item The absolute maximum is at $x = -1$ with $f(-1)=37$ (boundary extremum).\\[-6mm]&#10;\item At $x=0$ with $f(0) = 0$ (interior extremum) there is a relative minium.\\[-6mm]&#10;\item The absolute minimum is at $x=3$ with $f(3) = -27$ (interior extremum).&#10;\end{itemize}&#10;}}&#10;\end{minipage}&#10;\end{document}"/>
  <p:tag name="IGUANATEXSIZE" val="20"/>
  <p:tag name="IGUANATEXCURSOR" val="224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wS88IkDwk2u2UXfeYk5sQ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65,1295"/>
  <p:tag name="ORIGINALWIDTH" val="4458,943"/>
  <p:tag name="LATEXADDIN" val="\documentclass{article}\pagestyle{empty}&#10;\usepackage{amsmath}&#10;\usepackage{amsfonts}&#10;\usepackage{amssymb}&#10;\begin{document}&#10;\begin{minipage}{12.6 cm}&#10;{\sffamily{&#10;{\bf{Critical Numbers and Critical Points:}}\\[1mm]&#10;A number $c$ in the domain of $f(x)$ is called a {\bf{critical number}} if either $f'(c)=0$ or $f'(c)$ does not exist.\\[1mm]&#10;The corresponding point $(c, f(c))$ on the graph of $f(x)$ is called a {\bf{critical point}} for $f(x)$.\\[1mm]&#10;{\bf{Relative extrema can only occur at critical points}}.}}&#10;\end{minipage}&#10;\end{document}"/>
  <p:tag name="IGUANATEXSIZE" val="20"/>
  <p:tag name="IGUANATEXCURSOR" val="211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65,1295"/>
  <p:tag name="ORIGINALWIDTH" val="4458,943"/>
  <p:tag name="LATEXADDIN" val="\documentclass{article}\pagestyle{empty}&#10;\usepackage{amsmath}&#10;\usepackage{amsfonts}&#10;\usepackage{amssymb}&#10;\begin{document}&#10;\begin{minipage}{12.6 cm}&#10;{\sffamily{&#10;{\bf{Critical Numbers and Critical Points:}}\\[1mm]&#10;A number $c$ in the domain of $f(x)$ is called a {\bf{critical number}} if either $f'(c)=0$ or $f'(c)$ does not exist.\\[1mm]&#10;The corresponding point $(c, f(c))$ on the graph of $f(x)$ is called a {\bf{critical point}} for $f(x)$.\\[1mm]&#10;{\bf{Relative extrema can only occur at critical points}}.}}&#10;\end{minipage}&#10;\end{document}"/>
  <p:tag name="IGUANATEXSIZE" val="20"/>
  <p:tag name="IGUANATEXCURSOR" val="211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952,006"/>
  <p:tag name="ORIGINALWIDTH" val="3325,834"/>
  <p:tag name="LATEXADDIN" val="\documentclass{article}\pagestyle{empty}&#10;\usepackage{amsmath}&#10;\usepackage{amsfonts}&#10;\usepackage{amssymb}&#10;\begin{document}&#10;\begin{minipage}{9.4 cm}&#10;{\sffamily{&#10;{\bf{The First Derivative Test for Relative Extrema:}}\\[1mm]&#10;Let $D$ be the domain of $f$ and $c \in D$ an interior point such that $c$ is a critical number for $f(x)$, i.e. $f(c)$ is defined and either $f'(c)=0$ or $f'(c)$ does not exist.\\[1mm]&#10;Then the critical point $(c,f(c))$ is&#10;\begin{description}&#10;\item[a relative maximum] if $f'(x)&gt;0$ to the left-hand side of $c$ and $f'(x)&lt;0$ to the right-hand side of $c$,&#10;\item[a relative minimum] if $f'(x)&lt;0$ to the left-hand side of $c$ and $f'(x)&gt;0$ to the right-hand side of $c$, and&#10;\item[not a relative extremum] if $f'(x)$ has the same sign on both sides of $c$.&#10;\end{description}&#10;}}&#10;\end{minipage}&#10;\end{document}"/>
  <p:tag name="IGUANATEXSIZE" val="20"/>
  <p:tag name="IGUANATEXCURSOR" val="682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086,989"/>
  <p:tag name="ORIGINALWIDTH" val="4457,443"/>
  <p:tag name="LATEXADDIN" val="\documentclass{article}\pagestyle{empty}&#10;\usepackage{amsmath}&#10;\usepackage{amsfonts}&#10;\usepackage{amssymb}&#10;\begin{document}&#10;\begin{minipage}{12.6 cm}&#10;{\sffamily{&#10;{\bf{Example: (Finding and Classifying Critical Numbers)}}\\[1mm]&#10;Find all critical numbers of the function\\[-2mm]&#10;$$&#10;f(x) \, \, = \, \, 2x^4 - 4x^2 + 3&#10;$$&#10;and classify each critical point as a relative maximum, a relative minimum, or neither.&#10;&#10;\vspace{0.3cm}&#10;{\bf{Solution:}}\\[1mm]&#10;The quartic polynomial $f(x)$ is defined for all $x$, and its derivative is\\[-2mm]&#10;$$&#10;f'(x) \, \, = \, \, 8x^3 - 8x \, \, = \, \, 8x(x^2-1) \, \, = \, \, 8x(x-1)(x+1) \, .&#10;$$&#10;Since the derivative exists for all $x$, the only critical numbers are where $f'(x)=0$;&#10;that is, $x=0$, $x=1$, and $x=-1$. These numbers divide the $x$-axis into four intervals,&#10;on each of which the sign of the derivative does not change: $x&lt;-1$, $-1&lt;x&lt;0$, $0&lt;x&lt;1$, and $x&gt;1$.&#10;}}&#10;\end{minipage}&#10;\end{document}"/>
  <p:tag name="IGUANATEXSIZE" val="20"/>
  <p:tag name="IGUANATEXCURSOR" val="896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77,09"/>
  <p:tag name="ORIGINALWIDTH" val="4455,943"/>
  <p:tag name="LATEXADDIN" val="\documentclass{article}\pagestyle{empty}&#10;\usepackage{amsmath}&#10;\usepackage{amsfonts}&#10;\usepackage{amssymb}&#10;\begin{document}&#10;\begin{minipage}{12.6 cm}&#10;{\sffamily{&#10;Choose a test number $c$ in each of these intervals (say, $-5$, $-\tfrac{1}{2}$, $\tfrac{1}{4}$, and $2$, respectively) and evaluate $f'(c)$ in each case:&#10;$$&#10;f'(-5) \, = \, -960 \, &lt; \, 0 \, , \, \, f'(-\tfrac{1}{2}) \, = \, 3 \, &gt; \, 0 \, , \, \, f'(\tfrac{1}{4}) \, = \, -\tfrac{15}{8} \, &lt; \, 0 \, , \, \,&#10;f'(2) \, = \, 48 \, &gt; \, 0 \, .&#10;$$&#10;Thus, the graph of $f$ is strictly monotonously decreasing for $x &lt; 1$ and for $0 &lt; x &lt; 1$, and strictly monotonoulsy increasing for $-1&lt;x&lt;0$&#10;and for $x&gt;1$, so there must be a relative maximum at $x=0$ and relative minima at $x=-1$ and $x=1$, as indicated in the following arrow diagram.&#10;&#10;}}&#10;\end{minipage}&#10;\end{document}"/>
  <p:tag name="IGUANATEXSIZE" val="20"/>
  <p:tag name="IGUANATEXCURSOR" val="468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126,734"/>
  <p:tag name="ORIGINALWIDTH" val="4456,693"/>
  <p:tag name="LATEXADDIN" val="\documentclass{article}\pagestyle{empty}&#10;\usepackage{amsmath}&#10;\usepackage{amsfonts}&#10;\usepackage{amssymb}&#10;\begin{document}&#10;\begin{minipage}{12.6 cm}&#10;{\sffamily{&#10;{\bf{A Procedure for Sketching the Graph of a Function $f(x)$&#10;Continuous on Its Domain Using the Derivative $f'(x)$:}}&#10;\begin{description}&#10;\item[Step 1:] Determine the domain of $f(x)$. Set up a number line restricted to include&#10;only those numbers in the domain of $f(x)$.\\[-6mm]&#10;\item[Step 2:] Find $f'(x)$, and mark each critical number on the restricted number line&#10;obtained in {\bf{step 1}}. Then analyze the sign of the derivative to determine&#10;intervals of increase and decrease for $f(x)$ on the restricted number line.\\[-6mm]&#10;\item[Step 3:] For each critical number $c$, find $f(c)$ and plot the critical point $(c,f(c))$&#10;on a coordinate plane, with a 'cap' if it is a relative maximum, or a 'cup' if it is a relative&#10;minimum. Plot intercepts and other key points that can be easily found.\\[-6mm]&#10;\item[Step 4:] Sketch the graph of $f(x)$ as a smooth curve joining the critical points in&#10;such a way that it rises where $f'(x) &gt; 0$, falls where $f'(x)&lt;0$, and has&#10;a horizontal tangent where $f'(x)=0$.&#10;\end{description}&#10;&#10;}}&#10;\end{minipage}&#10;\end{document}"/>
  <p:tag name="IGUANATEXSIZE" val="20"/>
  <p:tag name="IGUANATEXCURSOR" val="966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988,752"/>
  <p:tag name="ORIGINALWIDTH" val="4457,443"/>
  <p:tag name="LATEXADDIN" val="\documentclass{article}\pagestyle{empty}&#10;\usepackage{amsmath}&#10;\usepackage{amsfonts}&#10;\usepackage{amssymb}&#10;\begin{document}&#10;\begin{minipage}{12.6 cm}&#10;{\sffamily{&#10;{\bf{Example: (Graphing Using a Derivative)}}\\[1mm]&#10;Sketch the graph of the function\\[-2mm]&#10;$$&#10;f(x) \, \, = \, \, x^4 + 8x^3 + 18x^2 - 8 \, .&#10;$$&#10;&#10;\vspace{0.3cm}&#10;{\bf{Solution:}}\\[1mm]&#10;Since $f(x)$ is a polynomial, it is defined for all $x$. Its derivative is\\[-2mm]&#10;$$&#10;f'(x) \, \, = \, \, 4x^3 + 24x^2 + 36x \, \, = \, \, 4x(x^2 + 6x + 9) \, \, = \, \, 4x(x+3)^2 \, .&#10;$$&#10;Since the derivative exists for all $x$, the only critical numbers are where $f'(x)=0$: at&#10;$x=0$ and $x=-3$.\\[1mm]&#10;These numbers divide the $x$-axis into three intervals, on each of&#10;which the sign of the derivative $f'(x)$ does not change: $x&lt;-3$, $-3&lt;x&lt;0$, and&#10;$x&gt;0$.}}&#10;\end{minipage}&#10;\end{document}"/>
  <p:tag name="IGUANATEXSIZE" val="20"/>
  <p:tag name="IGUANATEXCURSOR" val="402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69,104"/>
  <p:tag name="ORIGINALWIDTH" val="3324,335"/>
  <p:tag name="LATEXADDIN" val="\documentclass{article}\pagestyle{empty}&#10;\usepackage{amsmath}&#10;\usepackage{amsfonts}&#10;\usepackage{amssymb}&#10;\begin{document}&#10;\begin{minipage}{9.4 cm}&#10;{\sffamily{&#10;Choose a test number $c$ in each interval (say, $-5$, $-1$, and $1$, respectively),&#10;and determine the sign of $f'(c)$:\\[-2mm]&#10;$$&#10;f'(-5) \, = \, -80 \, &lt; \, 0 \, , \, \, f'(-1) \, = \, -16 \, &lt; \, 0 \, , \, \, f'(1) \, = \, 64 \, &gt; \, 0&#10;$$&#10;Thus, the graph of $f(x)$ has horizontal tangents where $x$ is $-3$ and $0$, and the graph is&#10;strictly monotonously decreasing on the intervals $x&lt;-3$ and $-3&lt;x&lt;0$ and is strictly monotonusly increasing&#10;for $x &gt; 0$, as indicated in this arrow diagram:&#10;}}&#10;\end{minipage}&#10;\end{document}"/>
  <p:tag name="IGUANATEXSIZE" val="20"/>
  <p:tag name="IGUANATEXCURSOR" val="613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134,233"/>
  <p:tag name="ORIGINALWIDTH" val="4460,443"/>
  <p:tag name="LATEXADDIN" val="\documentclass{article}\pagestyle{empty}&#10;\usepackage{amsmath}&#10;\usepackage{amsfonts}&#10;\usepackage{amssymb}&#10;\begin{document}&#10;\begin{minipage}{12.6 cm}&#10;{\sffamily{&#10;{\bf{Example: (Finding Maximum Revenue)}}\\[1mm]&#10;The revenue derived from the sale of a new kind of motorized skateboard $t$ weeks&#10;after its introduction is given by\\[-2mm]&#10;$$&#10;R(t) \, \, = \, \, \frac{63t - t^2}{t^2+63} \quad \text{[million GEL]}&#10;$$&#10;When does maximum revenue occur? What is the maximum revenue?&#10;&#10;\vspace{0.2cm}&#10;{\bf{Solution:}}\\[1mm]&#10;Differentiating $R(t)$ by the quotient rule, we get\\[-6mm]&#10;\begin{eqnarray*}&#10;R'(t) &amp; = &amp; \frac{(t^2+63)(63-2t)-(63t-t^2)-2t(63t-t^2)}{(t^2+63)^2} \\[1mm]&#10;&amp; = &amp;&#10;\frac{-63(t-7)(t+9)}{(t^2+63)^2}&#10;\end{eqnarray*}&#10;}}&#10;\end{minipage}&#10;\end{document}"/>
  <p:tag name="IGUANATEXSIZE" val="20"/>
  <p:tag name="IGUANATEXCURSOR" val="693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48,557"/>
  <p:tag name="ORIGINALWIDTH" val="3325,834"/>
  <p:tag name="LATEXADDIN" val="\documentclass{article}\pagestyle{empty}&#10;\usepackage{amsmath}&#10;\usepackage{amsfonts}&#10;\usepackage{amssymb}&#10;\begin{document}&#10;\begin{minipage}{9.4 cm}&#10;{\sffamily{&#10;{\small{&#10;$$&#10;R'(t) \, \, = \, \, \frac{-63(t-7)(t+9)}{(t^2+63)^2}&#10;$$\\[-6mm]&#10;}}&#10;&#10;By setting the numerator in this expression for $R'(t)$ equal to $0$, we find that $t=7$ is&#10;the only solution of $R'(t)=0$ in the interval $0 \leq t \leq 63$, and hence is the only critical&#10;number of $R(t)$ in its domain.\\[1mm]&#10;The critical number divides the domain $0 \leq t \leq 63$ into two intervals: $0 \leq t &lt; 7$ and $7 &lt; t \leq 63$.&#10;Evaluating $R'(t)$ at test numbers in each interval (say, at $t=1$ and $t=9$), we obtain the arrow diagram shown here.&#10;}}&#10;\end{minipage}&#10;\end{document}"/>
  <p:tag name="IGUANATEXSIZE" val="20"/>
  <p:tag name="IGUANATEXCURSOR" val="231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QrG_PT1jUaZ5G6vt.PRtg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020,248"/>
  <p:tag name="ORIGINALWIDTH" val="3326,584"/>
  <p:tag name="LATEXADDIN" val="\documentclass{article}\pagestyle{empty}&#10;\usepackage{amsmath}&#10;\usepackage{amsfonts}&#10;\usepackage{amssymb}&#10;\begin{document}&#10;\begin{minipage}{9.4 cm}&#10;{\sffamily{&#10;The arrow pattern indicates that revenue increases to a maximum at $t=7$,&#10;after which it decreases. At $t=7$ we have\\[-2mm]&#10;$$&#10;R(7) \, \, = \, \, \frac{63 \cdot 7 - 7^2}{7^2 + 63} \, \, = \, \, 3.5 \quad \text{[million GEL]}&#10;$$&#10;The graph of $R(t)$ suggests that&#10;immediately after its introduction, the motorized skateboard is very popular, producing&#10;peak revenue of $3.5$ million GEL after only $7$ weeks. However, its popularity, as&#10;measured by revenue, then begins to wane. After $63$ weeks, revenue ceases altogether&#10;as presumably the skateboards are taken off the shelves and replaced by something&#10;new.\\[1mm]&#10;A product that exhibits this kind of revenue pattern, steep increase followed by&#10;a steady decline toward $0$, is sometimes referred to as a {\bf{fad}}.&#10;}}&#10;\end{minipage}&#10;\end{document}"/>
  <p:tag name="IGUANATEXSIZE" val="20"/>
  <p:tag name="IGUANATEXCURSOR" val="267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87,7016"/>
  <p:tag name="ORIGINALWIDTH" val="3322,835"/>
  <p:tag name="LATEXADDIN" val="\documentclass{article}\pagestyle{empty}&#10;\usepackage{amsmath}&#10;\usepackage{amsfonts}&#10;\usepackage{amssymb}&#10;\begin{document}&#10;\begin{minipage}{9.4 cm}&#10;{\sffamily{&#10;The increase and decrease of the slope of a tangent line will be described in terms of&#10;a graphical feature called {\bf{concavity}}. Here is the definition we will use.}}&#10;\end{minipage}&#10;\end{document}"/>
  <p:tag name="IGUANATEXSIZE" val="20"/>
  <p:tag name="IGUANATEXCURSOR" val="289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55,306"/>
  <p:tag name="ORIGINALWIDTH" val="3326,584"/>
  <p:tag name="LATEXADDIN" val="\documentclass{article}\pagestyle{empty}&#10;\usepackage{amsmath}&#10;\usepackage{amsfonts}&#10;\usepackage{amssymb}&#10;\begin{document}&#10;\begin{minipage}{9.4 cm}&#10;{\sffamily{&#10;{\bf{Concavity:}}\\[1mm]&#10;If the function $f(x)$ is differentiable on the interval $a&lt;x&lt;b$, then the graph of $f(x)$ is\\[-6mm]&#10;\begin{itemize}&#10;\item {\bf{concave upward}} on $a&lt;x&lt;b$ if $f'(x)$ is increasing on the interval, which means (if $f''(x)$ exists) that\\[-2.5mm]&#10;$$&#10;f''(x) \, \, &gt; \, \, 0 \quad \text{for all $x$ in the interval}&#10;$$\\[-12mm]&#10;\item {\bf{concave downward}} on $a&lt;x&lt;b$ if $f'(x)$ is decreasing on the interval, which means (if $f''(x)$ exists) that\\[-2.5mm]&#10;$$&#10;f''(x) \, \, &lt; \, \, 0 \quad \text{for all $x$ in the interval}&#10;$$&#10;\end{itemize}&#10;}}&#10;\end{minipage}&#10;\end{document}"/>
  <p:tag name="IGUANATEXSIZE" val="20"/>
  <p:tag name="IGUANATEXCURSOR" val="723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61,792"/>
  <p:tag name="ORIGINALWIDTH" val="4457,443"/>
  <p:tag name="LATEXADDIN" val="\documentclass{article}\pagestyle{empty}&#10;\usepackage{amsmath}&#10;\usepackage{amsfonts}&#10;\usepackage{amssymb}&#10;\begin{document}&#10;\begin{minipage}{12.6 cm}&#10;{\sffamily{&#10;{\bf{Second Derivative Procedure for Determining Intervals&#10;of Concavity for a Function $f$:}}&#10;\begin{description}&#10;\item[Step 1:] Find all values of $x$ for which $f''(x) = 0$ or $f''(x)$ does not exist, and&#10;mark these numbers on a number line. This divides the line into a number of open intervals.&#10;\item[Step 2:] Choose a test number $c$ from each interval $a&lt;x&lt;b$ determined in&#10;{\bf{step 1}}, and evaluate $f''(c)$. Then:&#10;\begin{itemize}&#10;\item If $f''(c)&gt;0$, the graph of $f(x)$ is concave upward on $a&lt;x&lt;b$.&#10;\item If $f''(c)&lt;0$, the graph of $f(x)$ is concave downward on $a&lt;x&lt;b$.&#10;\end{itemize}&#10;\end{description}&#10;&#10;}}&#10;\end{minipage}&#10;\end{document}"/>
  <p:tag name="IGUANATEXSIZE" val="20"/>
  <p:tag name="IGUANATEXCURSOR" val="325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057,743"/>
  <p:tag name="ORIGINALWIDTH" val="4458,943"/>
  <p:tag name="LATEXADDIN" val="\documentclass{article}\pagestyle{empty}&#10;\usepackage{amsmath}&#10;\usepackage{amsfonts}&#10;\usepackage{amssymb}&#10;\begin{document}&#10;\begin{minipage}{12.6 cm}&#10;{\sffamily{&#10;{\bf{Example: (Finding Intervals of Concavity)}}\\[1mm]&#10;Determine intervals of concavity for the function\\[-2mm]&#10;$$&#10;f(x) \, \, = \, \, 2 x^6 - 5 x^4 + 7x - 3 \, .&#10;$$&#10;&#10;\vspace{0.2cm}&#10;{\bf{Solution:}}\\[1mm]&#10;We find that&#10;$$&#10;f'(x) \, \, = \, \, 12 x^5 - 20 x^3 + 7&#10;$$&#10;and&#10;$$&#10;f''(x) \, \, = \, \, 60 x^4 - 60 x^2 \, \, = \, \, 60x^2(x^2-1) \, \, = \, \, 60x^2(x-1)(x+1) &#10;$$&#10;The second derivative $f''(x)$ is continuous for all $x$ and $f''(x)=0$ for $x=0$, $x=1$, and $x=-1$. These numbers&#10;divide the $x$-axis into four intervals on which $f''(x)$ does not change sign: $x&lt;-1$, $-1&lt;x&lt;0$, $0&lt;x&lt;1$, and $x&gt;1$.&#10;}}&#10;\end{minipage}&#10;\end{document}"/>
  <p:tag name="IGUANATEXSIZE" val="20"/>
  <p:tag name="IGUANATEXCURSOR" val="763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72,066"/>
  <p:tag name="ORIGINALWIDTH" val="3324,335"/>
  <p:tag name="LATEXADDIN" val="\documentclass{article}\pagestyle{empty}&#10;\usepackage{amsmath}&#10;\usepackage{amsfonts}&#10;\usepackage{amssymb}&#10;\begin{document}&#10;\begin{minipage}{9.4 cm}&#10;{\sffamily{&#10;Evaluating $f''(x)$ at test numbers in each of these intervals (say, at $x=-2$, $x=-\tfrac{1}{2}$, $x=\tfrac{1}{2}$, and $x=5$,&#10;respectively), we find that\\[-4mm]&#10;$$&#10;f''(-2) \, = \, 720 \, &gt; \, 0 \, , \quad f''(-\tfrac{1}{2}) \, = \, -\tfrac{45}{4} \, &lt; \, 0 \, ,&#10;$$&#10;and&#10;$$&#10;f''(\tfrac{1}{2}) \, = \, -\tfrac{45}{4} \, &lt; \, 0 \, , \quad f''(5) \, = \, 36000 \, &gt; \, 0 \, .&#10;$$&#10;Thus, the graph of $f(x)$ is concave up for $x&lt;-1$ and for $x&gt;1$ and concave down&#10;for $-1&lt;x&lt;0$ and for $0&lt;x&lt;1$, as indicated in this concavity diagram.&#10;}}&#10;\end{minipage}&#10;\end{document}"/>
  <p:tag name="IGUANATEXSIZE" val="20"/>
  <p:tag name="IGUANATEXCURSOR" val="322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0,6412"/>
  <p:tag name="ORIGINALWIDTH" val="2863,892"/>
  <p:tag name="LATEXADDIN" val="\documentclass{article}\pagestyle{empty}&#10;\usepackage{amsmath}&#10;\usepackage{amsfonts}&#10;\usepackage{amssymb}&#10;\begin{document}&#10;\begin{minipage}{8.1 cm}&#10;{\sffamily{&#10;{\bf{Inflection Points:}}\\[0.5mm]&#10;An {\bf{inflection point}} of the function $f(x)$ is a point $(c,f(c))$&#10;on the graph of $f(x)$ where $f(x)$ is continuous and the concavity changes.\\[0.5mm]&#10;Note, $f(c)$ is defined and $f''(c) = 0$ or $f''(c)$ does not exist.&#10;}}&#10;\end{minipage}&#10;\end{document}"/>
  <p:tag name="IGUANATEXSIZE" val="20"/>
  <p:tag name="IGUANATEXCURSOR" val="181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65,617"/>
  <p:tag name="ORIGINALWIDTH" val="4458,193"/>
  <p:tag name="LATEXADDIN" val="\documentclass{article}\pagestyle{empty}&#10;\usepackage{amsmath}&#10;\usepackage{amsfonts}&#10;\usepackage{amssymb}&#10;\begin{document}&#10;\begin{minipage}{12.6 cm}&#10;{\sffamily{&#10;{\bf{Procedure for Finding the Inflection Points for a Function $f$:}}&#10;\begin{description}&#10;\item[Step 1:] Compute $f''(x)$ and determine all points in the domain of $f(x)$ where either&#10;$f''(c)=0$ or $f''(c)$ does not exist.&#10;\item[Step 2:] For each number $c$ found in {\bf{step 1}}, determine the sign of $f''(x)$ to the&#10;left and to the right of $x=c$.&#10;If $f''(x)&gt;0$ on one side of $x=c$ and $f''(x)&lt;0$ on the other side, then&#10;$(c,f(c))$ is an inflection point for $f(x)$.&#10;\end{description}&#10;&#10;}}&#10;\end{minipage}&#10;\end{document}"/>
  <p:tag name="IGUANATEXSIZE" val="20"/>
  <p:tag name="IGUANATEXCURSOR" val="511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053,243"/>
  <p:tag name="ORIGINALWIDTH" val="3325,084"/>
  <p:tag name="LATEXADDIN" val="\documentclass{article}\pagestyle{empty}&#10;\usepackage{amsmath}&#10;\usepackage{amsfonts}&#10;\usepackage{amssymb}&#10;\begin{document}&#10;\begin{minipage}{9.4 cm}&#10;{\sffamily{&#10;{\small{&#10;{\bf{Example: (Finding Inflection Points)}}\\[1mm]&#10;To find all inflection points of $f(x) = 3x^5 - 5x^4 - 1$, we first &#10;note that $f(x)$ exists for all $x$ and that\\[-6mm]&#10;\begin{eqnarray*}&#10;f'(x) &amp; = &amp; 15 x^4 - 20 x^3 \, , \\[1mm]&#10;f''(x) &amp; = &amp; 60x^3 - 60x^2 \, \, = \, \, 60x^2(x-1) \, .&#10;\end{eqnarray*}&#10;Thus, $f''(x)$ is continuous for all $x$ and $f''(x) = 0$ when $x=0$ and $x=1$. Testing the&#10;sign of $f''(x)$ on each side of $x=0$ and $x=1$ (say, at $x=1$, $x=\tfrac{1}{2}$, and $x=2$), we get\\[-2mm]&#10;$$&#10;f''(-1) \, \, = \, \, -120 \, \, &lt; \, \, 0 \, , \quad&#10;f''(\tfrac{1}{2}) \, \, = \, \, -\tfrac{15}{2} \, \, &lt; \, \, 0 \, ,&#10;$$&#10;$$&#10;f''(2) \, \, = \, \, 240 \, \, &gt; \, \, 0 \, .&#10;$$&#10;Concavity does not change at $x=0$ but changes from downward&#10;to upward at $x=1$. It follows that $(1,-3)$ is an inflection point&#10;of $f$.&#10;}}&#10;}}&#10;\end{minipage}&#10;\end{document}"/>
  <p:tag name="IGUANATEXSIZE" val="20"/>
  <p:tag name="IGUANATEXCURSOR" val="937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90,814"/>
  <p:tag name="ORIGINALWIDTH" val="3325,084"/>
  <p:tag name="LATEXADDIN" val="\documentclass{article}\pagestyle{empty}&#10;\usepackage{amsmath}&#10;\usepackage{amsfonts}&#10;\usepackage{amssymb}&#10;\begin{document}&#10;\begin{minipage}{9.4 cm}&#10;{\sffamily{&#10;{\bf{Example: (Finding Inflection Points)}}\\[1mm]&#10;To find all inflection points of $g(x) = x^{1/3}$, we first &#10;note that $g(x)$ is continuous for all $x$, and since&#10;$$&#10;g'(x) \, \, = \, \, \tfrac{1}{3} x^{-2/3} \, , \quad&#10;g''(x) \, \, = \, \, -\tfrac{2}{9} x^{-5/3} &#10;$$&#10;it follows that $g''(x)$ is never $0$ but does not exist when $x=0$. Testing the sign of&#10;$g''(x)$ on each side of $x=0$.\\[1mm]&#10;Since the concavity of the graph changes at $x=0$ and $g(0)=0$, there is an&#10;inflection point at the origin $(0,0)$.&#10;}}&#10;\end{minipage}&#10;\end{document}"/>
  <p:tag name="IGUANATEXSIZE" val="20"/>
  <p:tag name="IGUANATEXCURSOR" val="280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IYaHeW61US7GVC_CvTlVA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15,373"/>
  <p:tag name="ORIGINALWIDTH" val="3325,084"/>
  <p:tag name="LATEXADDIN" val="\documentclass{article}\pagestyle{empty}&#10;\usepackage{amsmath}&#10;\usepackage{amsfonts}&#10;\usepackage{amssymb}&#10;\begin{document}&#10;\begin{minipage}{9.4 cm}&#10;{\sffamily{&#10;Inflection points can only be at points where the function is continuous.&#10;In particular, if $f(c)$ is not defined, there cannot be an inflection point corresponding&#10;to $x=c$ even if $f''(x)$ changes sign at $x=c$. E.g., if $f(x) = \frac{1}{x}$, then $f''(x) = \frac{2}{x^3}$, so $f''(x)&lt;0$ if $x&lt;0$ and $f''(x)&gt;0$ if $x&gt;0$.&#10;The concavity changes from downward to upward at $x=0$, see figure (a), but there is no inflection&#10;point at $x=0$ since $f(0)$ is not defined.}}&#10;\end{minipage}&#10;\end{document}"/>
  <p:tag name="IGUANATEXSIZE" val="20"/>
  <p:tag name="IGUANATEXCURSOR" val="625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2,8909"/>
  <p:tag name="ORIGINALWIDTH" val="3331,834"/>
  <p:tag name="LATEXADDIN" val="\documentclass{article}\pagestyle{empty}&#10;\usepackage{amsmath}&#10;\usepackage{amsfonts}&#10;\usepackage{amssymb}&#10;\begin{document}&#10;\begin{minipage}{9.4 cm}&#10;{\sffamily{&#10;Moreover, just knowing that $f(c)$ is defined and that $f''(c)=0$ does not guarantee&#10;that $(c,f(c))$ is an inflection point. E.g., if $f(x)=x^4$, then $f(0)=0$ and $f''(x)=12 x^2$, so $f''(0)=0$. However, $f''(x)&gt;0$ for any number $x \neq 0$, so&#10;the graph of $f(x)$ is always concave upward, and there is no inflection point at $(0, 0)$, see figure (b).}}&#10;\end{minipage}&#10;\end{document}"/>
  <p:tag name="IGUANATEXSIZE" val="20"/>
  <p:tag name="IGUANATEXCURSOR" val="159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67,342"/>
  <p:tag name="ORIGINALWIDTH" val="4456,693"/>
  <p:tag name="LATEXADDIN" val="\documentclass{article}\pagestyle{empty}&#10;\usepackage{amsmath}&#10;\usepackage{amsfonts}&#10;\usepackage{amssymb}&#10;\begin{document}&#10;\begin{minipage}{12.6 cm}&#10;{\sffamily{&#10;{\bf{Behavior of the Graph of $f(x)$ at an Inflection Point $P$ Where $x=c$:}}&#10;The graph is strictly monotonously increasing at $P$, i.e. $f'(c) &gt; 0$\\[-6mm]&#10;\begin{itemize}&#10;\item $f''(x)$ changes from positive to negative at $x=c$\\[-6mm]&#10;\item $f''(x)$ changes from negative to positive at $x=c$&#10;\end{itemize}&#10;The graph is strictly monotonously decreasing at $P$, i.e. $f'(c) &lt; 0$\\[-6mm]&#10;\begin{itemize}&#10;\item $f''(x)$ changes from positive to negative at $x=c$\\[-6mm]&#10;\item $f''(x)$ changes from negative to positive at $x=c$&#10;\end{itemize}&#10;&#10;}}&#10;\end{minipage}&#10;\end{document}"/>
  <p:tag name="IGUANATEXSIZE" val="20"/>
  <p:tag name="IGUANATEXCURSOR" val="532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119,985"/>
  <p:tag name="ORIGINALWIDTH" val="4455,943"/>
  <p:tag name="LATEXADDIN" val="\documentclass{article}\pagestyle{empty}&#10;\usepackage{amsmath}&#10;\usepackage{amsfonts}&#10;\usepackage{amssymb}&#10;\begin{document}&#10;\begin{minipage}{12.6 cm}&#10;{\sffamily{&#10;{\bf{Example: (Using Concavity in Graphing)}}\\[1mm]&#10;Determine where the function\\[-2mm]&#10;$$&#10;f(x) \, \, = \, \, 3x^4 - 2x^3 - 12x^2 + 18x + 15&#10;$$&#10;is increasing and decreasing and where its graph is concave up and concave down.&#10;Find all relative extrema and points of inflection and sketch the graph.&#10;&#10;\vspace{0.5cm}&#10;{\bf{Solution:}}\\[1mm]&#10;First, note that since $f(x)$ is a polynomial, it is continuous for all $x \in \mathbb{R}$, as are the derivatives&#10;$f'(x)$ and $f''(x)$. The first derivative of $f(x)$ is&#10;$$&#10;f'(x) \, \, = \, \, 12x^3 - 6x^2 - 24x + 18 \, \, = \, \, 6 (x-1)^2 (2x+3)&#10;$$&#10;and $f'(x)=0$ only when $x=1$ and $x=-1.5$.&#10;}}&#10;\end{minipage}&#10;\end{document}"/>
  <p:tag name="IGUANATEXSIZE" val="20"/>
  <p:tag name="IGUANATEXCURSOR" val="790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071,241"/>
  <p:tag name="ORIGINALWIDTH" val="4458,193"/>
  <p:tag name="LATEXADDIN" val="\documentclass{article}\pagestyle{empty}&#10;\usepackage{amsmath}&#10;\usepackage{amsfonts}&#10;\usepackage{amssymb}&#10;\usepackage{polynom}&#10;\begin{document}&#10;\begin{minipage}{12.6 cm}&#10;{\sffamily{&#10;We obtain the factorization&#10;$$&#10;f'(x) \, \, = \, \, 12x^3 - 6x^2 - 24x + 18 \, \, = \, \, 6 (x-1)^2 (2x+3)&#10;$$&#10;first by 'guessing' the root $x=1$ of $12x^3 - 6x^2 - 24x + 18 = 0$ and then using the long division&#10;&#10;\begin{center}&#10; \polyset{style=C,div=:,vars=x}&#10; \polylongdiv{12x^3 - 6x^2 - 24x + 18}{x-1}&#10;\end{center}&#10;&#10;}}&#10;\end{minipage}&#10;\end{document}"/>
  <p:tag name="IGUANATEXSIZE" val="20"/>
  <p:tag name="IGUANATEXCURSOR" val="481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110,236"/>
  <p:tag name="ORIGINALWIDTH" val="4452,944"/>
  <p:tag name="LATEXADDIN" val="\documentclass{article}\pagestyle{empty}&#10;\usepackage{amsmath}&#10;\usepackage{amsfonts}&#10;\usepackage{amssymb}&#10;\usepackage{polynom}&#10;\begin{document}&#10;\begin{minipage}{12.6 cm}&#10;{\sffamily{&#10;Next, to factorize the quadratic polynomial&#10;$$&#10;p(x) \, \, = \, \, 12 x^2 + 6 x - 18 \, \, = \, \, 6 \left( 2x^2 + x - 3 \right)&#10;$$&#10;we can either use the solution formula for quadratics or, as $p(1) = 0$, apply long division once more&#10;&#10;\begin{center}&#10; \polyset{style=C,div=:,vars=x}&#10; \polylongdiv{2x^2 + x - 3}{x-1}&#10;\end{center}&#10;&#10;\vspace{-2mm}&#10;Hence,&#10;$$&#10;f'(x) \, \, = \, \, 12x^3 - 6x^2 - 24x + 18 \, \, = \, \, 6 (x-1)^2 (2x+3)&#10;$$&#10;&#10;}}&#10;\end{minipage}&#10;\end{document}"/>
  <p:tag name="IGUANATEXSIZE" val="20"/>
  <p:tag name="IGUANATEXCURSOR" val="520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38,3953"/>
  <p:tag name="ORIGINALWIDTH" val="4457,443"/>
  <p:tag name="LATEXADDIN" val="\documentclass{article}\pagestyle{empty}&#10;\usepackage{amsmath}&#10;\usepackage{amsfonts}&#10;\usepackage{amssymb}&#10;\begin{document}&#10;\begin{minipage}{12.6 cm}&#10;{\sffamily{&#10;As already stated, at $x=1$ and $x=-1.5$ we have\\[-2mm]&#10;$$&#10;f'(x) \, \, = \, \, 12x^3 - 6x^2 - 24x + 18 \, \, = \, \, 6 (x-1)^2 (2x+3) \, \, = \, \, 0&#10;$$&#10;Evaluating $f'(x)$ at test numbers (say, at $x=-2$, $x=0$, and $x=3$), we obtain the arrow diagram shown. Note that there is a relative&#10;minimum at $x=-1.5$ but no extremum at $x=1$.&#10;}}&#10;\end{minipage}&#10;\end{document}"/>
  <p:tag name="IGUANATEXSIZE" val="20"/>
  <p:tag name="IGUANATEXCURSOR" val="196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82,6772"/>
  <p:tag name="ORIGINALWIDTH" val="3531,309"/>
  <p:tag name="LATEXADDIN" val="\documentclass{article}\pagestyle{empty}&#10;\usepackage{amsmath}&#10;\usepackage{amsfonts}&#10;\usepackage{amssymb}&#10;\begin{document}&#10;\begin{minipage}{12.6 cm}&#10;{\sffamily{&#10;The second derivative is\\[-2mm]&#10;$$&#10;f''(x) \, \, = \, \, 36x^2 - 12x - 24 \, \, = \, \, 12 (x-1) (3x+2)&#10;$$&#10;and $f''(x) = 0$ only when $x=1$ and $x=-\tfrac{2}{3}$.}}&#10;\end{minipage}&#10;\end{document}"/>
  <p:tag name="IGUANATEXSIZE" val="20"/>
  <p:tag name="IGUANATEXCURSOR" val="320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17,6978"/>
  <p:tag name="ORIGINALWIDTH" val="3316,086"/>
  <p:tag name="LATEXADDIN" val="\documentclass{article}\pagestyle{empty}&#10;\usepackage{amsmath}&#10;\usepackage{amsfonts}&#10;\usepackage{amssymb}&#10;\begin{document}&#10;\begin{minipage}{9.4 cm}&#10;{\sffamily{&#10;{\small{&#10;The sign of $f''(x)$ does not change on each of the intervals $x &lt; -\tfrac{2}{3}$, $-\tfrac{2}{3} &lt; x &lt; 1$ and $x&gt;1$. Evaluating $f''(x)$ at test&#10;numbers in each interval, you obtain the concavity diagram shown.}}&#10;}}&#10;\end{minipage}&#10;\end{document}"/>
  <p:tag name="IGUANATEXSIZE" val="20"/>
  <p:tag name="IGUANATEXCURSOR" val="377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66,4042"/>
  <p:tag name="ORIGINALWIDTH" val="3322,835"/>
  <p:tag name="LATEXADDIN" val="\documentclass{article}\pagestyle{empty}&#10;\usepackage{amsmath}&#10;\usepackage{amsfonts}&#10;\usepackage{amssymb}&#10;\begin{document}&#10;\begin{minipage}{9.4 cm}&#10;{\sffamily{&#10;{\small{&#10;The patterns in these two diagrams suggest that there is a relative minimum at&#10;$x=-1.5$ and inflection points at $x=-\tfrac{2}{3}$ and $x=1$ (since the concavity changes at&#10;both points).\\[1mm]&#10;To sketch the graph, we additionally find\\[-2mm]&#10;$$&#10;f(-1.5) \, = \, -17.06 \, , \quad f(-\tfrac{2}{3}) \, = \, -1.15 \, , \quad f(1) \, = \, 22 \, .&#10;$$&#10;}}&#10;}}&#10;\end{minipage}&#10;\end{document}"/>
  <p:tag name="IGUANATEXSIZE" val="20"/>
  <p:tag name="IGUANATEXCURSOR" val="408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Y06EWmBMUKiWbxTgKZHjQ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56,581"/>
  <p:tag name="ORIGINALWIDTH" val="3325,084"/>
  <p:tag name="LATEXADDIN" val="\documentclass{article}\pagestyle{empty}&#10;\usepackage{amsmath}&#10;\usepackage{amsfonts}&#10;\usepackage{amssymb}&#10;\begin{document}&#10;\begin{minipage}{9.4 cm}&#10;{\sffamily{&#10;{\bf{The Second Derivative Test:}}\\[1mm]&#10;Suppose $f''(x)$ exists on an open interval containing $x=c$ and that $f'(c)=0$.\\[-6mm]&#10;\begin{itemize}&#10;\item $f''(c) &gt; 0$, then $f(x)$ has a relative minimum at $x=c$\\[-6mm]&#10;\item $f''(c) &lt; 0$, then $f(x)$ has a relative maximum at $x=c$&#10;\end{itemize}&#10;However, if $f''(c)=0$ or if $f''(c)$ does not exist, the test is inconclusive and $f(x)$ may have&#10;a relative maximum, a relative minimum, or no relative extremum at all at $x=c$.&#10;}}&#10;\end{minipage}&#10;\end{document}"/>
  <p:tag name="IGUANATEXSIZE" val="20"/>
  <p:tag name="IGUANATEXCURSOR" val="409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092,239"/>
  <p:tag name="ORIGINALWIDTH" val="3325,084"/>
  <p:tag name="LATEXADDIN" val="\documentclass{article}\pagestyle{empty}&#10;\usepackage{amsmath}&#10;\usepackage{amsfonts}&#10;\usepackage{amssymb}&#10;\begin{document}&#10;\begin{minipage}{9.4 cm}&#10;{\sffamily{&#10;{\bf{Example (Applying the Second Derivative Test):}}&#10;Find the critical points of $f(x) = 2 x^3 + 3 x^2 - 12x - 7$, and use the second derivative&#10;test to classify each critical point as a relative maximum or minimum.&#10;&#10;\vspace{0.3cm}&#10;{\bf{Solution:}}\\[1mm]&#10;We have\\[-6mm]&#10;\begin{eqnarray*}&#10;f'(x) &amp; = &amp; 6 x^2 + 6 x - 12 \, \, = \, \, 6 (x+2)(x-1) \\[1mm]&#10;f''(x) &amp; = &amp; 12x + 6 \, \, = \, \, 6 (2x + 1)&#10;\end{eqnarray*}&#10;The critical points (with $f'(x) = 0$) are\\[-6mm]&#10;\begin{itemize}&#10;\item $x=-2$ with $f''(-2) = -18 &lt; 0$, i.e. a relative maximum\\[-6mm]&#10;\item $x=1$ with $f''(1) = 18 &gt; 0$, i.e. a relative minimum&#10;\end{itemize}&#10;}}&#10;\end{minipage}&#10;\end{document}"/>
  <p:tag name="IGUANATEXSIZE" val="20"/>
  <p:tag name="IGUANATEXCURSOR" val="773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2,1373"/>
  <p:tag name="ORIGINALWIDTH" val="4467,192"/>
  <p:tag name="LATEXADDIN" val="\documentclass{article}\pagestyle{empty}&#10;\usepackage{amsmath}&#10;\usepackage{amsfonts}&#10;\usepackage{amssymb}&#10;\begin{document}&#10;\begin{minipage}{12.6 cm}&#10;{\sffamily{&#10;If $f'(c)$ and $f''(c)$ are both zero, the second derivative test tells us nothing about the nature of the critical point.&#10;This is illustrated in the figure, which shows the graphs of three functions whose first and second derivatives&#10;are both zero when $x=0$.\\[1mm]&#10;When it is inconvenient (e.g. because $f''(x)$ is a rather complicated expression such that its roots are not easily obtained)&#10;or impossible to apply the second derivative test, you may still be able to use the first derivative test&#10;to classify critical points.&#10;}}&#10;\end{minipage}&#10;\end{document}"/>
  <p:tag name="IGUANATEXSIZE" val="20"/>
  <p:tag name="IGUANATEXCURSOR" val="600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091,489"/>
  <p:tag name="ORIGINALWIDTH" val="4458,943"/>
  <p:tag name="LATEXADDIN" val="\documentclass{article}\pagestyle{empty}&#10;\usepackage{amsmath}&#10;\usepackage{amsfonts}&#10;\usepackage{amssymb}&#10;\begin{document}&#10;\begin{minipage}{12.6 cm}&#10;{\sffamily{&#10;{\bf{Example: (Finding a Point of Diminishing Returns for Production)}}\\[1mm]&#10;Nika is an efficiency expert for an electronics firm. He conducts a study of the morning&#10;shift (8:00 A.M. to 12:00 noon) at one of the firm's factories which indicates that&#10;the average worker who arrives on the job at 8:00 A.M. will have produced $Q$ units&#10;$t$ hours later, where $Q(t) = -t^3 + 9 t^2 + 12t$. At what time during the morning shift&#10;should Nika expect the average worker's production to reach the point of diminishing&#10;returns?&#10;&#10;\vspace{0.5cm}&#10;{\bf{Solution:}}\\[1mm]&#10;The worker's efficiency is the rate of production, given by the derivative of the&#10;output $Q(t)$; that is,&#10;$$&#10;R(t) \, \, = \, \, Q'(t) \, \, = \, \, -3t^2 + 18t + 12&#10;$$&#10;Since the morning shift runs from 8:00 A.M. until noon, Nika's goal is to find the&#10;largest rate $R(t)$ for $0 \leq t \leq 4$.&#10;}}&#10;\end{minipage}&#10;\end{document}"/>
  <p:tag name="IGUANATEXSIZE" val="20"/>
  <p:tag name="IGUANATEXCURSOR" val="948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10,6487"/>
  <p:tag name="ORIGINALWIDTH" val="4458,943"/>
  <p:tag name="LATEXADDIN" val="\documentclass{article}\pagestyle{empty}&#10;\usepackage{amsmath}&#10;\usepackage{amsfonts}&#10;\usepackage{amssymb}&#10;\begin{document}&#10;\begin{minipage}{12.6 cm}&#10;{\sffamily{&#10;The derivative of the rate function is&#10;$$&#10;R'(t) \, \, = \, \ Q''(t) \, \, = \, \, -6t + 18 \, \, = \, \, -6(t-3)&#10;$$&#10;which is zero when $t=3$, positive for $0 \leq t &lt; 3$, and negative for $3 &lt; t \leq 4$, as&#10;indicated in the arrow diagram shown.&#10;}}&#10;\end{minipage}&#10;\end{document}"/>
  <p:tag name="IGUANATEXSIZE" val="20"/>
  <p:tag name="IGUANATEXCURSOR" val="362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51,369"/>
  <p:tag name="ORIGINALWIDTH" val="3324,335"/>
  <p:tag name="LATEXADDIN" val="\documentclass{article}\pagestyle{empty}&#10;\usepackage{amsmath}&#10;\usepackage{amsfonts}&#10;\usepackage{amssymb}&#10;\begin{document}&#10;\begin{minipage}{9.4 cm}&#10;{\sffamily{&#10;Nika finds that the rate of worker production (efficiency) $R(t)$ increases for&#10;$0 &lt; t &lt; 3$ and decreases for $3 &lt; t &lt; 4$, so its maximum value occurs when $t = 3$ (at&#10;11:00 A.M.).\\[1mm]&#10;This means that the point of maximum worker efficiency (point of diminishing returns)&#10;on the graph of the production function $Q(t)$ is an inflection point of the graph,&#10;since $Q''(t) = R'(t)$ changes sign there.&#10;}}&#10;\end{minipage}&#10;\end{document}"/>
  <p:tag name="IGUANATEXSIZE" val="20"/>
  <p:tag name="IGUANATEXCURSOR" val="163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98,8752"/>
  <p:tag name="ORIGINALWIDTH" val="3394,076"/>
  <p:tag name="LATEXADDIN" val="\documentclass{article}\pagestyle{empty}&#10;\usepackage{amsmath}&#10;\usepackage{amsfonts}&#10;\usepackage{amssymb}&#10;\begin{document}&#10;\begin{minipage}{9.6 cm}&#10;{\sffamily{&#10;{\bf{Vertical Asymptotes:}}\\[1mm]&#10;The line $x=c$ is a vertical asymptote of the graph of $f(x)$ if one or both of these conditions holds:\\[-6mm]&#10;\begin{eqnarray*}&#10;\lim_{x \to c^-} f(x) &amp; = &amp; \infty \quad \textrm{(or $-\infty$)}\\[1mm]&#10;\lim_{x \to c^+} f(x) &amp; = &amp; \infty \quad \textrm{(or $-\infty$)}&#10;\end{eqnarray*}&#10;}}&#10;\end{minipage}&#10;\end{document}"/>
  <p:tag name="IGUANATEXSIZE" val="20"/>
  <p:tag name="IGUANATEXCURSOR" val="411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25,1594"/>
  <p:tag name="ORIGINALWIDTH" val="3394,076"/>
  <p:tag name="LATEXADDIN" val="\documentclass{article}\pagestyle{empty}&#10;\usepackage{amsmath}&#10;\usepackage{amsfonts}&#10;\usepackage{amssymb}&#10;\begin{document}&#10;\begin{minipage}{9.6 cm}&#10;{\sffamily{&#10;{\bf{Horizontal Asymptotes:}}\\[1mm]&#10;The horizontal line $y=b$ is called a horizontal asymptote of the graph of $y=f(x)$ if\\[-2mm]&#10;$$&#10;\lim_{x \to -\infty} f(x) \, \, = \, \, b \quad \textrm{or} \quad \lim_{x \to \infty} f(x) \, \, = \, \, b&#10;$$&#10;}}&#10;\end{minipage}&#10;\end{document}"/>
  <p:tag name="IGUANATEXSIZE" val="20"/>
  <p:tag name="IGUANATEXCURSOR" val="372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4,2183"/>
  <p:tag name="ORIGINALWIDTH" val="785,9018"/>
  <p:tag name="LATEXADDIN" val="\documentclass{article}\pagestyle{empty}&#10;\usepackage{amsmath}&#10;\usepackage{amsfonts}&#10;\usepackage{amssymb}&#10;\begin{document}&#10;\begin{minipage}{9.6 cm}&#10;{\sffamily{&#10;$$&#10;f(x) \, \, = \, \, \frac{x+1}{x-2}&#10;$$&#10;}}&#10;\end{minipage}&#10;\end{document}"/>
  <p:tag name="IGUANATEXSIZE" val="20"/>
  <p:tag name="IGUANATEXCURSOR" val="195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929,509"/>
  <p:tag name="ORIGINALWIDTH" val="3404,575"/>
  <p:tag name="LATEXADDIN" val="\documentclass{article}\pagestyle{empty}&#10;\usepackage{amsmath}&#10;\usepackage{amsfonts}&#10;\usepackage{amssymb}&#10;\begin{document}&#10;\begin{minipage}{9.6 cm}&#10;{\sffamily{&#10;Some curves have asymptotes that are oblique, that is, neither horizontal nor vertical. If&#10;$$&#10;\lim_{x \to \infty} \left( f(x) - \left( mx + b \right) \right) \, \, = \, \, 0&#10;$$&#10;where $m \neq 0$, then the line $y = mx + b$ is called a {\bf{slant asymptote}} because the vertical distance between the curve $y = f(x)$ and the line $y = mx + b$ approaches $0$, as shown in the figure. (A similar situation exists if we let $x \to -\infty$.)\\[1mm]&#10;For rational functions, slant asymptotes occur when the degree of the numerator is one more than the degree of the denominator. In such a case the equation of the slant asymptote can be found by long division as in the following example.}}&#10;\end{minipage}&#10;\end{document}"/>
  <p:tag name="IGUANATEXSIZE" val="20"/>
  <p:tag name="IGUANATEXCURSOR" val="804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AlQONa1hU24NWfOu_k0Xw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000,75"/>
  <p:tag name="ORIGINALWIDTH" val="3318,335"/>
  <p:tag name="LATEXADDIN" val="\documentclass{article}\pagestyle{empty}&#10;\usepackage{amsmath}&#10;\usepackage{amsfonts}&#10;\usepackage{amssymb}&#10;\begin{document}&#10;\begin{minipage}{9.4 cm}&#10;{\sffamily{&#10;{\bf{Example: (Slant Asymptotes)}}\\[1mm]&#10;To find the slant asymptotes of\\[-2mm]&#10;$$&#10;f(x) \, \, = \, \, \frac{x^3}{x^2 + 1} \, .&#10;$$&#10;we note that we can re-write $f(x)$ as\\[-2mm]&#10;$$&#10;\frac{x^3}{x^2 + 1} \, \, = \, \, x \cdot \frac{x^2}{x^2 + 1} \, \, \stackrel{x \to \pm \infty}{\longrightarrow} \, \, \lim_{x\to \pm \infty} \, x \, .&#10;$$&#10;Thus, the line $g(x) = x$ is a slant asymptote of $f(x)$ for both $x \to \infty$ and $x \to -\infty$, in particular as&#10;$$&#10;\lim_{x\to \pm \infty} \left( \frac{x^3}{x^2 + 1} - x \right) \, \, = \, \, \lim_{x\to \pm \infty} \left( \frac{x^3 - x^3 - x}{x^2 + 1} \right)&#10;\, \, = \, \, 0 \, .&#10;$$&#10;&#10;}}&#10;\end{minipage}&#10;\end{document}"/>
  <p:tag name="IGUANATEXSIZE" val="20"/>
  <p:tag name="IGUANATEXCURSOR" val="392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52,4185"/>
  <p:tag name="ORIGINALWIDTH" val="4458,193"/>
  <p:tag name="LATEXADDIN" val="\documentclass{article}\pagestyle{empty}&#10;\usepackage{amsmath}&#10;\usepackage{amsfonts}&#10;\usepackage{amssymb}&#10;\begin{document}&#10;\begin{minipage}{12.6 cm}&#10;{\sffamily{&#10;{\bf{Exercise: (Graphing Using a Derivative)}}\\[1mm]&#10;Find the intervals of increase and decrease and the relative extrema of the following function and sketch its graph:\\[-3mm]&#10;$$&#10;g(t) \, \, = \, \, \sqrt{3 - 2t - t^2} \, .&#10;$$&#10;}}&#10;\end{minipage}&#10;\end{document}"/>
  <p:tag name="IGUANATEXSIZE" val="20"/>
  <p:tag name="IGUANATEXCURSOR" val="335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22,085"/>
  <p:tag name="ORIGINALWIDTH" val="4456,693"/>
  <p:tag name="LATEXADDIN" val="\documentclass{article}\pagestyle{empty}&#10;\usepackage{amsmath}&#10;\usepackage{amsfonts}&#10;\usepackage{amssymb}&#10;\begin{document}&#10;\begin{minipage}{12.6 cm}&#10;{\sffamily{&#10;{\bf{Solution:}}\\[1mm]&#10;Since $\sqrt{u}$ is defined only for $u \geq 0$, the domain of $g$ will be the set of all $t$ such that&#10;$3-2t-t^2 \geq 0$. Factoring the expression $3-2t-t^2$, we get\\[-2mm]&#10;$$&#10;3 - 2t - t^2 \, \, = \, \, (3+t) (1-t)&#10;$$&#10;Thus, $g(t)$ is defined only for $-3 \leq t \leq 1$. Next, with the chain rule, we obtain&#10;$$&#10;g'(t) \, \, = \, \, \frac{-2-2t}{2 \cdot \sqrt{3-2t-t^2}} \, \, = \, \, \frac{-1-t}{\sqrt{3-2t-t^2}}&#10;$$&#10;}}&#10;\end{minipage}&#10;\end{document}"/>
  <p:tag name="IGUANATEXSIZE" val="20"/>
  <p:tag name="IGUANATEXCURSOR" val="581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60,78"/>
  <p:tag name="ORIGINALWIDTH" val="3322,835"/>
  <p:tag name="LATEXADDIN" val="\documentclass{article}\pagestyle{empty}&#10;\usepackage{amsmath}&#10;\usepackage{amsfonts}&#10;\usepackage{amssymb}&#10;\begin{document}&#10;\begin{minipage}{9.4 cm}&#10;{\sffamily{&#10;$$&#10;g'(t) \, \, = \, \, \frac{-1-t}{\sqrt{3-2t-t^2}}&#10;$$&#10;&#10;Note that $g'(t)$ does not exist at the endpoints $t=-3$ and $t=1$ of the domain of&#10;$g(t)$, and that $g'(t)=0$ only when $t=-1$.\\[1mm]&#10;Next, mark these three critical numbers on a number line restricted to the domain of&#10;$g(t)$, $-3 &lt; t &lt; -1$, and determine the sign of the derivative $g'(t)$ on the subintervals&#10;$-3&lt;t&lt;-1$ and $-1&lt;t&lt;1$ to obtain the arrow diagram.\\[1mm]&#10;Finally, we compute $g(-3) = g(1) = 0$ and $g(-1)=2$ and observe that the arrow diagram&#10;suggests there is a relative maximum at $(-1, 2)$.&#10;}}&#10;\end{minipage}&#10;\end{document}"/>
  <p:tag name="IGUANATEXSIZE" val="20"/>
  <p:tag name="IGUANATEXCURSOR" val="182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52,1935"/>
  <p:tag name="ORIGINALWIDTH" val="3317,585"/>
  <p:tag name="LATEXADDIN" val="\documentclass{article}\pagestyle{empty}&#10;\usepackage{amsmath}&#10;\usepackage{amsfonts}&#10;\usepackage{amssymb}&#10;\begin{document}&#10;\begin{minipage}{9.4 cm}&#10;{\sffamily{&#10;{\bf{Exercise:}}\\[1mm]&#10;The graph of a function $f(x)$ is shown. Sketch a possible graph for the derivative $f'(x)$.&#10;}}&#10;\end{minipage}&#10;\end{document}"/>
  <p:tag name="IGUANATEXSIZE" val="20"/>
  <p:tag name="IGUANATEXCURSOR" val="173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873,266"/>
  <p:tag name="ORIGINALWIDTH" val="3325,084"/>
  <p:tag name="LATEXADDIN" val="\documentclass{article}\pagestyle{empty}&#10;\usepackage{amsmath}&#10;\usepackage{amsfonts}&#10;\usepackage{amssymb}&#10;\begin{document}&#10;\begin{minipage}{9.4 cm}&#10;{\sffamily{&#10;{\bf{Solution:}}\\[1mm]&#10;Since the graph of $f(x)$ is falling for $0&lt;x&lt;2$, we have $f'(x)&lt;0$ and the graph of&#10;$f'(x)$ is below the $x$-axis on this interval.\\[1mm]&#10;Similarly, for $x&lt;0$ and for $x&gt;2$, the graph of $f(x)$ is rising, so $f'(x)&gt;0$ and&#10;the graph of $f'(x)$ is above the $x$-axis on both these intervals.\\[1mm]&#10;The graph of $f(x)$ is 'flat' (horizontal tangent line) at $x=0$ and $x=2$, so&#10;$f'(0) = f'(2) = 0$, and $x=0$ and $x=2$ are the $x$-intercepts of the graph of $f'(x)$.\\[1mm]&#10;The figure shows one possible graph that satisfies these conditions.&#10;}}&#10;\end{minipage}&#10;\end{document}"/>
  <p:tag name="IGUANATEXSIZE" val="20"/>
  <p:tag name="IGUANATEXCURSOR" val="725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905,8868"/>
  <p:tag name="ORIGINALWIDTH" val="3318,335"/>
  <p:tag name="LATEXADDIN" val="\documentclass{article}\pagestyle{empty}&#10;\usepackage{amsmath}&#10;\usepackage{amsfonts}&#10;\usepackage{amssymb}&#10;\begin{document}&#10;\begin{minipage}{9.4 cm}&#10;{\sffamily{&#10;{\bf{Exercise:}}\\[1mm]&#10;The graph of the derivative $f'(x)$ of a function $f(x)$ is shown in the figure.\\[1mm]&#10;Find intervals of increase and decrease and concavity for $f(x)$, and locate all relative&#10;extrema and inflection points. Then sketch a curve that has all these features.&#10;}}&#10;\end{minipage}&#10;\end{document}"/>
  <p:tag name="IGUANATEXSIZE" val="20"/>
  <p:tag name="IGUANATEXCURSOR" val="173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34,121"/>
  <p:tag name="ORIGINALWIDTH" val="3325,084"/>
  <p:tag name="LATEXADDIN" val="\documentclass{article}\pagestyle{empty}&#10;\usepackage{amsmath}&#10;\usepackage{amsfonts}&#10;\usepackage{amssymb}&#10;\begin{document}&#10;\begin{minipage}{9.4 cm}&#10;{\sffamily{&#10;{\bf{Solution:}}\\[1mm]&#10;First, note that for $x&lt;-1$, the graph of $f(x)$ is above the $x$-axis, so $f'(x)&gt;0$ and&#10;the graph of $f(x)$ is strictly monotonously increasing. The graph of $f(x)$ is also strictly monotonusly decreasing for $x&lt;-1$, which means&#10;that $f''(x)&lt;0$ and the graph of $f(x)$ is concave down. Other intervals can be analyzed&#10;in a similar fashion, and the results are summarized in the table.}}&#10;\end{minipage}&#10;\end{document}"/>
  <p:tag name="IGUANATEXSIZE" val="20"/>
  <p:tag name="IGUANATEXCURSOR" val="480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99,063"/>
  <p:tag name="ORIGINALWIDTH" val="3325,084"/>
  <p:tag name="LATEXADDIN" val="\documentclass{article}\pagestyle{empty}&#10;\usepackage{amsmath}&#10;\usepackage{amsfonts}&#10;\usepackage{amssymb}&#10;\begin{document}&#10;\begin{minipage}{9.4 cm}&#10;{\sffamily{&#10;Since the concavity changes at $x=-1$ (down to up), an inflection point occurs there,&#10;along with a horizontal tangent. At $x=2$, there is also an inflection point (concavity&#10;changes from up to down), but no horizontal tangent. The graph of $f(x)$ is rising to the&#10;left of $x=5$ and falling to the right, so there must be a relative maximum at $x=5$.\\[1mm]&#10;One possible graph that has all the features required for $y=f(x)$ is shown in&#10;the figure. Note, however, that since you are not given the values of $f(-1)$, $f(2)$,&#10;and $f(5)$, many other graphs will also satisfy the requirements.}}&#10;\end{minipage}&#10;\end{document}"/>
  <p:tag name="IGUANATEXSIZE" val="20"/>
  <p:tag name="IGUANATEXCURSOR" val="692"/>
  <p:tag name="TRANSPARENCY" val="Wahr"/>
  <p:tag name="FILENAME" val=""/>
  <p:tag name="LATEXENGINEID" val="0"/>
  <p:tag name="TEMPFOLDER" val="D:\iguana_temp\"/>
  <p:tag name="LATEXFORMHEIGHT" val="482,25"/>
  <p:tag name="LATEXFORMWIDTH" val="1030,5"/>
  <p:tag name="LATEXFORMWRAP" val="Wahr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9gNzT53jU6HzP9VqlC8Bw"/>
</p:tagLst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867</Words>
  <Application>Microsoft Office PowerPoint</Application>
  <PresentationFormat>Bildschirmpräsentation (16:9)</PresentationFormat>
  <Paragraphs>124</Paragraphs>
  <Slides>61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61</vt:i4>
      </vt:variant>
    </vt:vector>
  </HeadingPairs>
  <TitlesOfParts>
    <vt:vector size="62" baseType="lpstr">
      <vt:lpstr>Larissa-Design</vt:lpstr>
      <vt:lpstr>Calculus I for Management</vt:lpstr>
      <vt:lpstr>Folie 2</vt:lpstr>
      <vt:lpstr>Recap: Increasing and decreasing functions</vt:lpstr>
      <vt:lpstr>This leads to a hands-on procedure to use the derivative to determine intervals of increase and decease for a function</vt:lpstr>
      <vt:lpstr>Example: Finding intervals of increase and decrease</vt:lpstr>
      <vt:lpstr>Example: Finding intervals of increase and decrease</vt:lpstr>
      <vt:lpstr>Example: Finding intervals of increase and decrease</vt:lpstr>
      <vt:lpstr>Example: Finding intervals of increase and decrease</vt:lpstr>
      <vt:lpstr>Example: Exponential functions and logarithms</vt:lpstr>
      <vt:lpstr>We distinguish between to types of extrema: (i) absolute or global extrema …</vt:lpstr>
      <vt:lpstr>… and (ii) relative or local extrema </vt:lpstr>
      <vt:lpstr>Example: Relative and absolute extrema</vt:lpstr>
      <vt:lpstr>Relative extrema can only occur at critical points (1/ 2)</vt:lpstr>
      <vt:lpstr>Relative extrema can only occur at critical points (2/ 2)</vt:lpstr>
      <vt:lpstr>The type of sign change of the 1st derivative at a critical number determines the type of the relative extremum at the critical number</vt:lpstr>
      <vt:lpstr>Example: Finding and classifying critical numbers</vt:lpstr>
      <vt:lpstr>Example: Finding and classifying critical numbers</vt:lpstr>
      <vt:lpstr>The 1st derivatives gives good information for sketching the graph of a function</vt:lpstr>
      <vt:lpstr>Example: Graphing using a derivative</vt:lpstr>
      <vt:lpstr>Example: Graphing using a derivative</vt:lpstr>
      <vt:lpstr>Example: Finding maximum revenue</vt:lpstr>
      <vt:lpstr>Example: Finding maximum revenue</vt:lpstr>
      <vt:lpstr>Example: Finding maximum revenue</vt:lpstr>
      <vt:lpstr>Outlook: In the next semester, we will discuss a differential-equation model for the spreading of a new product</vt:lpstr>
      <vt:lpstr>Folie 25</vt:lpstr>
      <vt:lpstr>When analyzing production/ work performance one is interested in the point of demising returns (where the 2nd derivative changes sign)</vt:lpstr>
      <vt:lpstr>The increase and decrease of the slope of a tangent line is described by the concavity of the graph</vt:lpstr>
      <vt:lpstr>Informally, a concave upward portion of graph “holds water” (cup), while a concave downward portion “spills water” (cap)</vt:lpstr>
      <vt:lpstr>With the signs of the 2nd on specific intervals the concavity (upward vs. downward) of a function is determined</vt:lpstr>
      <vt:lpstr>Example: Finding intervals of concavity</vt:lpstr>
      <vt:lpstr>Example: Finding intervals of concavity</vt:lpstr>
      <vt:lpstr>A function f(x) may be increasing or decreasing on an interval regardless of whether its graph is concave upward or concave downward on that interval</vt:lpstr>
      <vt:lpstr>Inflection points separate regions of downward and upward concavity for continuous functions</vt:lpstr>
      <vt:lpstr>Example: Finding inflection points</vt:lpstr>
      <vt:lpstr>Example: Finding inflection points</vt:lpstr>
      <vt:lpstr>Examples: Situations where the procedure for inflection points does not work</vt:lpstr>
      <vt:lpstr>Geometrically, inflection points occur at ‘twists’ of the graph</vt:lpstr>
      <vt:lpstr>Example: Using concavity for graphing</vt:lpstr>
      <vt:lpstr>Example: Using concavity for graphing</vt:lpstr>
      <vt:lpstr>Example: Using concavity for graphing</vt:lpstr>
      <vt:lpstr>Example: Using concavity for graphing</vt:lpstr>
      <vt:lpstr>Example: Using concavity for graphing</vt:lpstr>
      <vt:lpstr>The sign of the 2nd derivative at a critical number determines the type of the relative extremum at the critical number</vt:lpstr>
      <vt:lpstr>Example: Applying the second derivative test</vt:lpstr>
      <vt:lpstr>If the 2nd derivative at a critical point is vanishing then the second derivatives test is inconclusive</vt:lpstr>
      <vt:lpstr>Example: Finding a point of diminishing returns for production</vt:lpstr>
      <vt:lpstr>Example: Finding a point of diminishing returns for production</vt:lpstr>
      <vt:lpstr>Example: Finding a point of diminishing returns for production</vt:lpstr>
      <vt:lpstr>Folie 49</vt:lpstr>
      <vt:lpstr>We already discussed vertical and horizontal asymptotes</vt:lpstr>
      <vt:lpstr>Besides horizontal and vertical asymptotes, slant asymptotes may occur in graphs and help to accurately sketch the behavior of a curve</vt:lpstr>
      <vt:lpstr>Example: Finding slant asymptotes</vt:lpstr>
      <vt:lpstr>Folie 53</vt:lpstr>
      <vt:lpstr>Exercise: Graphing using a derivative</vt:lpstr>
      <vt:lpstr>Exercise: Graphing using a derivative</vt:lpstr>
      <vt:lpstr>Exercise: Using the graph of f to graph the derivative f </vt:lpstr>
      <vt:lpstr>Exercise: Using the graph of f to graph the derivative f </vt:lpstr>
      <vt:lpstr>Exercise: Using the graph of a derivative f’(x) to graph f(x)</vt:lpstr>
      <vt:lpstr>Exercise: Using the graph of a derivative f’(x) to graph f(x)</vt:lpstr>
      <vt:lpstr>Exercise: Using the graph of a derivative f’(x) to graph f(x)</vt:lpstr>
      <vt:lpstr>Calculus I for Management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Florian</dc:creator>
  <cp:lastModifiedBy>Florian Rupp</cp:lastModifiedBy>
  <cp:revision>219</cp:revision>
  <dcterms:created xsi:type="dcterms:W3CDTF">2020-04-04T18:50:50Z</dcterms:created>
  <dcterms:modified xsi:type="dcterms:W3CDTF">2022-11-16T20:40:32Z</dcterms:modified>
</cp:coreProperties>
</file>