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heme/themeOverride1.xml" ContentType="application/vnd.openxmlformats-officedocument.themeOverride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11" r:id="rId2"/>
    <p:sldId id="423" r:id="rId3"/>
    <p:sldId id="364" r:id="rId4"/>
    <p:sldId id="365" r:id="rId5"/>
    <p:sldId id="366" r:id="rId6"/>
    <p:sldId id="367" r:id="rId7"/>
    <p:sldId id="368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70" r:id="rId25"/>
    <p:sldId id="371" r:id="rId26"/>
    <p:sldId id="372" r:id="rId27"/>
    <p:sldId id="390" r:id="rId28"/>
    <p:sldId id="373" r:id="rId29"/>
    <p:sldId id="374" r:id="rId30"/>
    <p:sldId id="391" r:id="rId31"/>
    <p:sldId id="375" r:id="rId32"/>
    <p:sldId id="392" r:id="rId33"/>
    <p:sldId id="376" r:id="rId34"/>
    <p:sldId id="396" r:id="rId35"/>
    <p:sldId id="398" r:id="rId36"/>
    <p:sldId id="397" r:id="rId37"/>
    <p:sldId id="393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394" r:id="rId51"/>
    <p:sldId id="415" r:id="rId52"/>
    <p:sldId id="395" r:id="rId53"/>
    <p:sldId id="343" r:id="rId54"/>
    <p:sldId id="360" r:id="rId55"/>
    <p:sldId id="361" r:id="rId56"/>
    <p:sldId id="362" r:id="rId57"/>
    <p:sldId id="363" r:id="rId58"/>
    <p:sldId id="399" r:id="rId59"/>
    <p:sldId id="400" r:id="rId60"/>
    <p:sldId id="401" r:id="rId61"/>
    <p:sldId id="402" r:id="rId62"/>
    <p:sldId id="385" r:id="rId63"/>
    <p:sldId id="386" r:id="rId64"/>
    <p:sldId id="387" r:id="rId65"/>
    <p:sldId id="388" r:id="rId66"/>
    <p:sldId id="389" r:id="rId67"/>
    <p:sldId id="417" r:id="rId68"/>
    <p:sldId id="418" r:id="rId69"/>
    <p:sldId id="419" r:id="rId70"/>
    <p:sldId id="420" r:id="rId71"/>
    <p:sldId id="421" r:id="rId72"/>
    <p:sldId id="422" r:id="rId73"/>
    <p:sldId id="314" r:id="rId7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 varScale="1">
        <p:scale>
          <a:sx n="146" d="100"/>
          <a:sy n="146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</a:t>
            </a:r>
            <a:r>
              <a:rPr lang="en-US" sz="1400" b="1" kern="0" dirty="0" smtClean="0">
                <a:latin typeface="+mn-lt"/>
              </a:rPr>
              <a:t>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</a:t>
            </a:r>
            <a:r>
              <a:rPr lang="en-US" sz="1400" b="1" kern="0" dirty="0" smtClean="0">
                <a:latin typeface="+mn-lt"/>
              </a:rPr>
              <a:t>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4.xml"/><Relationship Id="rId7" Type="http://schemas.openxmlformats.org/officeDocument/2006/relationships/image" Target="../media/image3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5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Curve Sketching &amp; Optimization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week 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Summary of curve sketching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Optimization, marginal analysis &amp; elasticity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sketching guidelines (1a/ 4)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683568" y="113159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115616" y="113159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251520" y="1563638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115616" y="1563638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1520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83568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15616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Gruppieren 31"/>
          <p:cNvGrpSpPr/>
          <p:nvPr/>
        </p:nvGrpSpPr>
        <p:grpSpPr>
          <a:xfrm>
            <a:off x="683568" y="1563638"/>
            <a:ext cx="360040" cy="360040"/>
            <a:chOff x="251520" y="2571750"/>
            <a:chExt cx="360040" cy="360040"/>
          </a:xfrm>
        </p:grpSpPr>
        <p:cxnSp>
          <p:nvCxnSpPr>
            <p:cNvPr id="22" name="Gerade Verbindung 21"/>
            <p:cNvCxnSpPr/>
            <p:nvPr/>
          </p:nvCxnSpPr>
          <p:spPr>
            <a:xfrm>
              <a:off x="25152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61156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323528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395536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467544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539552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2"/>
          <p:cNvGrpSpPr/>
          <p:nvPr/>
        </p:nvGrpSpPr>
        <p:grpSpPr>
          <a:xfrm rot="5400000">
            <a:off x="683568" y="1563638"/>
            <a:ext cx="360040" cy="360040"/>
            <a:chOff x="251520" y="2571750"/>
            <a:chExt cx="360040" cy="360040"/>
          </a:xfrm>
        </p:grpSpPr>
        <p:cxnSp>
          <p:nvCxnSpPr>
            <p:cNvPr id="16" name="Gerade Verbindung 15"/>
            <p:cNvCxnSpPr/>
            <p:nvPr/>
          </p:nvCxnSpPr>
          <p:spPr>
            <a:xfrm>
              <a:off x="25152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61156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323528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395536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467544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539552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ihandform 14"/>
          <p:cNvSpPr/>
          <p:nvPr/>
        </p:nvSpPr>
        <p:spPr>
          <a:xfrm>
            <a:off x="681038" y="1622426"/>
            <a:ext cx="359568" cy="299243"/>
          </a:xfrm>
          <a:custGeom>
            <a:avLst/>
            <a:gdLst>
              <a:gd name="connsiteX0" fmla="*/ 0 w 359568"/>
              <a:gd name="connsiteY0" fmla="*/ 299243 h 299243"/>
              <a:gd name="connsiteX1" fmla="*/ 73818 w 359568"/>
              <a:gd name="connsiteY1" fmla="*/ 11112 h 299243"/>
              <a:gd name="connsiteX2" fmla="*/ 147637 w 359568"/>
              <a:gd name="connsiteY2" fmla="*/ 232568 h 299243"/>
              <a:gd name="connsiteX3" fmla="*/ 216693 w 359568"/>
              <a:gd name="connsiteY3" fmla="*/ 84930 h 299243"/>
              <a:gd name="connsiteX4" fmla="*/ 292893 w 359568"/>
              <a:gd name="connsiteY4" fmla="*/ 156368 h 299243"/>
              <a:gd name="connsiteX5" fmla="*/ 359568 w 359568"/>
              <a:gd name="connsiteY5" fmla="*/ 15874 h 299243"/>
              <a:gd name="connsiteX6" fmla="*/ 359568 w 359568"/>
              <a:gd name="connsiteY6" fmla="*/ 15874 h 299243"/>
              <a:gd name="connsiteX7" fmla="*/ 359568 w 359568"/>
              <a:gd name="connsiteY7" fmla="*/ 15874 h 29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568" h="299243">
                <a:moveTo>
                  <a:pt x="0" y="299243"/>
                </a:moveTo>
                <a:cubicBezTo>
                  <a:pt x="24606" y="160733"/>
                  <a:pt x="49212" y="22224"/>
                  <a:pt x="73818" y="11112"/>
                </a:cubicBezTo>
                <a:cubicBezTo>
                  <a:pt x="98424" y="0"/>
                  <a:pt x="123825" y="220265"/>
                  <a:pt x="147637" y="232568"/>
                </a:cubicBezTo>
                <a:cubicBezTo>
                  <a:pt x="171449" y="244871"/>
                  <a:pt x="192484" y="97630"/>
                  <a:pt x="216693" y="84930"/>
                </a:cubicBezTo>
                <a:cubicBezTo>
                  <a:pt x="240902" y="72230"/>
                  <a:pt x="269081" y="167877"/>
                  <a:pt x="292893" y="156368"/>
                </a:cubicBezTo>
                <a:cubicBezTo>
                  <a:pt x="316705" y="144859"/>
                  <a:pt x="359568" y="15874"/>
                  <a:pt x="359568" y="15874"/>
                </a:cubicBezTo>
                <a:lnTo>
                  <a:pt x="359568" y="15874"/>
                </a:lnTo>
                <a:lnTo>
                  <a:pt x="359568" y="15874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51862" cy="36497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sketching guidelines (1b/ 4)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92331"/>
            <a:ext cx="2414706" cy="30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799505" y="1203599"/>
            <a:ext cx="5006239" cy="359838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sketching guidelines (2/ 4)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</a:p>
        </p:txBody>
      </p:sp>
      <p:sp>
        <p:nvSpPr>
          <p:cNvPr id="6" name="Rechteck 5"/>
          <p:cNvSpPr/>
          <p:nvPr/>
        </p:nvSpPr>
        <p:spPr>
          <a:xfrm>
            <a:off x="683568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7" name="Rechteck 6"/>
          <p:cNvSpPr/>
          <p:nvPr/>
        </p:nvSpPr>
        <p:spPr>
          <a:xfrm>
            <a:off x="1115616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563638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</a:p>
        </p:txBody>
      </p:sp>
      <p:sp>
        <p:nvSpPr>
          <p:cNvPr id="9" name="Rechteck 8"/>
          <p:cNvSpPr/>
          <p:nvPr/>
        </p:nvSpPr>
        <p:spPr>
          <a:xfrm>
            <a:off x="1115616" y="1563638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</a:p>
        </p:txBody>
      </p:sp>
      <p:sp>
        <p:nvSpPr>
          <p:cNvPr id="10" name="Rechteck 9"/>
          <p:cNvSpPr/>
          <p:nvPr/>
        </p:nvSpPr>
        <p:spPr>
          <a:xfrm>
            <a:off x="251520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83568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15616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Gruppieren 28"/>
          <p:cNvGrpSpPr/>
          <p:nvPr/>
        </p:nvGrpSpPr>
        <p:grpSpPr>
          <a:xfrm>
            <a:off x="681038" y="1563638"/>
            <a:ext cx="362570" cy="360040"/>
            <a:chOff x="681038" y="1563638"/>
            <a:chExt cx="362570" cy="360040"/>
          </a:xfrm>
        </p:grpSpPr>
        <p:grpSp>
          <p:nvGrpSpPr>
            <p:cNvPr id="4" name="Gruppieren 31"/>
            <p:cNvGrpSpPr/>
            <p:nvPr/>
          </p:nvGrpSpPr>
          <p:grpSpPr>
            <a:xfrm>
              <a:off x="683568" y="1563638"/>
              <a:ext cx="360040" cy="360040"/>
              <a:chOff x="251520" y="2571750"/>
              <a:chExt cx="360040" cy="360040"/>
            </a:xfrm>
          </p:grpSpPr>
          <p:cxnSp>
            <p:nvCxnSpPr>
              <p:cNvPr id="22" name="Gerade Verbindung 21"/>
              <p:cNvCxnSpPr/>
              <p:nvPr/>
            </p:nvCxnSpPr>
            <p:spPr>
              <a:xfrm>
                <a:off x="25152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/>
            </p:nvCxnSpPr>
            <p:spPr>
              <a:xfrm>
                <a:off x="61156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/>
            </p:nvCxnSpPr>
            <p:spPr>
              <a:xfrm>
                <a:off x="323528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>
                <a:off x="395536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/>
            </p:nvCxnSpPr>
            <p:spPr>
              <a:xfrm>
                <a:off x="467544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>
                <a:off x="539552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32"/>
            <p:cNvGrpSpPr/>
            <p:nvPr/>
          </p:nvGrpSpPr>
          <p:grpSpPr>
            <a:xfrm rot="5400000">
              <a:off x="683568" y="1563638"/>
              <a:ext cx="360040" cy="360040"/>
              <a:chOff x="251520" y="2571750"/>
              <a:chExt cx="360040" cy="360040"/>
            </a:xfrm>
          </p:grpSpPr>
          <p:cxnSp>
            <p:nvCxnSpPr>
              <p:cNvPr id="16" name="Gerade Verbindung 15"/>
              <p:cNvCxnSpPr/>
              <p:nvPr/>
            </p:nvCxnSpPr>
            <p:spPr>
              <a:xfrm>
                <a:off x="25152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16"/>
              <p:cNvCxnSpPr/>
              <p:nvPr/>
            </p:nvCxnSpPr>
            <p:spPr>
              <a:xfrm>
                <a:off x="61156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7"/>
              <p:cNvCxnSpPr/>
              <p:nvPr/>
            </p:nvCxnSpPr>
            <p:spPr>
              <a:xfrm>
                <a:off x="323528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>
                <a:off x="395536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19"/>
              <p:cNvCxnSpPr/>
              <p:nvPr/>
            </p:nvCxnSpPr>
            <p:spPr>
              <a:xfrm>
                <a:off x="467544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20"/>
              <p:cNvCxnSpPr/>
              <p:nvPr/>
            </p:nvCxnSpPr>
            <p:spPr>
              <a:xfrm>
                <a:off x="539552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reihandform 14"/>
            <p:cNvSpPr/>
            <p:nvPr/>
          </p:nvSpPr>
          <p:spPr>
            <a:xfrm>
              <a:off x="681038" y="1622426"/>
              <a:ext cx="359568" cy="299243"/>
            </a:xfrm>
            <a:custGeom>
              <a:avLst/>
              <a:gdLst>
                <a:gd name="connsiteX0" fmla="*/ 0 w 359568"/>
                <a:gd name="connsiteY0" fmla="*/ 299243 h 299243"/>
                <a:gd name="connsiteX1" fmla="*/ 73818 w 359568"/>
                <a:gd name="connsiteY1" fmla="*/ 11112 h 299243"/>
                <a:gd name="connsiteX2" fmla="*/ 147637 w 359568"/>
                <a:gd name="connsiteY2" fmla="*/ 232568 h 299243"/>
                <a:gd name="connsiteX3" fmla="*/ 216693 w 359568"/>
                <a:gd name="connsiteY3" fmla="*/ 84930 h 299243"/>
                <a:gd name="connsiteX4" fmla="*/ 292893 w 359568"/>
                <a:gd name="connsiteY4" fmla="*/ 156368 h 299243"/>
                <a:gd name="connsiteX5" fmla="*/ 359568 w 359568"/>
                <a:gd name="connsiteY5" fmla="*/ 15874 h 299243"/>
                <a:gd name="connsiteX6" fmla="*/ 359568 w 359568"/>
                <a:gd name="connsiteY6" fmla="*/ 15874 h 299243"/>
                <a:gd name="connsiteX7" fmla="*/ 359568 w 359568"/>
                <a:gd name="connsiteY7" fmla="*/ 15874 h 29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568" h="299243">
                  <a:moveTo>
                    <a:pt x="0" y="299243"/>
                  </a:moveTo>
                  <a:cubicBezTo>
                    <a:pt x="24606" y="160733"/>
                    <a:pt x="49212" y="22224"/>
                    <a:pt x="73818" y="11112"/>
                  </a:cubicBezTo>
                  <a:cubicBezTo>
                    <a:pt x="98424" y="0"/>
                    <a:pt x="123825" y="220265"/>
                    <a:pt x="147637" y="232568"/>
                  </a:cubicBezTo>
                  <a:cubicBezTo>
                    <a:pt x="171449" y="244871"/>
                    <a:pt x="192484" y="97630"/>
                    <a:pt x="216693" y="84930"/>
                  </a:cubicBezTo>
                  <a:cubicBezTo>
                    <a:pt x="240902" y="72230"/>
                    <a:pt x="269081" y="167877"/>
                    <a:pt x="292893" y="156368"/>
                  </a:cubicBezTo>
                  <a:cubicBezTo>
                    <a:pt x="316705" y="144859"/>
                    <a:pt x="359568" y="15874"/>
                    <a:pt x="359568" y="15874"/>
                  </a:cubicBezTo>
                  <a:lnTo>
                    <a:pt x="359568" y="15874"/>
                  </a:lnTo>
                  <a:lnTo>
                    <a:pt x="359568" y="15874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hteck 2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fik 2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59997" cy="370073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sketching guidelines (3/ 4)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</a:p>
        </p:txBody>
      </p:sp>
      <p:sp>
        <p:nvSpPr>
          <p:cNvPr id="6" name="Rechteck 5"/>
          <p:cNvSpPr/>
          <p:nvPr/>
        </p:nvSpPr>
        <p:spPr>
          <a:xfrm>
            <a:off x="683568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7" name="Rechteck 6"/>
          <p:cNvSpPr/>
          <p:nvPr/>
        </p:nvSpPr>
        <p:spPr>
          <a:xfrm>
            <a:off x="1115616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563638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</a:p>
        </p:txBody>
      </p:sp>
      <p:sp>
        <p:nvSpPr>
          <p:cNvPr id="9" name="Rechteck 8"/>
          <p:cNvSpPr/>
          <p:nvPr/>
        </p:nvSpPr>
        <p:spPr>
          <a:xfrm>
            <a:off x="1115616" y="1563638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</a:p>
        </p:txBody>
      </p:sp>
      <p:sp>
        <p:nvSpPr>
          <p:cNvPr id="10" name="Rechteck 9"/>
          <p:cNvSpPr/>
          <p:nvPr/>
        </p:nvSpPr>
        <p:spPr>
          <a:xfrm>
            <a:off x="251520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</a:p>
        </p:txBody>
      </p:sp>
      <p:sp>
        <p:nvSpPr>
          <p:cNvPr id="11" name="Rechteck 10"/>
          <p:cNvSpPr/>
          <p:nvPr/>
        </p:nvSpPr>
        <p:spPr>
          <a:xfrm>
            <a:off x="683568" y="1995686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</a:p>
        </p:txBody>
      </p:sp>
      <p:sp>
        <p:nvSpPr>
          <p:cNvPr id="12" name="Rechteck 11"/>
          <p:cNvSpPr/>
          <p:nvPr/>
        </p:nvSpPr>
        <p:spPr>
          <a:xfrm>
            <a:off x="1115616" y="1995686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</a:p>
        </p:txBody>
      </p:sp>
      <p:grpSp>
        <p:nvGrpSpPr>
          <p:cNvPr id="3" name="Gruppieren 31"/>
          <p:cNvGrpSpPr/>
          <p:nvPr/>
        </p:nvGrpSpPr>
        <p:grpSpPr>
          <a:xfrm>
            <a:off x="683568" y="1563638"/>
            <a:ext cx="360040" cy="360040"/>
            <a:chOff x="251520" y="2571750"/>
            <a:chExt cx="360040" cy="360040"/>
          </a:xfrm>
        </p:grpSpPr>
        <p:cxnSp>
          <p:nvCxnSpPr>
            <p:cNvPr id="22" name="Gerade Verbindung 21"/>
            <p:cNvCxnSpPr/>
            <p:nvPr/>
          </p:nvCxnSpPr>
          <p:spPr>
            <a:xfrm>
              <a:off x="25152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61156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323528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395536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467544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539552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2"/>
          <p:cNvGrpSpPr/>
          <p:nvPr/>
        </p:nvGrpSpPr>
        <p:grpSpPr>
          <a:xfrm rot="5400000">
            <a:off x="683568" y="1563638"/>
            <a:ext cx="360040" cy="360040"/>
            <a:chOff x="251520" y="2571750"/>
            <a:chExt cx="360040" cy="360040"/>
          </a:xfrm>
        </p:grpSpPr>
        <p:cxnSp>
          <p:nvCxnSpPr>
            <p:cNvPr id="16" name="Gerade Verbindung 15"/>
            <p:cNvCxnSpPr/>
            <p:nvPr/>
          </p:nvCxnSpPr>
          <p:spPr>
            <a:xfrm>
              <a:off x="25152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61156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323528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395536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467544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539552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ihandform 14"/>
          <p:cNvSpPr/>
          <p:nvPr/>
        </p:nvSpPr>
        <p:spPr>
          <a:xfrm>
            <a:off x="681038" y="1622426"/>
            <a:ext cx="359568" cy="299243"/>
          </a:xfrm>
          <a:custGeom>
            <a:avLst/>
            <a:gdLst>
              <a:gd name="connsiteX0" fmla="*/ 0 w 359568"/>
              <a:gd name="connsiteY0" fmla="*/ 299243 h 299243"/>
              <a:gd name="connsiteX1" fmla="*/ 73818 w 359568"/>
              <a:gd name="connsiteY1" fmla="*/ 11112 h 299243"/>
              <a:gd name="connsiteX2" fmla="*/ 147637 w 359568"/>
              <a:gd name="connsiteY2" fmla="*/ 232568 h 299243"/>
              <a:gd name="connsiteX3" fmla="*/ 216693 w 359568"/>
              <a:gd name="connsiteY3" fmla="*/ 84930 h 299243"/>
              <a:gd name="connsiteX4" fmla="*/ 292893 w 359568"/>
              <a:gd name="connsiteY4" fmla="*/ 156368 h 299243"/>
              <a:gd name="connsiteX5" fmla="*/ 359568 w 359568"/>
              <a:gd name="connsiteY5" fmla="*/ 15874 h 299243"/>
              <a:gd name="connsiteX6" fmla="*/ 359568 w 359568"/>
              <a:gd name="connsiteY6" fmla="*/ 15874 h 299243"/>
              <a:gd name="connsiteX7" fmla="*/ 359568 w 359568"/>
              <a:gd name="connsiteY7" fmla="*/ 15874 h 29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568" h="299243">
                <a:moveTo>
                  <a:pt x="0" y="299243"/>
                </a:moveTo>
                <a:cubicBezTo>
                  <a:pt x="24606" y="160733"/>
                  <a:pt x="49212" y="22224"/>
                  <a:pt x="73818" y="11112"/>
                </a:cubicBezTo>
                <a:cubicBezTo>
                  <a:pt x="98424" y="0"/>
                  <a:pt x="123825" y="220265"/>
                  <a:pt x="147637" y="232568"/>
                </a:cubicBezTo>
                <a:cubicBezTo>
                  <a:pt x="171449" y="244871"/>
                  <a:pt x="192484" y="97630"/>
                  <a:pt x="216693" y="84930"/>
                </a:cubicBezTo>
                <a:cubicBezTo>
                  <a:pt x="240902" y="72230"/>
                  <a:pt x="269081" y="167877"/>
                  <a:pt x="292893" y="156368"/>
                </a:cubicBezTo>
                <a:cubicBezTo>
                  <a:pt x="316705" y="144859"/>
                  <a:pt x="359568" y="15874"/>
                  <a:pt x="359568" y="15874"/>
                </a:cubicBezTo>
                <a:lnTo>
                  <a:pt x="359568" y="15874"/>
                </a:lnTo>
                <a:lnTo>
                  <a:pt x="359568" y="15874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50013" cy="36890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sketching guidelines (4/ 4)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</a:p>
        </p:txBody>
      </p:sp>
      <p:sp>
        <p:nvSpPr>
          <p:cNvPr id="6" name="Rechteck 5"/>
          <p:cNvSpPr/>
          <p:nvPr/>
        </p:nvSpPr>
        <p:spPr>
          <a:xfrm>
            <a:off x="683568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7" name="Rechteck 6"/>
          <p:cNvSpPr/>
          <p:nvPr/>
        </p:nvSpPr>
        <p:spPr>
          <a:xfrm>
            <a:off x="1115616" y="1131590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563638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</a:p>
        </p:txBody>
      </p:sp>
      <p:sp>
        <p:nvSpPr>
          <p:cNvPr id="9" name="Rechteck 8"/>
          <p:cNvSpPr/>
          <p:nvPr/>
        </p:nvSpPr>
        <p:spPr>
          <a:xfrm>
            <a:off x="1115616" y="1563638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</a:p>
        </p:txBody>
      </p:sp>
      <p:sp>
        <p:nvSpPr>
          <p:cNvPr id="10" name="Rechteck 9"/>
          <p:cNvSpPr/>
          <p:nvPr/>
        </p:nvSpPr>
        <p:spPr>
          <a:xfrm>
            <a:off x="251520" y="1995686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</a:p>
        </p:txBody>
      </p:sp>
      <p:sp>
        <p:nvSpPr>
          <p:cNvPr id="11" name="Rechteck 10"/>
          <p:cNvSpPr/>
          <p:nvPr/>
        </p:nvSpPr>
        <p:spPr>
          <a:xfrm>
            <a:off x="683568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</a:p>
        </p:txBody>
      </p:sp>
      <p:sp>
        <p:nvSpPr>
          <p:cNvPr id="12" name="Rechteck 11"/>
          <p:cNvSpPr/>
          <p:nvPr/>
        </p:nvSpPr>
        <p:spPr>
          <a:xfrm>
            <a:off x="1115616" y="1995686"/>
            <a:ext cx="36004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</a:p>
        </p:txBody>
      </p:sp>
      <p:grpSp>
        <p:nvGrpSpPr>
          <p:cNvPr id="3" name="Gruppieren 31"/>
          <p:cNvGrpSpPr/>
          <p:nvPr/>
        </p:nvGrpSpPr>
        <p:grpSpPr>
          <a:xfrm>
            <a:off x="683568" y="1563638"/>
            <a:ext cx="360040" cy="360040"/>
            <a:chOff x="251520" y="2571750"/>
            <a:chExt cx="360040" cy="360040"/>
          </a:xfrm>
        </p:grpSpPr>
        <p:cxnSp>
          <p:nvCxnSpPr>
            <p:cNvPr id="22" name="Gerade Verbindung 21"/>
            <p:cNvCxnSpPr/>
            <p:nvPr/>
          </p:nvCxnSpPr>
          <p:spPr>
            <a:xfrm>
              <a:off x="25152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61156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323528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395536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467544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539552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2"/>
          <p:cNvGrpSpPr/>
          <p:nvPr/>
        </p:nvGrpSpPr>
        <p:grpSpPr>
          <a:xfrm rot="5400000">
            <a:off x="683568" y="1563638"/>
            <a:ext cx="360040" cy="360040"/>
            <a:chOff x="251520" y="2571750"/>
            <a:chExt cx="360040" cy="360040"/>
          </a:xfrm>
        </p:grpSpPr>
        <p:cxnSp>
          <p:nvCxnSpPr>
            <p:cNvPr id="16" name="Gerade Verbindung 15"/>
            <p:cNvCxnSpPr/>
            <p:nvPr/>
          </p:nvCxnSpPr>
          <p:spPr>
            <a:xfrm>
              <a:off x="25152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611560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323528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395536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467544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539552" y="257175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ihandform 14"/>
          <p:cNvSpPr/>
          <p:nvPr/>
        </p:nvSpPr>
        <p:spPr>
          <a:xfrm>
            <a:off x="681038" y="1622426"/>
            <a:ext cx="359568" cy="299243"/>
          </a:xfrm>
          <a:custGeom>
            <a:avLst/>
            <a:gdLst>
              <a:gd name="connsiteX0" fmla="*/ 0 w 359568"/>
              <a:gd name="connsiteY0" fmla="*/ 299243 h 299243"/>
              <a:gd name="connsiteX1" fmla="*/ 73818 w 359568"/>
              <a:gd name="connsiteY1" fmla="*/ 11112 h 299243"/>
              <a:gd name="connsiteX2" fmla="*/ 147637 w 359568"/>
              <a:gd name="connsiteY2" fmla="*/ 232568 h 299243"/>
              <a:gd name="connsiteX3" fmla="*/ 216693 w 359568"/>
              <a:gd name="connsiteY3" fmla="*/ 84930 h 299243"/>
              <a:gd name="connsiteX4" fmla="*/ 292893 w 359568"/>
              <a:gd name="connsiteY4" fmla="*/ 156368 h 299243"/>
              <a:gd name="connsiteX5" fmla="*/ 359568 w 359568"/>
              <a:gd name="connsiteY5" fmla="*/ 15874 h 299243"/>
              <a:gd name="connsiteX6" fmla="*/ 359568 w 359568"/>
              <a:gd name="connsiteY6" fmla="*/ 15874 h 299243"/>
              <a:gd name="connsiteX7" fmla="*/ 359568 w 359568"/>
              <a:gd name="connsiteY7" fmla="*/ 15874 h 29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568" h="299243">
                <a:moveTo>
                  <a:pt x="0" y="299243"/>
                </a:moveTo>
                <a:cubicBezTo>
                  <a:pt x="24606" y="160733"/>
                  <a:pt x="49212" y="22224"/>
                  <a:pt x="73818" y="11112"/>
                </a:cubicBezTo>
                <a:cubicBezTo>
                  <a:pt x="98424" y="0"/>
                  <a:pt x="123825" y="220265"/>
                  <a:pt x="147637" y="232568"/>
                </a:cubicBezTo>
                <a:cubicBezTo>
                  <a:pt x="171449" y="244871"/>
                  <a:pt x="192484" y="97630"/>
                  <a:pt x="216693" y="84930"/>
                </a:cubicBezTo>
                <a:cubicBezTo>
                  <a:pt x="240902" y="72230"/>
                  <a:pt x="269081" y="167877"/>
                  <a:pt x="292893" y="156368"/>
                </a:cubicBezTo>
                <a:cubicBezTo>
                  <a:pt x="316705" y="144859"/>
                  <a:pt x="359568" y="15874"/>
                  <a:pt x="359568" y="15874"/>
                </a:cubicBezTo>
                <a:lnTo>
                  <a:pt x="359568" y="15874"/>
                </a:lnTo>
                <a:lnTo>
                  <a:pt x="359568" y="15874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fik 3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54922" cy="357838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55216" cy="3688756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259632" y="2499742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59632" y="3363838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Rechteck 10"/>
          <p:cNvSpPr/>
          <p:nvPr/>
        </p:nvSpPr>
        <p:spPr>
          <a:xfrm>
            <a:off x="1259632" y="3939902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fik 2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4165249"/>
            <a:ext cx="7045560" cy="782765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uppieren 30"/>
          <p:cNvGrpSpPr/>
          <p:nvPr/>
        </p:nvGrpSpPr>
        <p:grpSpPr>
          <a:xfrm>
            <a:off x="6228184" y="1203598"/>
            <a:ext cx="2592288" cy="2016224"/>
            <a:chOff x="6228184" y="1203598"/>
            <a:chExt cx="2592288" cy="201622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56162" y="1203598"/>
              <a:ext cx="2536333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hteck 21"/>
            <p:cNvSpPr/>
            <p:nvPr/>
          </p:nvSpPr>
          <p:spPr>
            <a:xfrm>
              <a:off x="6228184" y="1203598"/>
              <a:ext cx="2592288" cy="194421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Grafik 2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075319" y="3291830"/>
            <a:ext cx="4728929" cy="674127"/>
          </a:xfrm>
          <a:prstGeom prst="rect">
            <a:avLst/>
          </a:prstGeom>
          <a:noFill/>
          <a:ln/>
          <a:effectLst/>
        </p:spPr>
      </p:pic>
      <p:pic>
        <p:nvPicPr>
          <p:cNvPr id="30" name="Grafik 29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763690" y="1203584"/>
            <a:ext cx="4161544" cy="19006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6699" cy="3759344"/>
          </a:xfrm>
          <a:prstGeom prst="rect">
            <a:avLst/>
          </a:prstGeom>
          <a:noFill/>
          <a:ln/>
          <a:effectLst/>
        </p:spPr>
      </p:pic>
      <p:sp>
        <p:nvSpPr>
          <p:cNvPr id="17" name="Rechteck 16"/>
          <p:cNvSpPr/>
          <p:nvPr/>
        </p:nvSpPr>
        <p:spPr>
          <a:xfrm>
            <a:off x="1259632" y="3075806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259632" y="3867894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1"/>
            <a:ext cx="4165959" cy="3507619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15"/>
          <p:cNvGrpSpPr/>
          <p:nvPr/>
        </p:nvGrpSpPr>
        <p:grpSpPr>
          <a:xfrm>
            <a:off x="6228184" y="1203598"/>
            <a:ext cx="2592288" cy="2016224"/>
            <a:chOff x="6228184" y="1203598"/>
            <a:chExt cx="2592288" cy="201622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6162" y="1203598"/>
              <a:ext cx="2536333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hteck 20"/>
            <p:cNvSpPr/>
            <p:nvPr/>
          </p:nvSpPr>
          <p:spPr>
            <a:xfrm>
              <a:off x="6228184" y="1203598"/>
              <a:ext cx="2592288" cy="194421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23"/>
          <p:cNvGrpSpPr/>
          <p:nvPr/>
        </p:nvGrpSpPr>
        <p:grpSpPr>
          <a:xfrm>
            <a:off x="7423745" y="2067694"/>
            <a:ext cx="1075530" cy="375915"/>
            <a:chOff x="7423745" y="2067694"/>
            <a:chExt cx="1075530" cy="375915"/>
          </a:xfrm>
        </p:grpSpPr>
        <p:sp>
          <p:nvSpPr>
            <p:cNvPr id="22" name="Ellipse 21"/>
            <p:cNvSpPr/>
            <p:nvPr/>
          </p:nvSpPr>
          <p:spPr>
            <a:xfrm>
              <a:off x="7423745" y="2299593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524328" y="2067694"/>
              <a:ext cx="9749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local maximum</a:t>
              </a:r>
              <a:endParaRPr lang="en-US" sz="1000" dirty="0"/>
            </a:p>
          </p:txBody>
        </p:sp>
      </p:grpSp>
      <p:grpSp>
        <p:nvGrpSpPr>
          <p:cNvPr id="8" name="Gruppieren 27"/>
          <p:cNvGrpSpPr/>
          <p:nvPr/>
        </p:nvGrpSpPr>
        <p:grpSpPr>
          <a:xfrm>
            <a:off x="6300192" y="1347614"/>
            <a:ext cx="2376264" cy="1584176"/>
            <a:chOff x="6300192" y="1347614"/>
            <a:chExt cx="2376264" cy="1584176"/>
          </a:xfrm>
        </p:grpSpPr>
        <p:sp>
          <p:nvSpPr>
            <p:cNvPr id="25" name="Ellipse 24"/>
            <p:cNvSpPr/>
            <p:nvPr/>
          </p:nvSpPr>
          <p:spPr>
            <a:xfrm>
              <a:off x="6300192" y="1347614"/>
              <a:ext cx="864096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concave upward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7812360" y="1347614"/>
              <a:ext cx="864096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concave upward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7026622" y="2499742"/>
              <a:ext cx="936104" cy="43204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concave downward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4740372" cy="203222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13"/>
          <p:cNvGrpSpPr/>
          <p:nvPr/>
        </p:nvGrpSpPr>
        <p:grpSpPr>
          <a:xfrm>
            <a:off x="1810923" y="1537514"/>
            <a:ext cx="6909358" cy="3382972"/>
            <a:chOff x="1043608" y="1557107"/>
            <a:chExt cx="8566498" cy="419433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608" y="1557107"/>
              <a:ext cx="3762375" cy="299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95356" y="2798698"/>
              <a:ext cx="3714750" cy="2952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Freeform 37"/>
          <p:cNvSpPr>
            <a:spLocks/>
          </p:cNvSpPr>
          <p:nvPr/>
        </p:nvSpPr>
        <p:spPr bwMode="auto">
          <a:xfrm rot="16920141" flipH="1">
            <a:off x="4641684" y="3119147"/>
            <a:ext cx="694680" cy="129393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start, let’s go for a short self-study/ group-work 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50629" y="1203552"/>
            <a:ext cx="7084785" cy="3458291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251520" y="2715766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we will discuss the results afterwards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1"/>
            <a:ext cx="5867159" cy="3750425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259632" y="257175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259632" y="3099809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hteck 7"/>
          <p:cNvSpPr/>
          <p:nvPr/>
        </p:nvSpPr>
        <p:spPr>
          <a:xfrm>
            <a:off x="1259632" y="3627868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Rechteck 15"/>
          <p:cNvSpPr/>
          <p:nvPr/>
        </p:nvSpPr>
        <p:spPr>
          <a:xfrm>
            <a:off x="1259632" y="4155926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4"/>
            <a:ext cx="7054652" cy="3690715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259632" y="2787774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69406" cy="3302149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259632" y="1923678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hteck 11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3"/>
            <a:ext cx="2810021" cy="203315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635646"/>
            <a:ext cx="223824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971600" y="2165826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971600" y="1131590"/>
            <a:ext cx="480144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Summary of Curve Sketching</a:t>
            </a:r>
          </a:p>
          <a:p>
            <a:pPr lvl="1"/>
            <a:endParaRPr lang="en-US" sz="1400" b="1" dirty="0" smtClean="0"/>
          </a:p>
          <a:p>
            <a:pPr lvl="1"/>
            <a:r>
              <a:rPr lang="en-US" b="1" dirty="0" smtClean="0"/>
              <a:t>Optimization, Marginal Analysis &amp; Elasticity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continuous function on a closed interval attains its absolute </a:t>
            </a:r>
            <a:r>
              <a:rPr lang="en-US" dirty="0" err="1" smtClean="0"/>
              <a:t>extrema</a:t>
            </a:r>
            <a:r>
              <a:rPr lang="en-US" dirty="0" smtClean="0"/>
              <a:t> either at an endpoint or in the interior of the interval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8" y="1131589"/>
            <a:ext cx="4320481" cy="379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788024" y="1131590"/>
            <a:ext cx="4104456" cy="1728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860025" y="1203570"/>
            <a:ext cx="3917466" cy="158985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absolute </a:t>
            </a:r>
            <a:r>
              <a:rPr lang="en-US" dirty="0" err="1" smtClean="0"/>
              <a:t>extrema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5647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3" y="1203571"/>
            <a:ext cx="5304711" cy="36780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absolute </a:t>
            </a:r>
            <a:r>
              <a:rPr lang="en-US" dirty="0" err="1" smtClean="0"/>
              <a:t>extrema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5647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3" y="1203571"/>
            <a:ext cx="5315365" cy="19980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continuous functions on non-closed intervals our procedure does not work anymore, though it still can yield very valuable insights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7920880" cy="172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51520" y="2859782"/>
            <a:ext cx="356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Extrema</a:t>
            </a:r>
            <a:r>
              <a:rPr lang="en-US" sz="1200" dirty="0" smtClean="0"/>
              <a:t> for functions defined on unbounded intervals</a:t>
            </a:r>
            <a:endParaRPr lang="en-US" sz="1200" dirty="0"/>
          </a:p>
        </p:txBody>
      </p:sp>
      <p:sp>
        <p:nvSpPr>
          <p:cNvPr id="6" name="Rechteck 5"/>
          <p:cNvSpPr/>
          <p:nvPr/>
        </p:nvSpPr>
        <p:spPr>
          <a:xfrm>
            <a:off x="1691680" y="3219822"/>
            <a:ext cx="7200800" cy="18002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3291822"/>
            <a:ext cx="7039908" cy="164734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absolute </a:t>
            </a:r>
            <a:r>
              <a:rPr lang="en-US" dirty="0" err="1" smtClean="0"/>
              <a:t>extrema</a:t>
            </a:r>
            <a:r>
              <a:rPr lang="en-US" dirty="0" smtClean="0"/>
              <a:t> on an open interval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2160240" cy="22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1" y="1203574"/>
            <a:ext cx="5317480" cy="33536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Sketching a graph with certain properties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50628" y="1203552"/>
            <a:ext cx="7089157" cy="35322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absolute </a:t>
            </a:r>
            <a:r>
              <a:rPr lang="en-US" dirty="0" err="1" smtClean="0"/>
              <a:t>extrema</a:t>
            </a:r>
            <a:r>
              <a:rPr lang="en-US" dirty="0" smtClean="0"/>
              <a:t> on an open interval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2160240" cy="22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74"/>
            <a:ext cx="5316424" cy="34600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there is only one critical number then the 2</a:t>
            </a:r>
            <a:r>
              <a:rPr lang="en-US" baseline="30000" dirty="0" smtClean="0"/>
              <a:t>nd</a:t>
            </a:r>
            <a:r>
              <a:rPr lang="en-US" dirty="0" smtClean="0"/>
              <a:t> derivative at this point is sufficient to determine the type of </a:t>
            </a:r>
            <a:r>
              <a:rPr lang="en-US" dirty="0" err="1" smtClean="0"/>
              <a:t>extremum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30806" cy="1214761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643758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715758"/>
            <a:ext cx="7026696" cy="13323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Maximizing profit and minimizing average cost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8"/>
            <a:ext cx="7054403" cy="36005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35384" t="26769" r="52308" b="50286"/>
          <a:stretch>
            <a:fillRect/>
          </a:stretch>
        </p:blipFill>
        <p:spPr bwMode="auto">
          <a:xfrm>
            <a:off x="251520" y="1131590"/>
            <a:ext cx="22322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Maximizing profit and minimizing average cost</a:t>
            </a:r>
            <a:endParaRPr lang="en-US" dirty="0"/>
          </a:p>
        </p:txBody>
      </p:sp>
      <p:pic>
        <p:nvPicPr>
          <p:cNvPr id="6146" name="Picture 2 2"/>
          <p:cNvPicPr>
            <a:picLocks noChangeAspect="1" noChangeArrowheads="1"/>
          </p:cNvPicPr>
          <p:nvPr/>
        </p:nvPicPr>
        <p:blipFill>
          <a:blip r:embed="rId3" cstate="print"/>
          <a:srcRect r="52308"/>
          <a:stretch>
            <a:fillRect/>
          </a:stretch>
        </p:blipFill>
        <p:spPr bwMode="auto">
          <a:xfrm>
            <a:off x="251521" y="1131591"/>
            <a:ext cx="2232247" cy="188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69" y="1203574"/>
            <a:ext cx="5312476" cy="37806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Maximizing profit and minimizing average cost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69" y="1203574"/>
            <a:ext cx="5326371" cy="3669452"/>
          </a:xfrm>
          <a:prstGeom prst="rect">
            <a:avLst/>
          </a:prstGeom>
          <a:noFill/>
          <a:ln/>
          <a:effectLst/>
        </p:spPr>
      </p:pic>
      <p:pic>
        <p:nvPicPr>
          <p:cNvPr id="8" name="Picture 2 1"/>
          <p:cNvPicPr>
            <a:picLocks noChangeAspect="1" noChangeArrowheads="1"/>
          </p:cNvPicPr>
          <p:nvPr/>
        </p:nvPicPr>
        <p:blipFill>
          <a:blip r:embed="rId4" cstate="print"/>
          <a:srcRect l="35384" t="26769" r="52308" b="50286"/>
          <a:stretch>
            <a:fillRect/>
          </a:stretch>
        </p:blipFill>
        <p:spPr bwMode="auto">
          <a:xfrm>
            <a:off x="251520" y="1131590"/>
            <a:ext cx="22322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/>
          <a:srcRect r="52308"/>
          <a:stretch>
            <a:fillRect/>
          </a:stretch>
        </p:blipFill>
        <p:spPr bwMode="auto">
          <a:xfrm>
            <a:off x="251521" y="1131591"/>
            <a:ext cx="2232247" cy="188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Maximizing profit and minimizing average cost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7"/>
            <a:ext cx="7043727" cy="293039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35384" t="26769" r="52308" b="50286"/>
          <a:stretch>
            <a:fillRect/>
          </a:stretch>
        </p:blipFill>
        <p:spPr bwMode="auto">
          <a:xfrm>
            <a:off x="251520" y="1131590"/>
            <a:ext cx="22322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Maximizing profit and minimizing average cost</a:t>
            </a:r>
            <a:endParaRPr lang="en-US" dirty="0"/>
          </a:p>
        </p:txBody>
      </p:sp>
      <p:pic>
        <p:nvPicPr>
          <p:cNvPr id="6146" name="Picture 2 2"/>
          <p:cNvPicPr>
            <a:picLocks noChangeAspect="1" noChangeArrowheads="1"/>
          </p:cNvPicPr>
          <p:nvPr/>
        </p:nvPicPr>
        <p:blipFill>
          <a:blip r:embed="rId3" cstate="print"/>
          <a:srcRect r="52308"/>
          <a:stretch>
            <a:fillRect/>
          </a:stretch>
        </p:blipFill>
        <p:spPr bwMode="auto">
          <a:xfrm>
            <a:off x="251521" y="1131591"/>
            <a:ext cx="2232247" cy="188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2681" r="642"/>
          <a:stretch>
            <a:fillRect/>
          </a:stretch>
        </p:blipFill>
        <p:spPr bwMode="auto">
          <a:xfrm>
            <a:off x="258051" y="3075806"/>
            <a:ext cx="2184703" cy="188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74"/>
            <a:ext cx="5324090" cy="29621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marginal analysis criterion for maximum profit gives a method for solving the optimization problem of determining maximum profit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4973993" cy="991799"/>
          </a:xfrm>
          <a:prstGeom prst="rect">
            <a:avLst/>
          </a:prstGeom>
          <a:noFill/>
          <a:ln/>
          <a:effectLst/>
        </p:spPr>
      </p:pic>
      <p:sp>
        <p:nvSpPr>
          <p:cNvPr id="19" name="Rechteck 18"/>
          <p:cNvSpPr/>
          <p:nvPr/>
        </p:nvSpPr>
        <p:spPr>
          <a:xfrm>
            <a:off x="1691680" y="2427734"/>
            <a:ext cx="7200800" cy="259228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499734"/>
            <a:ext cx="7047765" cy="216728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marginal analysis criterion for maximum profit gives a method for solving the optimization problem of determining maximum profit (2/ 2)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39822" cy="1344943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859770"/>
            <a:ext cx="7042412" cy="1999518"/>
          </a:xfrm>
          <a:prstGeom prst="rect">
            <a:avLst/>
          </a:prstGeom>
          <a:noFill/>
          <a:ln/>
          <a:effectLst/>
        </p:spPr>
      </p:pic>
      <p:pic>
        <p:nvPicPr>
          <p:cNvPr id="12" name="Picture 2 2"/>
          <p:cNvPicPr>
            <a:picLocks noChangeAspect="1" noChangeArrowheads="1"/>
          </p:cNvPicPr>
          <p:nvPr/>
        </p:nvPicPr>
        <p:blipFill>
          <a:blip r:embed="rId6" cstate="print"/>
          <a:srcRect r="52308"/>
          <a:stretch>
            <a:fillRect/>
          </a:stretch>
        </p:blipFill>
        <p:spPr bwMode="auto">
          <a:xfrm>
            <a:off x="251520" y="2787774"/>
            <a:ext cx="1296143" cy="109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marginal analysis criterion for minimal average cost gives a method for solving the optimization problem of determining minimal average cost (1/ 2) </a:t>
            </a:r>
            <a:endParaRPr lang="en-US" dirty="0"/>
          </a:p>
        </p:txBody>
      </p:sp>
      <p:pic>
        <p:nvPicPr>
          <p:cNvPr id="3" name="Picture 2 3"/>
          <p:cNvPicPr>
            <a:picLocks noChangeAspect="1" noChangeArrowheads="1"/>
          </p:cNvPicPr>
          <p:nvPr/>
        </p:nvPicPr>
        <p:blipFill>
          <a:blip r:embed="rId3" cstate="print"/>
          <a:srcRect l="52681" r="642"/>
          <a:stretch>
            <a:fillRect/>
          </a:stretch>
        </p:blipFill>
        <p:spPr bwMode="auto">
          <a:xfrm>
            <a:off x="251521" y="1131590"/>
            <a:ext cx="1296144" cy="111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65149" cy="37696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Sketching a graph with certain properties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2"/>
            <a:ext cx="7082028" cy="32603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marginal analysis criterion for minimal average cost gives a method for solving the optimization problem of determining minimal average cost (2/ 2) 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92"/>
            <a:ext cx="7042469" cy="733955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2211696"/>
            <a:ext cx="7053301" cy="2760834"/>
          </a:xfrm>
          <a:prstGeom prst="rect">
            <a:avLst/>
          </a:prstGeom>
          <a:noFill/>
          <a:ln/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elasticity of demand describes the percentage decrease in demand</a:t>
            </a:r>
            <a:br>
              <a:rPr lang="en-US" dirty="0" smtClean="0"/>
            </a:br>
            <a:r>
              <a:rPr lang="en-US" dirty="0" smtClean="0"/>
              <a:t>produced by a 1% increase in unit price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7210" cy="3713938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3131840" y="3841770"/>
            <a:ext cx="4320480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Gerade Verbindung 6"/>
          <p:cNvCxnSpPr/>
          <p:nvPr/>
        </p:nvCxnSpPr>
        <p:spPr>
          <a:xfrm>
            <a:off x="323528" y="1131590"/>
            <a:ext cx="0" cy="1440160"/>
          </a:xfrm>
          <a:prstGeom prst="line">
            <a:avLst/>
          </a:prstGeom>
          <a:noFill/>
          <a:ln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251520" y="2499742"/>
            <a:ext cx="1224136" cy="0"/>
          </a:xfrm>
          <a:prstGeom prst="line">
            <a:avLst/>
          </a:prstGeom>
          <a:noFill/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467544" y="1491630"/>
            <a:ext cx="864096" cy="72008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feld 13"/>
          <p:cNvSpPr txBox="1"/>
          <p:nvPr/>
        </p:nvSpPr>
        <p:spPr>
          <a:xfrm>
            <a:off x="323528" y="113159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demand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971600" y="2211710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price</a:t>
            </a:r>
            <a:endParaRPr lang="en-US" sz="1200" dirty="0"/>
          </a:p>
        </p:txBody>
      </p:sp>
      <p:cxnSp>
        <p:nvCxnSpPr>
          <p:cNvPr id="18" name="Gerade Verbindung 17"/>
          <p:cNvCxnSpPr/>
          <p:nvPr/>
        </p:nvCxnSpPr>
        <p:spPr>
          <a:xfrm>
            <a:off x="323528" y="3003798"/>
            <a:ext cx="0" cy="1440160"/>
          </a:xfrm>
          <a:prstGeom prst="line">
            <a:avLst/>
          </a:prstGeom>
          <a:noFill/>
          <a:ln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251520" y="4371950"/>
            <a:ext cx="1224136" cy="0"/>
          </a:xfrm>
          <a:prstGeom prst="line">
            <a:avLst/>
          </a:prstGeom>
          <a:noFill/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467544" y="3507854"/>
            <a:ext cx="936104" cy="144016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feld 20"/>
          <p:cNvSpPr txBox="1"/>
          <p:nvPr/>
        </p:nvSpPr>
        <p:spPr>
          <a:xfrm>
            <a:off x="323528" y="300379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demand</a:t>
            </a:r>
            <a:endParaRPr lang="en-US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971600" y="4083918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price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elasticity of demand describes the percentage decrease in demand</a:t>
            </a:r>
            <a:br>
              <a:rPr lang="en-US" dirty="0" smtClean="0"/>
            </a:br>
            <a:r>
              <a:rPr lang="en-US" dirty="0" smtClean="0"/>
              <a:t>produced by a 1% increase in unit price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448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3"/>
            <a:ext cx="7046789" cy="2274043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1691680" y="3651870"/>
            <a:ext cx="7200800" cy="13681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723868"/>
            <a:ext cx="7059266" cy="12145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elasticity of demand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45598" cy="373913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elasticity of demand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3"/>
            <a:ext cx="7050409" cy="378230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distinguish between (</a:t>
            </a:r>
            <a:r>
              <a:rPr lang="en-US" dirty="0" err="1" smtClean="0"/>
              <a:t>i</a:t>
            </a:r>
            <a:r>
              <a:rPr lang="en-US" dirty="0" smtClean="0"/>
              <a:t>) elastic demand, (ii) inelastic demand,                    and (iii) unitary demand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7"/>
            <a:ext cx="7050149" cy="43407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851670"/>
            <a:ext cx="7200800" cy="28083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923664"/>
            <a:ext cx="7050136" cy="26347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surprisingly, the rate of change of revenue can be linked easily to the price elasticity of demand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54779" cy="3756917"/>
          </a:xfrm>
          <a:prstGeom prst="rect">
            <a:avLst/>
          </a:prstGeom>
          <a:noFill/>
          <a:ln/>
          <a:effectLst/>
        </p:spPr>
      </p:pic>
      <p:cxnSp>
        <p:nvCxnSpPr>
          <p:cNvPr id="6" name="Gerade Verbindung 5"/>
          <p:cNvCxnSpPr/>
          <p:nvPr/>
        </p:nvCxnSpPr>
        <p:spPr>
          <a:xfrm>
            <a:off x="2411760" y="3579862"/>
            <a:ext cx="576064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411760" y="3579862"/>
            <a:ext cx="0" cy="648072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2411760" y="4227934"/>
            <a:ext cx="576064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588224" y="3579862"/>
            <a:ext cx="1584176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8172400" y="3579862"/>
            <a:ext cx="0" cy="648072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588224" y="4227934"/>
            <a:ext cx="1584176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Relating change in revenue to levels of elasticity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40211" cy="377715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Relating change in revenue to levels of elasticity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2"/>
            <a:ext cx="6735887" cy="35358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Relating change in revenue to levels of elasticity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1"/>
            <a:ext cx="7062150" cy="3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Sketching a graph with certain properties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2"/>
            <a:ext cx="6745645" cy="376056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26728" r="53226" b="77623"/>
          <a:stretch>
            <a:fillRect/>
          </a:stretch>
        </p:blipFill>
        <p:spPr bwMode="auto">
          <a:xfrm>
            <a:off x="251520" y="1131590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Relating change in revenue to levels of elasticity</a:t>
            </a:r>
            <a:endParaRPr lang="en-US" dirty="0"/>
          </a:p>
        </p:txBody>
      </p:sp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3" cstate="print"/>
          <a:srcRect r="53226"/>
          <a:stretch>
            <a:fillRect/>
          </a:stretch>
        </p:blipFill>
        <p:spPr bwMode="auto">
          <a:xfrm>
            <a:off x="251521" y="1131590"/>
            <a:ext cx="2016223" cy="193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73"/>
            <a:ext cx="5328099" cy="27388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26728" r="53226" b="77623"/>
          <a:stretch>
            <a:fillRect/>
          </a:stretch>
        </p:blipFill>
        <p:spPr bwMode="auto">
          <a:xfrm>
            <a:off x="251520" y="1131590"/>
            <a:ext cx="20162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Relating change in revenue to levels of elasticity</a:t>
            </a:r>
            <a:endParaRPr lang="en-US" dirty="0"/>
          </a:p>
        </p:txBody>
      </p:sp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3" cstate="print"/>
          <a:srcRect r="53226"/>
          <a:stretch>
            <a:fillRect/>
          </a:stretch>
        </p:blipFill>
        <p:spPr bwMode="auto">
          <a:xfrm>
            <a:off x="251521" y="1131590"/>
            <a:ext cx="2016223" cy="193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3226"/>
          <a:stretch>
            <a:fillRect/>
          </a:stretch>
        </p:blipFill>
        <p:spPr bwMode="auto">
          <a:xfrm>
            <a:off x="251520" y="3075806"/>
            <a:ext cx="2016224" cy="193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74"/>
            <a:ext cx="5326898" cy="269367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Altogether, we distinguish between three levels of elasticity and their general effect on revenue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3600400" cy="242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067944" y="1131590"/>
            <a:ext cx="4824536" cy="2304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139944" y="1203570"/>
            <a:ext cx="4664121" cy="2132957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4067944" y="3579862"/>
            <a:ext cx="4824536" cy="144016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139944" y="3651842"/>
            <a:ext cx="4665327" cy="128031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Further Worked-Out 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Curve sketching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Solving optimization problems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4635556" cy="765403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259632" y="2499742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259632" y="3003798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hteck 7"/>
          <p:cNvSpPr/>
          <p:nvPr/>
        </p:nvSpPr>
        <p:spPr>
          <a:xfrm>
            <a:off x="1259632" y="3795886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Rechteck 15"/>
          <p:cNvSpPr/>
          <p:nvPr/>
        </p:nvSpPr>
        <p:spPr>
          <a:xfrm>
            <a:off x="1259632" y="4659982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Rechteck 8"/>
          <p:cNvSpPr/>
          <p:nvPr/>
        </p:nvSpPr>
        <p:spPr>
          <a:xfrm>
            <a:off x="1691680" y="2211710"/>
            <a:ext cx="7200800" cy="28083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83710"/>
            <a:ext cx="7054458" cy="2669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6491762" cy="3800703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259632" y="401191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0"/>
            <a:ext cx="6106473" cy="352087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guidelines of curve sketching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3893" cy="435679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259632" y="1131590"/>
            <a:ext cx="3600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851670"/>
            <a:ext cx="2376264" cy="154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282" y="3401430"/>
            <a:ext cx="5148190" cy="154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37"/>
          <p:cNvSpPr>
            <a:spLocks/>
          </p:cNvSpPr>
          <p:nvPr/>
        </p:nvSpPr>
        <p:spPr bwMode="auto">
          <a:xfrm rot="16984272" flipH="1">
            <a:off x="2557156" y="3057514"/>
            <a:ext cx="694680" cy="129393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pic>
        <p:nvPicPr>
          <p:cNvPr id="3" name="Picture 2 1"/>
          <p:cNvPicPr>
            <a:picLocks noChangeAspect="1" noChangeArrowheads="1"/>
          </p:cNvPicPr>
          <p:nvPr/>
        </p:nvPicPr>
        <p:blipFill>
          <a:blip r:embed="rId4" cstate="print"/>
          <a:srcRect r="69663"/>
          <a:stretch>
            <a:fillRect/>
          </a:stretch>
        </p:blipFill>
        <p:spPr bwMode="auto">
          <a:xfrm>
            <a:off x="251521" y="987574"/>
            <a:ext cx="1944215" cy="13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419872" y="1131590"/>
            <a:ext cx="5472608" cy="11521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2" y="1203574"/>
            <a:ext cx="5312685" cy="995260"/>
          </a:xfrm>
          <a:prstGeom prst="rect">
            <a:avLst/>
          </a:prstGeom>
          <a:noFill/>
          <a:ln/>
          <a:effectLst/>
        </p:spPr>
      </p:pic>
      <p:pic>
        <p:nvPicPr>
          <p:cNvPr id="13" name="Picture 2 2"/>
          <p:cNvPicPr>
            <a:picLocks noChangeAspect="1" noChangeArrowheads="1"/>
          </p:cNvPicPr>
          <p:nvPr/>
        </p:nvPicPr>
        <p:blipFill>
          <a:blip r:embed="rId4" cstate="print"/>
          <a:srcRect l="34831" r="34832"/>
          <a:stretch>
            <a:fillRect/>
          </a:stretch>
        </p:blipFill>
        <p:spPr bwMode="auto">
          <a:xfrm>
            <a:off x="251520" y="2355725"/>
            <a:ext cx="1944216" cy="13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 3"/>
          <p:cNvPicPr>
            <a:picLocks noChangeAspect="1" noChangeArrowheads="1"/>
          </p:cNvPicPr>
          <p:nvPr/>
        </p:nvPicPr>
        <p:blipFill>
          <a:blip r:embed="rId4" cstate="print"/>
          <a:srcRect l="69662" r="1"/>
          <a:stretch>
            <a:fillRect/>
          </a:stretch>
        </p:blipFill>
        <p:spPr bwMode="auto">
          <a:xfrm>
            <a:off x="251520" y="3723878"/>
            <a:ext cx="1944216" cy="13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3419872" y="2355726"/>
            <a:ext cx="5472608" cy="26642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2" y="2427709"/>
            <a:ext cx="5328268" cy="250476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9250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3" y="1203573"/>
            <a:ext cx="5325335" cy="360423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Sketching a graph with certain properties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4"/>
            <a:ext cx="7087455" cy="346147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65"/>
            <a:ext cx="7037710" cy="35830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exercise is a simplified case of Dido’s isoperimetric problem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2" y="1203573"/>
            <a:ext cx="5324802" cy="3756483"/>
          </a:xfrm>
          <a:prstGeom prst="rect">
            <a:avLst/>
          </a:prstGeom>
          <a:noFill/>
          <a:ln/>
          <a:effectLst/>
        </p:spPr>
      </p:pic>
      <p:pic>
        <p:nvPicPr>
          <p:cNvPr id="1028" name="Picture 4" descr="akg-images 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520609" cy="1851669"/>
          </a:xfrm>
          <a:prstGeom prst="rect">
            <a:avLst/>
          </a:prstGeom>
          <a:noFill/>
        </p:spPr>
      </p:pic>
      <p:pic>
        <p:nvPicPr>
          <p:cNvPr id="1030" name="Picture 6" descr="File:Sir William Thompson illustration of Cart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63838"/>
            <a:ext cx="1656184" cy="1661976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1547664" y="3366160"/>
            <a:ext cx="1224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 illustration of the ancient city of Carthage by Sir William Thompson (Lord Kelvin), 1894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6965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51520" y="2643758"/>
            <a:ext cx="79208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75"/>
            <a:ext cx="5313102" cy="3745855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3419872" y="2211710"/>
            <a:ext cx="5472608" cy="28083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64"/>
            <a:ext cx="7043173" cy="373829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64"/>
            <a:ext cx="7041789" cy="349982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Solving optimization problems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12" y="1131590"/>
            <a:ext cx="20013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74"/>
            <a:ext cx="5313761" cy="20337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differentiation serves as an alternative way to solve optimization problems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68"/>
            <a:ext cx="7039623" cy="36347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Estimating additional revenue using marginal revenue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0882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9"/>
            <a:ext cx="7044303" cy="1957602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3291830"/>
            <a:ext cx="7200800" cy="17281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363829"/>
            <a:ext cx="6158983" cy="16140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Estimating additional revenue using marginal revenue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8"/>
            <a:ext cx="7045342" cy="34092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elasticity of demand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0"/>
            <a:ext cx="7044123" cy="298443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 3"/>
          <p:cNvPicPr>
            <a:picLocks noChangeAspect="1" noChangeArrowheads="1"/>
          </p:cNvPicPr>
          <p:nvPr/>
        </p:nvPicPr>
        <p:blipFill>
          <a:blip r:embed="rId3" cstate="print"/>
          <a:srcRect l="70838" t="22088"/>
          <a:stretch>
            <a:fillRect/>
          </a:stretch>
        </p:blipFill>
        <p:spPr bwMode="auto">
          <a:xfrm>
            <a:off x="6764654" y="3291631"/>
            <a:ext cx="2127826" cy="17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Sketching a graph with certain properties</a:t>
            </a:r>
            <a:endParaRPr lang="en-US" dirty="0"/>
          </a:p>
        </p:txBody>
      </p:sp>
      <p:pic>
        <p:nvPicPr>
          <p:cNvPr id="7170" name="Picture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458" y="1059582"/>
            <a:ext cx="1957278" cy="191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2" y="1203568"/>
            <a:ext cx="5330412" cy="3056162"/>
          </a:xfrm>
          <a:prstGeom prst="rect">
            <a:avLst/>
          </a:prstGeom>
          <a:noFill/>
          <a:ln/>
          <a:effectLst/>
        </p:spPr>
      </p:pic>
      <p:pic>
        <p:nvPicPr>
          <p:cNvPr id="16" name="Picture 2 2"/>
          <p:cNvPicPr>
            <a:picLocks noChangeAspect="1" noChangeArrowheads="1"/>
          </p:cNvPicPr>
          <p:nvPr/>
        </p:nvPicPr>
        <p:blipFill>
          <a:blip r:embed="rId3" cstate="print"/>
          <a:srcRect l="35382" r="33801"/>
          <a:stretch>
            <a:fillRect/>
          </a:stretch>
        </p:blipFill>
        <p:spPr bwMode="auto">
          <a:xfrm>
            <a:off x="1187624" y="3075806"/>
            <a:ext cx="1944216" cy="191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37"/>
          <p:cNvSpPr>
            <a:spLocks/>
          </p:cNvSpPr>
          <p:nvPr/>
        </p:nvSpPr>
        <p:spPr bwMode="auto">
          <a:xfrm rot="17921187" flipH="1">
            <a:off x="1140088" y="2984093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86296" b="66667"/>
          <a:stretch>
            <a:fillRect/>
          </a:stretch>
        </p:blipFill>
        <p:spPr bwMode="auto">
          <a:xfrm>
            <a:off x="251520" y="1131590"/>
            <a:ext cx="21602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elasticity of demand</a:t>
            </a:r>
            <a:endParaRPr lang="en-US" dirty="0"/>
          </a:p>
        </p:txBody>
      </p:sp>
      <p:pic>
        <p:nvPicPr>
          <p:cNvPr id="2050" name="Picture 2 2"/>
          <p:cNvPicPr>
            <a:picLocks noChangeAspect="1" noChangeArrowheads="1"/>
          </p:cNvPicPr>
          <p:nvPr/>
        </p:nvPicPr>
        <p:blipFill>
          <a:blip r:embed="rId3" cstate="print"/>
          <a:srcRect r="61694"/>
          <a:stretch>
            <a:fillRect/>
          </a:stretch>
        </p:blipFill>
        <p:spPr bwMode="auto">
          <a:xfrm>
            <a:off x="356553" y="1131590"/>
            <a:ext cx="159703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48299"/>
          <a:stretch>
            <a:fillRect/>
          </a:stretch>
        </p:blipFill>
        <p:spPr bwMode="auto">
          <a:xfrm>
            <a:off x="251519" y="3075806"/>
            <a:ext cx="215551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31666" cy="37428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elasticity of demand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47535" cy="28539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elasticity of demand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7052942" cy="36309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971600" y="1701123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971600" y="1131590"/>
            <a:ext cx="469192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dirty="0" smtClean="0"/>
          </a:p>
          <a:p>
            <a:pPr lvl="1"/>
            <a:r>
              <a:rPr lang="en-US" b="1" dirty="0" smtClean="0"/>
              <a:t>Summary of Curve Sketching</a:t>
            </a:r>
          </a:p>
          <a:p>
            <a:pPr lvl="1"/>
            <a:endParaRPr lang="en-US" sz="1400" b="1" dirty="0" smtClean="0"/>
          </a:p>
          <a:p>
            <a:pPr lvl="1"/>
            <a:r>
              <a:rPr lang="en-US" dirty="0" smtClean="0"/>
              <a:t>Optimization, Marginal Analysis &amp; Elasticity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Sketching a curve can be systematically done by following a list of straightforward guidelines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2"/>
            <a:ext cx="7039317" cy="3775672"/>
          </a:xfrm>
          <a:prstGeom prst="rect">
            <a:avLst/>
          </a:prstGeom>
          <a:noFill/>
          <a:ln/>
          <a:effectLst/>
        </p:spPr>
      </p:pic>
      <p:grpSp>
        <p:nvGrpSpPr>
          <p:cNvPr id="3" name="Gruppieren 40"/>
          <p:cNvGrpSpPr/>
          <p:nvPr/>
        </p:nvGrpSpPr>
        <p:grpSpPr>
          <a:xfrm>
            <a:off x="251520" y="1131590"/>
            <a:ext cx="1224136" cy="1224136"/>
            <a:chOff x="251520" y="1131590"/>
            <a:chExt cx="1224136" cy="1224136"/>
          </a:xfrm>
        </p:grpSpPr>
        <p:sp>
          <p:nvSpPr>
            <p:cNvPr id="15" name="Rechteck 14"/>
            <p:cNvSpPr/>
            <p:nvPr/>
          </p:nvSpPr>
          <p:spPr>
            <a:xfrm>
              <a:off x="251520" y="1131590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683568" y="1131590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115616" y="1131590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51520" y="1563638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</a:t>
              </a:r>
              <a:endParaRPr lang="en-US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1115616" y="1563638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51520" y="1995686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683568" y="1995686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1115616" y="1995686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grpSp>
          <p:nvGrpSpPr>
            <p:cNvPr id="5" name="Gruppieren 31"/>
            <p:cNvGrpSpPr/>
            <p:nvPr/>
          </p:nvGrpSpPr>
          <p:grpSpPr>
            <a:xfrm>
              <a:off x="683568" y="1563638"/>
              <a:ext cx="360040" cy="360040"/>
              <a:chOff x="251520" y="2571750"/>
              <a:chExt cx="360040" cy="360040"/>
            </a:xfrm>
          </p:grpSpPr>
          <p:cxnSp>
            <p:nvCxnSpPr>
              <p:cNvPr id="25" name="Gerade Verbindung 24"/>
              <p:cNvCxnSpPr/>
              <p:nvPr/>
            </p:nvCxnSpPr>
            <p:spPr>
              <a:xfrm>
                <a:off x="25152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>
                <a:off x="61156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/>
            </p:nvCxnSpPr>
            <p:spPr>
              <a:xfrm>
                <a:off x="323528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>
                <a:off x="395536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/>
            </p:nvCxnSpPr>
            <p:spPr>
              <a:xfrm>
                <a:off x="467544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>
              <a:xfrm>
                <a:off x="539552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pieren 32"/>
            <p:cNvGrpSpPr/>
            <p:nvPr/>
          </p:nvGrpSpPr>
          <p:grpSpPr>
            <a:xfrm rot="5400000">
              <a:off x="683568" y="1563638"/>
              <a:ext cx="360040" cy="360040"/>
              <a:chOff x="251520" y="2571750"/>
              <a:chExt cx="360040" cy="360040"/>
            </a:xfrm>
          </p:grpSpPr>
          <p:cxnSp>
            <p:nvCxnSpPr>
              <p:cNvPr id="34" name="Gerade Verbindung 33"/>
              <p:cNvCxnSpPr/>
              <p:nvPr/>
            </p:nvCxnSpPr>
            <p:spPr>
              <a:xfrm>
                <a:off x="25152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/>
            </p:nvCxnSpPr>
            <p:spPr>
              <a:xfrm>
                <a:off x="611560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/>
            </p:nvCxnSpPr>
            <p:spPr>
              <a:xfrm>
                <a:off x="323528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>
                <a:off x="395536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>
                <a:off x="467544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>
                <a:off x="539552" y="2571750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Freihandform 39"/>
            <p:cNvSpPr/>
            <p:nvPr/>
          </p:nvSpPr>
          <p:spPr>
            <a:xfrm>
              <a:off x="681038" y="1622426"/>
              <a:ext cx="359568" cy="299243"/>
            </a:xfrm>
            <a:custGeom>
              <a:avLst/>
              <a:gdLst>
                <a:gd name="connsiteX0" fmla="*/ 0 w 359568"/>
                <a:gd name="connsiteY0" fmla="*/ 299243 h 299243"/>
                <a:gd name="connsiteX1" fmla="*/ 73818 w 359568"/>
                <a:gd name="connsiteY1" fmla="*/ 11112 h 299243"/>
                <a:gd name="connsiteX2" fmla="*/ 147637 w 359568"/>
                <a:gd name="connsiteY2" fmla="*/ 232568 h 299243"/>
                <a:gd name="connsiteX3" fmla="*/ 216693 w 359568"/>
                <a:gd name="connsiteY3" fmla="*/ 84930 h 299243"/>
                <a:gd name="connsiteX4" fmla="*/ 292893 w 359568"/>
                <a:gd name="connsiteY4" fmla="*/ 156368 h 299243"/>
                <a:gd name="connsiteX5" fmla="*/ 359568 w 359568"/>
                <a:gd name="connsiteY5" fmla="*/ 15874 h 299243"/>
                <a:gd name="connsiteX6" fmla="*/ 359568 w 359568"/>
                <a:gd name="connsiteY6" fmla="*/ 15874 h 299243"/>
                <a:gd name="connsiteX7" fmla="*/ 359568 w 359568"/>
                <a:gd name="connsiteY7" fmla="*/ 15874 h 29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568" h="299243">
                  <a:moveTo>
                    <a:pt x="0" y="299243"/>
                  </a:moveTo>
                  <a:cubicBezTo>
                    <a:pt x="24606" y="160733"/>
                    <a:pt x="49212" y="22224"/>
                    <a:pt x="73818" y="11112"/>
                  </a:cubicBezTo>
                  <a:cubicBezTo>
                    <a:pt x="98424" y="0"/>
                    <a:pt x="123825" y="220265"/>
                    <a:pt x="147637" y="232568"/>
                  </a:cubicBezTo>
                  <a:cubicBezTo>
                    <a:pt x="171449" y="244871"/>
                    <a:pt x="192484" y="97630"/>
                    <a:pt x="216693" y="84930"/>
                  </a:cubicBezTo>
                  <a:cubicBezTo>
                    <a:pt x="240902" y="72230"/>
                    <a:pt x="269081" y="167877"/>
                    <a:pt x="292893" y="156368"/>
                  </a:cubicBezTo>
                  <a:cubicBezTo>
                    <a:pt x="316705" y="144859"/>
                    <a:pt x="359568" y="15874"/>
                    <a:pt x="359568" y="15874"/>
                  </a:cubicBezTo>
                  <a:lnTo>
                    <a:pt x="359568" y="15874"/>
                  </a:lnTo>
                  <a:lnTo>
                    <a:pt x="359568" y="15874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4,357"/>
  <p:tag name="ORIGINALWIDTH" val="3322,835"/>
  <p:tag name="LATEXADDIN" val="\documentclass{article}\pagestyle{empty}&#10;\usepackage{amsmath}&#10;\usepackage{amsfonts}&#10;\usepackage{amssymb}&#10;\begin{document}&#10;\begin{minipage}{9.4 cm}&#10;{\sffamily{&#10;The value of $h$ corresponding to $r = \sqrt[3]{500/ \pi}$ is&#10;$$&#10;h \, \, = \, \, \frac{1000}{\pi \, r^2} \, \, = \, \, \frac{1000}{\pi \, \left( 500/ \pi \right)^{2/3}} \, \, = \, \, 2 \sqrt[3]{500/ \pi} \, \, = \, \, 2 r&#10;$$&#10;Thus, to minimize the cost of the can, the radius should be $r = \sqrt[3]{500/ \pi}$ $cm$ and the height should be equal to twice the radius, namely, the diameter.&#10;}}&#10;\end{minipage}&#10;\end{document}"/>
  <p:tag name="IGUANATEXSIZE" val="20"/>
  <p:tag name="IGUANATEXCURSOR" val="4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5,249"/>
  <p:tag name="ORIGINALWIDTH" val="4386,952"/>
  <p:tag name="LATEXADDIN" val="\documentclass{article}\pagestyle{empty}&#10;\usepackage{amsmath}&#10;\usepackage{amsfonts}&#10;\usepackage{amssymb}&#10;\begin{document}&#10;\begin{minipage}{12.4 cm}&#10;{\sffamily{&#10;An alternative method for solving optimization problems is to use {\bf{implicit differentiation}}. Let's look at the previous example with the optimization of a can again to illustrate the method. We work with the same equations&#10;$$&#10;A \, \, = \, \, 2 \, \pi \, r^2 \, + \, 2 \, \pi \, r \, h \, , \qquad \pi \, r^2 \, h \, \, = \, \, 1000&#10;$$&#10;but instead of eliminating $h$, we differentiate both equations implicitly with respect to $r$:&#10;$$&#10;A' \, \, = \, \, 4 \, \pi \, r \, + \, 2 \, \pi \, r \, h' \, + \, 2 \, \pi \, h \, , \qquad \pi \, r^2 \, h' \, + \, 2 \, \pi \, r \, h \, \, = \, \, 0&#10;$$&#10;The minimum occurs at a critical number, so we set $A' = 0$, simplify, and arrive at the equations&#10;$$&#10;2 \, r \, + \, r \, h' \, + \, h \, \, = \, \, 0 \, , \qquad r \, h' \, + \, 2 \, h \, \, = \, \, 0 &#10;$$&#10;and subtraction gives $2 r - h = 0$, or $h = 2r$.&#10;}}&#10;\end{minipage}&#10;\end{document}"/>
  <p:tag name="IGUANATEXSIZE" val="20"/>
  <p:tag name="IGUANATEXCURSOR" val="10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4,109"/>
  <p:tag name="ORIGINALWIDTH" val="4458,193"/>
  <p:tag name="LATEXADDIN" val="\documentclass{article}\pagestyle{empty}&#10;\usepackage{amsmath}&#10;\usepackage{amsfonts}&#10;\usepackage{amssymb}&#10;\begin{document}&#10;\begin{minipage}{12.6 cm}&#10;{\sffamily{&#10;{\bf{Exercise: (Estimating Additional Revenue Using Marginal Revenue)}}\\[1mm]&#10;A manufacturer determines that $x$ units of a particular item will be sold when&#10;the price is $p(x) = 112 - x \ln(\sqrt{x})$ hundred GEL per unit.\\[-6mm]&#10;\begin{itemize}&#10;\item[{\bf{a)}}] Find the revenue and marginal revenue as functions of the number of units produced&#10;and sold.\\[-6mm]&#10;\item[{\bf{b)}}] Use marginal analysis to estimate the revenue obtained from producing the $12$th unit.&#10;What is the actual revenue obtained from producing the $12$th unit?&#10;\end{itemize}&#10;}}&#10;\end{minipage}&#10;\end{document}"/>
  <p:tag name="IGUANATEXSIZE" val="20"/>
  <p:tag name="IGUANATEXCURSOR" val="7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4,6345"/>
  <p:tag name="ORIGINALWIDTH" val="3897,263"/>
  <p:tag name="LATEXADDIN" val="\documentclass{article}\pagestyle{empty}&#10;\usepackage{amsmath}&#10;\usepackage{amsfonts}&#10;\usepackage{amssymb}&#10;\begin{document}&#10;\begin{minipage}{12.6 cm}&#10;{\sffamily{&#10;{\bf{Solution:}}\\[1mm]&#10;{\bf{a)}} The revenue is\\[-3mm]&#10;$$&#10;R(x) \, \, = \, \ x \cdot p(x) = x \cdot \left( 112 - x \ln(x) \right) \, \, = \, \, 112x - \tfrac{1}{2} x^2 \ln(x) &#10;$$&#10;hundred GEL, and the marginal revenue is\\[-3mm]&#10;$$&#10;R'(x) \, \, = \, \, 112 - \tfrac{1}{2} \left( x^2 \cdot \tfrac{1}{x} + 2x \cdot \ln(x) \right) \, \, = \, \, 112 - \tfrac{1}{2} x - x \ln(x) \, .&#10;$$&#10;}}&#10;\end{minipage}&#10;\end{document}"/>
  <p:tag name="IGUANATEXSIZE" val="20"/>
  <p:tag name="IGUANATEXCURSOR" val="2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1,256"/>
  <p:tag name="ORIGINALWIDTH" val="4455,943"/>
  <p:tag name="LATEXADDIN" val="\documentclass{article}\pagestyle{empty}&#10;\usepackage{amsmath}&#10;\usepackage{amsfonts}&#10;\usepackage{amssymb}&#10;\begin{document}&#10;\begin{minipage}{12.6 cm}&#10;{\sffamily{&#10;{\bf{b)}} The additional revenue obtained from producing the $12$th unit is estimated by the&#10;marginal revenue generated by the $11$th unit, that is, by&#10;$$&#10;R'(11) \, \, = \, \, 112 - \tfrac{11}{2} - 11 \ln(11) \, \, \approx \, \, 80.12 \, . &#10;$$&#10;So marginal analysis suggests that the manufacturer will receive approximately&#10;$80.12$ hundred GEL in additional revenue by producing the $12$th unit.\\[1mm]&#10;To check the accuracy of this estimate, the actual additional revenue is&#10;\begin{eqnarray*}&#10;R(12) - R(11) &amp; = &amp; \left( 112 \cdot 12 - \tfrac{12^2}{2} \ln(12) \right) - \left( 112 \cdot 11 - \tfrac{11^2}{2} \ln(11) \right)\\[1mm]&#10;&amp; \approx &amp;&#10;1165.09 - 1086.93 \, \, = \, \, 78.16&#10;\end{eqnarray*}&#10;hundred GEL.&#10;}}&#10;\end{minipage}&#10;\end{document}"/>
  <p:tag name="IGUANATEXSIZE" val="20"/>
  <p:tag name="IGUANATEXCURSOR" val="8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3,536"/>
  <p:tag name="ORIGINALWIDTH" val="4457,443"/>
  <p:tag name="LATEXADDIN" val="\documentclass{article}\pagestyle{empty}&#10;\usepackage{amsmath}&#10;\usepackage{amsfonts}&#10;\usepackage{amssymb}&#10;\begin{document}&#10;\begin{minipage}{12.6 cm}&#10;{\sffamily{&#10;{\bf{Exercise: (Studying Elasticity of Demand)}}\\[1mm]&#10;Edgar is the manager of a manufacturing firm. He determines that&#10;$D(p) = 5 000 {\rm{e}}^{-0.02p}$ units of the company's product will be demanded (sold) when&#10;the price is $p$ dollars per unit.\\[-5mm]&#10;\begin{itemize}&#10;\item[{\bf{a)}}] Find the elasticity of demand for this commodity. For what values of $p$ is the&#10;demand elastic, inelastic, and of unit elasticity?\\[-5mm]&#10;\item[{\bf{b)}}] If Edgar decides to increase the price $3\%$ from the current level of $40$ GEL, what&#10;change in demand should he expect?\\[-5mm]&#10;\item[{\bf{c)}}] Find the revenue $R(p)$ obtained by selling $q=D(p)$ units at $p$ GEL per unit.&#10;For what value of $p$ is the revenue maximized?&#10;\end{itemize}&#10;}}&#10;\end{minipage}&#10;\end{document}"/>
  <p:tag name="IGUANATEXSIZE" val="20"/>
  <p:tag name="IGUANATEXCURSOR" val="7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9,711"/>
  <p:tag name="ORIGINALWIDTH" val="3402,325"/>
  <p:tag name="LATEXADDIN" val="\documentclass{article}\pagestyle{empty}&#10;\usepackage{amsmath}&#10;\usepackage{amsfonts}&#10;\usepackage{amssymb}&#10;\begin{document}&#10;\begin{minipage}{9.6 cm}&#10;{\sffamily{&#10;{\bf{Solution:}}\\[1mm]&#10;{\bf{a)}} According to the formula previously derived, the elasticity of demand is given by\\[-6mm]&#10;\begin{eqnarray*}&#10;E(p) &amp; = &amp; -\frac{p}{q} \frac{\textrm{d} q}{\textrm{d} p}&#10;\, \, = \, \,&#10;-\frac{p}{5000 {\rm{e}}^{-0.02 p}} \cdot \left( 5000 {\rm{e}}^{-0.02 p} \cdot (-0.02) \right) \\[1mm]&#10;&amp; = &amp; 0.02 p&#10;\end{eqnarray*}&#10;\vspace{-1mm}&#10;so\\[-6mm]&#10;\begin{itemize}&#10;\item demand is of unit elasticity when $E(p) = 0.02p = 1$, that is, when $p=50$,\\[-6mm]&#10;\item demand is elastic when $E(p) = 0.02p &gt; 1$, or $p &gt; 50$, and\\[-6mm]&#10;\item demand is inelastic when $E(p) = 0.02p &lt; 1$, or $p &lt; 50$.&#10;\end{itemize}&#10;The graph of the demand function, showing levels of elasticity, is displayed in the figure.&#10;}}&#10;\end{minipage}&#10;\end{document}"/>
  <p:tag name="IGUANATEXSIZE" val="20"/>
  <p:tag name="IGUANATEXCURSOR" val="5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2,546"/>
  <p:tag name="ORIGINALWIDTH" val="4455,943"/>
  <p:tag name="LATEXADDIN" val="\documentclass{article}\pagestyle{empty}&#10;\usepackage{amsmath}&#10;\usepackage{amsfonts}&#10;\usepackage{amssymb}&#10;\begin{document}&#10;\begin{minipage}{12.6 cm}&#10;{\sffamily{&#10;{\bf{b)}} When $p = 40$, the demand is\\[-2mm]&#10;$$&#10;q(40) \, \, = \, \, 5000 {\rm{e}}^{-0.02 \cdot 40} \, \, \approx \, \, 2247 \quad \text{units}&#10;$$&#10;and the elasticity of demand is\\[-2mm]&#10;$$&#10;E(40) \, \, = \, \, 0.02 \cdot 40 \, \, = \, \, 0.8 \, .&#10;$$&#10;Thus, an increase of $1\%$ in price from $p = 40$ GEL will result in a decrease in the quantity&#10;demanded by approximately $0.8\%$.\\[1mm]&#10;Consequently, an increase of $3\%$ in price, from $40$ GEL&#10;to $41.20$ GEL, results in a decrease in demand of approximately $2 247 \cdot 3 \cdot 0.008 = 54$ units,&#10;from $2247$ to $2193$ units.&#10;}}&#10;\end{minipage}&#10;\end{document}"/>
  <p:tag name="IGUANATEXSIZE" val="20"/>
  <p:tag name="IGUANATEXCURSOR" val="5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4,991"/>
  <p:tag name="ORIGINALWIDTH" val="4457,443"/>
  <p:tag name="LATEXADDIN" val="\documentclass{article}\pagestyle{empty}&#10;\usepackage{amsmath}&#10;\usepackage{amsfonts}&#10;\usepackage{amssymb}&#10;\begin{document}&#10;\begin{minipage}{12.6 cm}&#10;{\sffamily{&#10;{\bf{c)}} The revenue function is\\[-2mm]&#10;$$&#10;R(p) \, \, = \, \, p \cdot q \, \, = \, \, 5000 p {\rm{e}}^{-0.02p}&#10;$$&#10;for $p \geq 0$ (only nonnegative prices have economic meaning), with derivative\\[-2mm]&#10;$$&#10;R'(p) \, \, = \, \, 5000 \left( -0.02 p {\rm{e}}^{-0.02p} + {\rm{e}}^{-0.02p} \right) \, \, = \, \,&#10;5000 \left( 1 - 0.02 p \right) {\rm{e}}^{-0.02p} \, .&#10;$$&#10;Since ${\rm{e}}^{-0.02p}$ is always positive, $R'(p)=0$ if and only if\\[-2mm]&#10;$$&#10;1 - 0.02 p \, \, = \, \, 0 \qquad \text{or} \qquad p \, \, = \, \, \tfrac{1}{0.02} \, \, = \, \, 50 \, .&#10;$$&#10;To verify that $p=50$ actually gives the absolute maximum, note that\\[-2mm]&#10;$$&#10;R''(p) \, \, = \, \, 5000 \left( 0.0004p - 0.04 \right) {\rm{e}}^{-0.02p}&#10;\quad \Longrightarrow \quad R''(50) \, \, \approx \, \, -37 \, \, &lt; \, \, 0 \, .&#10;$$&#10;Thus, the second derivative test tells you that the absolute maximum of $R(p)$ does&#10;indeed occur when $p=50$.&#10;}}&#10;\end{minipage}&#10;\end{document}"/>
  <p:tag name="IGUANATEXSIZE" val="20"/>
  <p:tag name="IGUANATEXCURSOR" val="9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6,269"/>
  <p:tag name="ORIGINALWIDTH" val="4383,952"/>
  <p:tag name="LATEXADDIN" val="\documentclass{article}\pagestyle{empty}&#10;\usepackage{amsmath}&#10;\usepackage{amsfonts}&#10;\usepackage{amssymb}&#10;\begin{document}&#10;\begin{minipage}{12.4 cm}&#10;{\sffamily{&#10;{\bf{Example:}}\\[1mm]&#10;Please, consider the function $f(x) = {\rm{e}}^{1/x}$, and compute&#10;\begin{itemize}&#10;\item $\lim_{x \to 0} f(x)$ if it exists&#10;\item $\lim_{x \to -\infty} f(x)$ and $\lim_{x \to +\infty} f(x)$ if they exist&#10;\item the 1st and 2nd derivatives $f'(x)$ and $f''(x)$ respectively&#10;\item all critical values of $f(x)$, i.e. those values $x^*$ such that $f'(x^*) = 0$ or where $f'(x^*)$ is not defined&#10;\item all candidates for inflection points, i.e. those values $x^*$ such that $f''(x^*) = 0$ or where $f''(x^*)$ is not defined&#10;\end{itemize}&#10;}}&#10;\end{minipage}&#10;\end{document}"/>
  <p:tag name="IGUANATEXSIZE" val="20"/>
  <p:tag name="IGUANATEXCURSOR" val="6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89,014"/>
  <p:tag name="ORIGINALWIDTH" val="4387,702"/>
  <p:tag name="LATEXADDIN" val="\documentclass{article}\pagestyle{empty}&#10;\usepackage{amsmath}&#10;\usepackage{amsfonts}&#10;\usepackage{amssymb}&#10;\begin{document}&#10;\begin{minipage}{12.4 cm}&#10;{\sffamily{&#10;{\bf{Example:}}&#10;Use the first and second derivatives of $f(x) = {\rm{e}}^{1/x}$, together with asymptotes, to sketch its graph.\\[1mm]&#10;&#10;{\bf{Solution:}}\\[1mm]&#10;We proceed as follows.\\[-6mm]&#10;\begin{enumerate}&#10;\item finding the vertical asymptote(s)\\[-6mm]&#10;\item finding the horizontal asysmptote(s)\\[-6mm]&#10;\item finding the 1st and 2nd derivatives\\[-6mm]&#10;\item finding the critical number(s) and applying the first derivative test to determine extremal values\\[-6mm]&#10;\item finding the concavity of the graph of $f$ and the inflection point(s)&#10;\end{enumerate}&#10;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5,782"/>
  <p:tag name="ORIGINALWIDTH" val="4386,202"/>
  <p:tag name="LATEXADDIN" val="\documentclass{article}\pagestyle{empty}&#10;\usepackage{amsmath}&#10;\usepackage{amsfonts}&#10;\usepackage{amssymb}&#10;\begin{document}&#10;\begin{minipage}{12.4 cm}&#10;{\sffamily{&#10;Notice that the domain of $f$ is $\{ x : x \neq 0 \}$, so we check for vertical asymptotes by computing the left and right limits as $x \to 0$.&#10;\begin{itemize}&#10;\item As $x \to 0^+$, we know that $t = \tfrac{1}{x} \to \infty$, so&#10;$$&#10;\lim_{x \to 0^+} \, {\rm{e}}^{1/x} \, \, = \, \, \lim_{t \to \infty} \, {\rm{e}}^{t} \, \, = \, \, \infty&#10;$$&#10;and this shows that $x = 0$ is a vertical asymptote.&#10;\item As $x \to 0^-$, we have $t = \tfrac{1}{x} \to -\infty$, so&#10;$$&#10;\lim_{x \to 0^-} \, {\rm{e}}^{1/x} \, \, = \, \, \lim_{t \to -\infty} \, {\rm{e}}^{t} \, \, = \, \, 0&#10;$$&#10;\end{itemize}&#10;}}&#10;\end{minipage}&#10;\end{document}"/>
  <p:tag name="IGUANATEXSIZE" val="20"/>
  <p:tag name="IGUANATEXCURSOR" val="7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9,749"/>
  <p:tag name="ORIGINALWIDTH" val="4170,979"/>
  <p:tag name="LATEXADDIN" val="\documentclass{article}\pagestyle{empty}&#10;\usepackage{amsmath}&#10;\usepackage{amsfonts}&#10;\usepackage{amssymb}&#10;\begin{document}&#10;\begin{minipage}{12.4 cm}&#10;{\sffamily{&#10;Next, to the horizontal asymptotes: As $x \to \pm \infty$, we have $\frac{1}{x} \to 0$ and so\\[-2mm]&#10;$$&#10;\lim_{x \to \pm \infty} \, {\rm{e}}^{1/x} \, \, = \, \, {\rm{e}}^{0} \, \, = \, \, 1&#10;$$\\[-3mm]&#10;This shows that $y = 1$ is a horizontal asymptote (both to the left and right).\\[1mm]&#10;&#10;Now let's compute the derivative. The Chain Rule gives&#10;$$&#10;f'(x) \, \, = \, \, -\frac{{\rm{e}}^{1/x}}{x^2}&#10;$$&#10;Since ${\rm{e}}^{1/x} &gt; 0$ and $x^2 &gt; 0$ for all $x \neq 0$, we have $f'(x) &lt; 0$ for all $x \neq 0$.\\[1mm]&#10;Thus $f$ is decreasing on $(-\infty, 0)$ and on $(0, \infty)$.\\[1mm]&#10;There is no critical number, so the function has no local maximum or minimum.&#10;}}&#10;\end{minipage}&#10;\end{document}"/>
  <p:tag name="IGUANATEXSIZE" val="20"/>
  <p:tag name="IGUANATEXCURSOR" val="7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7,019"/>
  <p:tag name="ORIGINALWIDTH" val="4378,703"/>
  <p:tag name="LATEXADDIN" val="\documentclass{article}\pagestyle{empty}&#10;\usepackage{amsmath}&#10;\usepackage{amsfonts}&#10;\usepackage{amssymb}&#10;\begin{document}&#10;\begin{minipage}{12.4 cm}&#10;{\sffamily{&#10;The second derivative is&#10;$$&#10;f''(x) \, \, = \, \, -\frac{-x^2 \, {\rm{e}}^{1/x} \, \frac{1}{x^2} \, - \, 2 \, x \, {\rm{e}}^{1/x} }{x^4} \, \, = \, \,&#10;\frac{{\rm{e}}^{1/x} \left( 2x + 1 \right)}{x^4}&#10;$$&#10;Since ${\rm{e}}^{1/x} &gt; 0$ and $x^4 &gt; 0$, we have&#10;\begin{itemize}&#10;\item $f''(x) &gt; 0$ when $x &gt; -\tfrac{1}{2}$ (with $x \neq 0$), such that the graph is concave upward on $(-\tfrac{1}{2}, 0)$ and $(0, \infty)$, and&#10;\item $f''(x) &lt; 0$ when $x &lt; -\tfrac{1}{2}$, such that the graph is concave downward on $(-\infty, -\tfrac{1}{2})$.&#10;\end{itemize}&#10;The inflection point is $(-\tfrac{1}{2}, {\rm{e}}^{-2})$.&#10;}}&#10;\end{minipage}&#10;\end{document}"/>
  <p:tag name="IGUANATEXSIZE" val="20"/>
  <p:tag name="IGUANATEXCURSOR" val="5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3,787"/>
  <p:tag name="ORIGINALWIDTH" val="3325,834"/>
  <p:tag name="LATEXADDIN" val="\documentclass{article}\pagestyle{empty}&#10;\usepackage{amsmath}&#10;\usepackage{amsfonts}&#10;\usepackage{amssymb}&#10;\begin{document}&#10;\begin{minipage}{9.4 cm}&#10;{\sffamily{&#10;To sketch the graph of $f$ we first draw the horizontal asymptote $y = 1$ (as a dashed line), together with the parts of the curve near the asymptotes in a preliminary sketch.\\[1mm]&#10;These parts reflect the information concerning limits and the fact that $f$ is decreasing on both $(-\infty,0)$ and $(0, \infty)$.\\[1mm]&#10;Notice that we have indicated that $f(x) \to \infty$ as $x \to 0^-$ even though $f(0)$ does not exist.&#10;&#10;\vspace{0.5cm}&#10;We finish the sketch by incorporating\\ the information concerning concavity\\ and the inflection point.&#10;}}&#10;\end{minipage}&#10;\end{document}"/>
  <p:tag name="IGUANATEXSIZE" val="20"/>
  <p:tag name="IGUANATEXCURSOR" val="6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1,208"/>
  <p:tag name="ORIGINALWIDTH" val="4494,188"/>
  <p:tag name="LATEXADDIN" val="\documentclass{article}\pagestyle{empty}&#10;\usepackage{amsmath}&#10;\usepackage{amsfonts}&#10;\usepackage{amssymb}&#10;\begin{document}&#10;\begin{minipage}{12.7 cm}&#10;{\sffamily{&#10;The following checklist is intended as a guide to sketching a curve $y=f(x)$ by hand: &#10;\begin{description}&#10;\item[A) Domain] \phantom{u}\\[-5.5mm]&#10;\item[B) Intercepts] \phantom{u}\\[-5.5mm]&#10;\item[C) Symmetry] \phantom{u}\\[-5.5mm]&#10;\item[D) Asymptotes] \phantom{u}\\[-5.5mm]&#10;\item[E) Intervals of Increase or Decrease] \phantom{u}\\[-5.5mm]&#10;\item[F) Local Maximum and Minimum Values] \phantom{u}\\[-5.5mm]&#10;\item[G) Concavity and Points of Inflection] \phantom{u}\\[-5.5mm]&#10;\item[H) Sketch the Curve]&#10;\end{description}&#10;Not every item is relevant to every function. (For instance, a given curve might not have an asymptote or possess symmetry.) But the guidelines provide all the information you need to make a sketch that displays the most important aspects of the function.&#10;}}&#10;\end{minipage}&#10;\end{document}"/>
  <p:tag name="IGUANATEXSIZE" val="20"/>
  <p:tag name="IGUANATEXCURSOR" val="6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0,218"/>
  <p:tag name="ORIGINALWIDTH" val="4499,438"/>
  <p:tag name="LATEXADDIN" val="\documentclass{article}\pagestyle{empty}&#10;\usepackage{amsmath}&#10;\usepackage{amsfonts}&#10;\usepackage{amssymb}&#10;\begin{document}&#10;\begin{minipage}{12.7 cm}&#10;{\sffamily{&#10;\begin{description}&#10;\item[A) Domain:] It's often useful to start by determining the domain $D$ of $f$, that is, the set of values of $x$ for which $f(x)$ is defined.&#10;\item[B) Intercepts:] The $y$-intercept is $f(0)$ and this tells us where the curve intersects the $y$-axis.\\[1mm] To find the $x$-intercepts, we set $y = 0$ and solve for $x$. (You can omit this step if the equation is difficult to solve.)&#10;\item[C) Symmetry:] \phantom{u}\\[-5mm]&#10;\begin{itemize}&#10;\item {\bf{Even Function:}} If $f(x) = f(-x)$ for all $x \in D$, that is, the equation of the curve is unchanged when $x$ is replaced by $-x$, then $f$ is an {\bf{even function}} and the curve is {\bf{symmetric about the $y$-axis}}.\\[1mm] This means that our work is cut in half. If we know what the curve looks like for $x &gt; 0$, then we need only reflect about the $y$-axis to obtain the complete curve. Here are some examples: $y = x^2$, $y = x^4$, $y = | x |$, and $y = \cos(x)$.&#10;\end{itemize}&#10;\end{description}&#10;&#10;}}&#10;\end{minipage}&#10;\end{document}"/>
  <p:tag name="IGUANATEXSIZE" val="20"/>
  <p:tag name="IGUANATEXCURSOR" val="8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1,721"/>
  <p:tag name="ORIGINALWIDTH" val="3204,35"/>
  <p:tag name="LATEXADDIN" val="\documentclass{article}\pagestyle{empty}&#10;\usepackage{amsmath}&#10;\usepackage{amsfonts}&#10;\usepackage{amssymb}&#10;\begin{document}&#10;\begin{minipage}{9.6 cm}&#10;{\sffamily{&#10;\begin{itemize}&#10;\item {\bf{Odd Function:}} If $f(-x) = -f(x)$ for all $x \in D$, then $f$ is an {\bf{odd function}} and the curve is {\bf{symmetric about the origin}}.\\[1mm]&#10;Again we can obtain the complete curve if we know what it looks like for $x &gt; 0$. (Rotate $180^{\circ}$ about the origin.) Some simple examples of odd functions are $y = x$, $y = x^3$, $y = x^5$, and $y = \sin(x)$.&#10;\item {\bf{Periodic Function:}} If $f(x+p) = f(x)$ for all $x \in D$, where $p$ is a positive constant, then $f$ is called a {\bf{periodic function}} and the smallest such number $p$ is called the period. For instance, $y = \sin(x)$ has period $2 \pi$ and $y = \tan(x)$ has period $\pi$.\\[1mm] If we know what the graph looks like in an interval of length $p$, then we can use translation to sketch the entire graph.&#10;\end{itemize}&#10;}}&#10;\end{minipage}&#10;\end{document}"/>
  <p:tag name="IGUANATEXSIZE" val="20"/>
  <p:tag name="IGUANATEXCURSOR" val="9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2,715"/>
  <p:tag name="ORIGINALWIDTH" val="4499,438"/>
  <p:tag name="LATEXADDIN" val="\documentclass{article}\pagestyle{empty}&#10;\usepackage{amsmath}&#10;\usepackage{amsfonts}&#10;\usepackage{amssymb}&#10;\begin{document}&#10;\begin{minipage}{12.7 cm}&#10;{\sffamily{&#10;\begin{description}&#10;\item[D) Asymptotes:] \phantom{u}\\[-5mm]&#10;\begin{itemize}&#10;\item {\bf{Horizontal Asymptotes:}} If $\lim_{x \to \infty} f(x) = L$ or $\lim_{x \to -\infty} f(x) = L$, then the line $y = L$ is a horizontal asymptote of the curve $y = f(x)$. If it turns out that $\lim_{x \to \infty} f(x) = \infty$ (or $-\infty$), then we do not have an asymptote to the right, but this fact is still useful information for sketching the curve.&#10;\item {\bf{Vertical Asymptotes:}} The line $x = a$ is a vertical asymptote if at least one of the following statements is true:\\[-1mm]&#10;$$&#10;\begin{array}{r c l c r c l}&#10;\lim_{x \to a^+} f(x) &amp; = &amp; \infty &amp; \quad &amp; \lim_{x \to a^+} f(x) &amp; = &amp; -\infty \\[1mm]&#10;\lim_{x \to a^-} f(x) &amp; = &amp; \infty &amp; \quad &amp; \lim_{x \to a^-} f(x) &amp; = &amp; -\infty&#10;\end{array}&#10;$$&#10;If $f(a)$ is not defined but $a$ is an endpoint of $D$, then you should compute $\lim_{x \to a^-} f(x)$ or $\lim_{x \to a^+} f(x)$, whether or not&#10;this limit is infinite.&#10;\item {\bf{Slant Asymptotes:}} $\lim_{x \to \infty} \left( f(x) - \left( mx + b \right) \right) = 0$&#10;\end{itemize}&#10;\end{description}&#10;}}&#10;\end{minipage}&#10;\end{document}"/>
  <p:tag name="IGUANATEXSIZE" val="20"/>
  <p:tag name="IGUANATEXCURSOR" val="12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9,966"/>
  <p:tag name="ORIGINALWIDTH" val="4491,189"/>
  <p:tag name="LATEXADDIN" val="\documentclass{article}\pagestyle{empty}&#10;\usepackage{amsmath}&#10;\usepackage{amsfonts}&#10;\usepackage{amssymb}&#10;\begin{document}&#10;\begin{minipage}{12.7 cm}&#10;{\sffamily{&#10;\begin{description}&#10;\item[E) Intervals of Increase or Decrease:] Use the Increase/ Decrease Test, i.e. compute $f'(x)$ and find the intervals on which $f'(x)$ is positive ($f$ is increasing) and the intervals on which $f'(x)$ is negative ($f$ is decreasing).&#10;\item[F) Local Maximum and Minimum Values:] Find the critical numbers of $f$, i.e. the numbers $c$ where $f'(c) = 0$ or $f'(c)$ does not exist.\\[1mm]&#10;Then use the first derivative test.\\[-6mm]&#10;\begin{itemize}&#10;\item If $f'$ changes from positive to negative at a critical number $c$, then $f(c)$ is a local maximum.\\[-5mm]&#10;\item If $f'$ changes from negative to positive at $c$, then $f(c)$ is a local minimum.&#10;\end{itemize}&#10;Although it is usually preferable to use the first derivative test, you can use the second derivative test if $f'(c) = 0$ and $f''(c) \neq 0$. Then\\[-6mm]&#10;\begin{itemize}&#10;\item $f''(c) &gt; 0$ implies that $f(c)$ is a local minimum, whereas\\[-5mm]&#10;\item $f''(c) &lt; 0$ implies that $f(c)$ is a local maximum.&#10;\end{itemize}&#10;\end{description}&#10;}}&#10;\end{minipage}&#10;\end{document}"/>
  <p:tag name="IGUANATEXSIZE" val="20"/>
  <p:tag name="IGUANATEXCURSOR" val="5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00,975"/>
  <p:tag name="ORIGINALWIDTH" val="4493,438"/>
  <p:tag name="LATEXADDIN" val="\documentclass{article}\pagestyle{empty}&#10;\usepackage{amsmath}&#10;\usepackage{amsfonts}&#10;\usepackage{amssymb}&#10;\begin{document}&#10;\begin{minipage}{12.7 cm}&#10;{\sffamily{&#10;\begin{description}&#10;\item[G) Concavity and Points of Inflection:] Compute $f''(x)$ and use the concavity test. The curve is\\[-6mm]&#10;\begin{itemize}&#10;\item concave upward (strictly concave) where $f''(x) &gt; 0$ and\\[-5mm]&#10;\item concave downward (strictly convex) where $f''(x) &lt; 0$.&#10;\end{itemize}&#10;Inflection points occur where the direction of concavity changes.&#10;\item[H) Sketch the Curve:] Using the information in items A–G, draw the graph.\\[-6mm]&#10;\begin{itemize}&#10;\item Sketch the asymptotes as dashed lines.\\[-5mm]&#10;\item Plot the intercepts, maximum and minimum points, and inflection points.\\[-5mm]&#10;\item Then make the curve pass through these points, rising and falling according to E, with concavity according to G, and approaching the asymptotes.&#10;\end{itemize}&#10;If additional accuracy is desired near any point, you can compute the value of the derivative there. The tangent indicates the direction in which the curve proceeds.&#10;\end{description}&#10;}}&#10;\end{minipage}&#10;\end{document}"/>
  <p:tag name="IGUANATEXSIZE" val="20"/>
  <p:tag name="IGUANATEXCURSOR" val="3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2,715"/>
  <p:tag name="ORIGINALWIDTH" val="4491,939"/>
  <p:tag name="LATEXADDIN" val="\documentclass{article}\pagestyle{empty}&#10;\usepackage{amsmath}&#10;\usepackage{amsfonts}&#10;\usepackage{amssymb}&#10;\begin{document}&#10;\begin{minipage}{12.7 cm}&#10;{\sffamily{&#10;{\bf{Example:}}&#10;Use the guidelines to sketch the curve&#10;$$&#10;y \, \, = \, \, f(x) \, \, = \, \, \frac{2 x^2}{x^2 - 1} \, .&#10;$$&#10;{\bf{Solution:}}\\[1mm]&#10;{\bf{A)}} The domain is&#10;$$&#10;\left\{ x \, : \, x^2 - 1 \neq 0 \right\} \, \, = \, \, \left\{ x \, : \, x \neq \pm 1 \right\} \, \, = \, \, (-\infty, -1) \cup (-1,1) \cup (1, \infty)&#10;$$&#10;&#10;{\bf{B)}} The $x$- and $y$-intercepts are both $0$.\\[1mm]&#10;&#10;{\bf{C)}} The curve is symmetric about the $y$-axis, becasue $f(-x) = f(x)$, the function $f$ is even:&#10;$$&#10;f(-x) \, \, = \, \, \frac{2 (-x)^2}{(-x)^2 - 1} \, \, = \, \, \frac{2 x^2}{x^2 - 1} \, \, = \, \, f(x) \, .&#10;$$&#10;}}&#10;\end{minipage}&#10;\end{document}"/>
  <p:tag name="IGUANATEXSIZE" val="20"/>
  <p:tag name="IGUANATEXCURSOR" val="7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2,9397"/>
  <p:tag name="ORIGINALWIDTH" val="4483,69"/>
  <p:tag name="LATEXADDIN" val="\documentclass{article}\pagestyle{empty}&#10;\usepackage{amsmath}&#10;\usepackage{amsfonts}&#10;\usepackage{amssymb}&#10;\begin{document}&#10;\begin{minipage}{12.7 cm}&#10;{\sffamily{&#10;Therefore the lines $x=1$ and $x=-1$ are vertical asymptotes.\\[2mm] This information about limits and asymptotes enables us to draw the preliminary sketch,&#10;showing the parts of the curve near the asymptotes.&#10;}}&#10;\end{minipage}&#10;\end{document}"/>
  <p:tag name="IGUANATEXSIZE" val="20"/>
  <p:tag name="IGUANATEXCURSOR" val="3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3,9483"/>
  <p:tag name="ORIGINALWIDTH" val="3007,124"/>
  <p:tag name="LATEXADDIN" val="\documentclass{article}\pagestyle{empty}&#10;\usepackage{amsmath}&#10;\usepackage{amsfonts}&#10;\usepackage{amssymb}&#10;\begin{document}&#10;\begin{minipage}{7.5 cm}&#10;{\sffamily{&#10;$$&#10;\begin{array}{r c l c r c l}&#10;\lim_{x \to 1^+} \frac{2 \, x^2}{x^2 - 1} &amp; = &amp; \infty &amp; &amp; \lim_{x \to 1^-} \frac{2 \, x^2}{x^2 - 1} &amp; = &amp; -\infty \\[2mm]&#10;\lim_{x \to -1^+} \frac{2 \, x^2}{x^2 - 1} &amp; = &amp; -\infty &amp; &amp; \lim_{x \to -1^-} \frac{2 \, x^2}{x^2 - 1} &amp; = &amp; \infty&#10;\end{array}&#10;$$&#10;}}&#10;\end{minipage}&#10;\end{document}"/>
  <p:tag name="IGUANATEXSIZE" val="20"/>
  <p:tag name="IGUANATEXCURSOR" val="3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,104"/>
  <p:tag name="ORIGINALWIDTH" val="2646,419"/>
  <p:tag name="LATEXADDIN" val="\documentclass{article}\pagestyle{empty}&#10;\usepackage{amsmath}&#10;\usepackage{amsfonts}&#10;\usepackage{amssymb}&#10;\begin{document}&#10;\begin{minipage}{7.5 cm}&#10;{\sffamily{&#10;{\bf{D)}} The line $y = 2$ is a horizontal asymptote, because&#10;$$&#10;\lim_{x \to \pm \infty} \, \frac{2 \, x^2}{x^2 - 1} \, \, = \, \, \lim_{x \to \pm \infty} \, \frac{2}{1 - \frac{1}{x^2}} \, \, = \, \, 2 \, .&#10;$$&#10;&#10;\vspace{0.2cm}&#10;Since the denominator is $0$ when $x = \pm 1$, we compute the following limits:&#10;}}&#10;\end{minipage}&#10;\end{document}"/>
  <p:tag name="IGUANATEXSIZE" val="20"/>
  <p:tag name="IGUANATEXCURSOR" val="3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1,71"/>
  <p:tag name="ORIGINALWIDTH" val="4491,189"/>
  <p:tag name="LATEXADDIN" val="\documentclass{article}\pagestyle{empty}&#10;\usepackage{amsmath}&#10;\usepackage{amsfonts}&#10;\usepackage{amssymb}&#10;\begin{document}&#10;\begin{minipage}{12.7 cm}&#10;{\sffamily{&#10;{\bf{E)}} The first derivative of $f$ reads as&#10;$$&#10;f'(x) \, \, = \, \, \frac{\left( x^2 - 1 \right) \cdot 4 \, x \, - \, 2 \, x^2 \cdot 2 \, x}{\left( x^2 - 1 \right)^2} \, \, = \, \,&#10;\frac{-4 \, x}{\left( x^2 - 1 \right)^2}&#10;$$&#10;Since $f'(x) &gt; 0$ when $x &lt; 0$ ($x \neq -1$) and $f'(x) &lt; 0$ when $x &gt; 0$ ($x \neq 1$), $f$ is increasing on $(-\infty, -1)$ and $(-1, 0)$ and decreasing on $(0,1)$ and $(1, \infty)$.\\[1mm]&#10;&#10;{\bf{F)}} The only critical number is $x = 0$. Since $f'$ changes from positive to negative at $0$, $f(0) = 0$ is a local maximum by the first derivative test.\\[1mm]&#10;&#10;{\bf{G)}} The second derivative of $f$ reads as&#10;$$&#10;f''(x) \, \, = \, \, \frac{\left( x^2 - 1 \right)^2 \cdot (-4) + 4 \, x \cdot 2 \, \left( x^2 - 1 \right) \cdot 2 \, x}{\left( x^2 - 1 \right)^4} \, \, = \, \,&#10;\frac{4 \left( 3x^2 + 1 \right)}{\left( x^2 - 1 \right)^3}&#10;$$&#10;}}&#10;\end{minipage}&#10;\end{document}"/>
  <p:tag name="IGUANATEXSIZE" val="20"/>
  <p:tag name="IGUANATEXCURSOR" val="8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4,229"/>
  <p:tag name="ORIGINALWIDTH" val="2650,169"/>
  <p:tag name="LATEXADDIN" val="\documentclass{article}\pagestyle{empty}&#10;\usepackage{amsmath}&#10;\usepackage{amsfonts}&#10;\usepackage{amssymb}&#10;\begin{document}&#10;\begin{minipage}{7.5 cm}&#10;{\sffamily{&#10;Since $3x^2 + 4 &gt; 0$ for all $x$, we have&#10;\begin{eqnarray*}&#10;f''(x) \, \, &gt; \, \, 0 &amp; \Longleftrightarrow &amp; x^2 \, - \, 1 \, \, &gt; \, \, 0 \\[2mm]&#10;&amp; \Longleftrightarrow &amp; |x| \, \, &gt; \, \, 1&#10;\end{eqnarray*}&#10;and $f''(x) &lt; 0$ $\Leftrightarrow$ $|x| &lt; 1$.\\[1mm]&#10;Thus the curve is&#10;\begin{itemize}&#10;\item concave upward on the intervals $(-\infty, -1)$ and $(1, \infty)$ and&#10;\item concave downward on $(-1, 1)$.&#10;\end{itemize}&#10;It has no point of inflection since $1$ and $-1$ are not in the domain of $f$.&#10;}}&#10;\end{minipage}&#10;\end{document}"/>
  <p:tag name="IGUANATEXSIZE" val="20"/>
  <p:tag name="IGUANATEXCURSOR" val="3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015,373"/>
  <p:tag name="LATEXADDIN" val="\documentclass{article}\pagestyle{empty}&#10;\usepackage{amsmath}&#10;\usepackage{amsfonts}&#10;\usepackage{amssymb}&#10;\begin{document}&#10;\begin{minipage}{12.7 cm}&#10;{\sffamily{&#10;{\bf{H)}} Using the information in {\bf{E)}}–{\bf{G)}}, we finish the sketch.&#10;}}&#10;\end{minipage}&#10;\end{document}"/>
  <p:tag name="IGUANATEXSIZE" val="20"/>
  <p:tag name="IGUANATEXCURSOR" val="2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6,461"/>
  <p:tag name="ORIGINALWIDTH" val="3730,784"/>
  <p:tag name="LATEXADDIN" val="\documentclass{article}\pagestyle{empty}&#10;\usepackage{amsmath}&#10;\usepackage{amsfonts}&#10;\usepackage{amssymb}&#10;\begin{document}&#10;\begin{minipage}{12.7 cm}&#10;{\sffamily{&#10;{\bf{Example:}}&#10;Use the guidelines to sketch the curve&#10;$$&#10;y \, \, = \, \, f(x) \, \, = \, \, \frac{x^2}{\sqrt{x+1}} \, .&#10;$$&#10;{\bf{Solution:}}\\[1mm]&#10;{\bf{A)}} The domain is $D \, = \, \left\{ x \, : \, x + 1 &gt; 0 \right\} \, = \, \left\{ x \, : \, x &gt; -1 \right\} \, = \, (-1, \infty)$\\[1mm]&#10;&#10;{\bf{B)}} The $x$- and $y$-intercepts are both $0$.\\[1mm]&#10;&#10;{\bf{C)}} The curve has no symmetry.\\[1mm]&#10;&#10;{\bf{D)}} There is no horizontal asymptote as\\[-3mm]&#10;$$&#10;\lim_{x \to \infty} \, \frac{x^2}{\sqrt{x+1}} \, \, = \, \, \infty \, .&#10;$$&#10;}}&#10;\end{minipage}&#10;\end{document}"/>
  <p:tag name="IGUANATEXSIZE" val="20"/>
  <p:tag name="IGUANATEXCURSOR" val="61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5,216"/>
  <p:tag name="ORIGINALWIDTH" val="4484,44"/>
  <p:tag name="LATEXADDIN" val="\documentclass{article}\pagestyle{empty}&#10;\usepackage{amsmath}&#10;\usepackage{amsfonts}&#10;\usepackage{amssymb}&#10;\begin{document}&#10;\begin{minipage}{12.7 cm}&#10;{\sffamily{&#10;Since $\sqrt{x+1} \to 0$ as $x \to -1^+$ and $f(x)$ is always positive, we have&#10;$$&#10;\lim_{x \to -1^+} \, \frac{x^2}{\sqrt{x+1}} \, \, = \, \, \infty&#10;$$&#10;and so the line $x = -1$ is a vertical asymptote.\\[1mm]&#10;&#10;{\bf{E)}} The first derivative reads as&#10;$$&#10;f'(x) \, \, = \, \, \frac{\sqrt{x+1} \cdot 2 \, x - x^2 \cdot \frac{1}{2 \sqrt{x+1}}}{x+1} \, \, = \, \,&#10;\frac{3 x^2 + 4 x}{2 \, \left( x + 1 \right)^{3/2}} \, \, = \, \,&#10;\frac{x \, \left( 3 x + 4 \right)}{2 \, \left( x + 1 \right)^{3/2}} \, .&#10;$$&#10;Here, $f'(x) = 0$ when $x = 0$ (notice that $-\tfrac{4}{3} \notin D$), so the only critical number is $0$.\\[1mm]&#10;Since $f'(x) &lt; 0$ when $-1 &lt; x &lt; 0$ and $f'(x) &gt; 0$ when $x &gt; 0$, $f$ is decreasing on $(-1,0)$ and increasing on $(0,\infty)$.&#10;}}&#10;\end{minipage}&#10;\end{document}"/>
  <p:tag name="IGUANATEXSIZE" val="20"/>
  <p:tag name="IGUANATEXCURSOR" val="6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4,496"/>
  <p:tag name="ORIGINALWIDTH" val="4492,689"/>
  <p:tag name="LATEXADDIN" val="\documentclass{article}\pagestyle{empty}&#10;\usepackage{amsmath}&#10;\usepackage{amsfonts}&#10;\usepackage{amssymb}&#10;\begin{document}&#10;\begin{minipage}{12.7 cm}&#10;{\sffamily{&#10;{\bf{F)}} Since $f'(0) = 0$ and $f'$ changes from negative to positive at $0$, $f(0) = 0$ is a local (and absolute) minimum by the First Derivative Test.\\[1mm]&#10;&#10;{\bf{G)}} The second derivative reads as&#10;$$&#10;f''(x) \, \, = \, \, \frac{2 \, \left( x+1 \right)^{3/2} \cdot \left( 6x + 4 \right) - \left( 3x^2 + 4x \right) \, 3 \, \left( x + 1 \right)^{1/2}}{4 \, \left( x + 1 \right)^{3}}&#10;\, \, = \, \,&#10;\frac{3 x^2 + 8 x + 8}{4 \, \left( x + 1 \right)^{5/2}} \, .&#10;$$&#10;Note that the denominator is always positive.\\[1mm]&#10;The numerator is the quadratic $3x^2+8x+8$, which is always positive because its discriminant is $b^2 - 4ac = -32$, which is negative, and the coefficient of $x^2$ is positive.\\[1mm]&#10;Thus $f''(x) &gt; 0$ for all $x$ in the domain of $f$, which means that $f$ is concave upward on $(-1, \infty)$ and there is no point of inflection.}}&#10;\end{minipage}&#10;\end{document}"/>
  <p:tag name="IGUANATEXSIZE" val="20"/>
  <p:tag name="IGUANATEXCURSOR" val="7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85,527"/>
  <p:tag name="LATEXADDIN" val="\documentclass{article}\pagestyle{empty}&#10;\usepackage{amsmath}&#10;\usepackage{amsfonts}&#10;\usepackage{amssymb}&#10;\begin{document}&#10;\begin{minipage}{12.7 cm}&#10;{\sffamily{&#10;{\bf{H)}} It remains to sketch the curve:}}&#10;\end{minipage}&#10;\end{document}"/>
  <p:tag name="IGUANATEXSIZE" val="20"/>
  <p:tag name="IGUANATEXCURSOR" val="1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4,1395"/>
  <p:tag name="ORIGINALWIDTH" val="2437,945"/>
  <p:tag name="LATEXADDIN" val="\documentclass{article}\pagestyle{empty}&#10;\usepackage{amsmath}&#10;\usepackage{amsfonts}&#10;\usepackage{amssymb}&#10;\begin{document}&#10;\begin{minipage}{6.9 cm}&#10;{\sffamily{&#10;{\bf{The Extreme Value Property:}}\\[1mm]&#10;A function $f(x)$ that is continuous on the closed interval $[a,b]$ attains its absolute extrema on the intervall either at an&#10;endpoint of the interval (i.e. $a$ or $b$) or at a critatical number $c$ in the interior of the interval, i.e. $a &lt; c &lt; b$.&#10;}}&#10;\end{minipage}&#10;\end{document}"/>
  <p:tag name="IGUANATEXSIZE" val="20"/>
  <p:tag name="IGUANATEXCURSOR" val="1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4,241"/>
  <p:tag name="ORIGINALWIDTH" val="3319,085"/>
  <p:tag name="LATEXADDIN" val="\documentclass{article}\pagestyle{empty}&#10;\usepackage{amsmath}&#10;\usepackage{amsfonts}&#10;\usepackage{amssymb}&#10;\begin{document}&#10;\begin{minipage}{9.4 cm}&#10;{\sffamily{&#10;{\bf{Example: (Finding Absolute Extrema)}}\\[1mm]&#10;On the closed interval $I = [-3, 0]$ find the absolute maximum and absolute minimum of the function\\[-2mm]&#10;$$&#10;f(x) \, \, = \, \, 2x^3 + 3x^2 - 12x - 7&#10;$$&#10;&#10;\vspace{0.2cm}&#10;{\bf{Solution:}}\\[1mm]&#10;From the derivative\\[-2mm]&#10;$$&#10;f'(x) \, \, = \, \, 6x^2 + 6x - 12 \, \, = \, \, 6 (x+2)(x-1)&#10;$$&#10;we see that the critical numbers are $x=-2 \in I$ and $x=1 \notin I$.\\[1mm]&#10;As only $x=-2$ lies in the interval $I$, we next compute $f(x)$ at the critical&#10;value $x=-2$ and at the endpoints $x=-3$ and $x=0$.&#10;}}&#10;\end{minipage}&#10;\end{document}"/>
  <p:tag name="IGUANATEXSIZE" val="20"/>
  <p:tag name="IGUANATEXCURSOR" val="2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5,609"/>
  <p:tag name="ORIGINALWIDTH" val="3325,084"/>
  <p:tag name="LATEXADDIN" val="\documentclass{article}\pagestyle{empty}&#10;\usepackage{amsmath}&#10;\usepackage{amsfonts}&#10;\usepackage{amssymb}&#10;\begin{document}&#10;\begin{minipage}{9.4 cm}&#10;{\sffamily{&#10;$$&#10;f(-2) \, = \, 13 \, , \quad f(-3) \, = \, 2 \, , \quad f(0) \, = \, -7&#10;$$&#10;Comparing these values we conclude that the absolute maximum of $f(x)$ on $I = [-3,0]$ is $f(-2)=13$&#10;and the absolute minimum is $f(0)=-7$.\\[1mm]&#10;Notice that we did not have to classify the critical points or draw the graph to&#10;locate the absolute extrema. The sketch in the figure is presented only for the sake&#10;of illustration.&#10;}}&#10;\end{minipage}&#10;\end{document}"/>
  <p:tag name="IGUANATEXSIZE" val="20"/>
  <p:tag name="IGUANATEXCURSOR" val="3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0,622"/>
  <p:tag name="ORIGINALWIDTH" val="4494,188"/>
  <p:tag name="LATEXADDIN" val="\documentclass{article}\pagestyle{empty}&#10;\usepackage{amsmath}&#10;\usepackage{amsfonts}&#10;\usepackage{amssymb}&#10;\begin{document}&#10;\begin{minipage}{12.7 cm}&#10;{\sffamily{&#10;When the interval on which we wish to maximize or minimize a continuous function&#10;is not of the form $a \leq x \leq b$, our procedure no longer applies.&#10;This is because there is no longer any guarantee that the function&#10;actually has an absolute maximum or minimum on the interval in question.\\[1mm]&#10;On the other hand, if an absolute extremum does exist and the function is continuous on&#10;the interval, the absolute extremum will still occur at a relative extremum or endpoint&#10;contained in the interval.}}&#10;\end{minipage}&#10;\end{document}"/>
  <p:tag name="IGUANATEXSIZE" val="20"/>
  <p:tag name="IGUANATEXCURSOR" val="4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2,014"/>
  <p:tag name="ORIGINALWIDTH" val="3326,584"/>
  <p:tag name="LATEXADDIN" val="\documentclass{article}\pagestyle{empty}&#10;\usepackage{amsmath}&#10;\usepackage{amsfonts}&#10;\usepackage{amssymb}&#10;\begin{document}&#10;\begin{minipage}{9.4 cm}&#10;{\sffamily{&#10;{\bf{Example:}} If they exist, find the absolute maximum and absolute minimum of the following function on the interval $x &gt; 0$\\[-2mm]&#10;$$&#10;f(x) \, \, = \, \, x^2 + \frac{16}{x} \, .&#10;$$&#10;&#10;{\bf{Solution:}}\\[1mm]&#10;The function is continuous on the interval $x&gt;0$ since its only discontinuity occurs at $x=0$. The derivative is&#10;$$&#10;f'(x) \, \, = \, \, 2x - \frac{16}{x^2} \, \, = \, \, \frac{2(x^3-8)}{x^2}&#10;$$&#10;which is zero when $x=2$.&#10;}}&#10;\end{minipage}&#10;\end{document}"/>
  <p:tag name="IGUANATEXSIZE" val="20"/>
  <p:tag name="IGUANATEXCURSOR" val="5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1,256"/>
  <p:tag name="ORIGINALWIDTH" val="3323,585"/>
  <p:tag name="LATEXADDIN" val="\documentclass{article}\pagestyle{empty}&#10;\usepackage{amsmath}&#10;\usepackage{amsfonts}&#10;\usepackage{amssymb}&#10;\begin{document}&#10;\begin{minipage}{9.4 cm}&#10;{\sffamily{&#10;Since $f'(x)&lt;0$ for $0&lt;x&lt;2$ and $f'(x)&gt;0$ for $x&gt;2$, the graph of $f(x)$ is strictly monotonously decreasing&#10;for $0&lt;x&lt;2$ and strictly monotonously increasing for $x&gt;2$, as shown in the figure. It follows that&#10;$$&#10;f(2) \, \, = \, \, 2^2 + \frac{16}{2} \, \, = \, \, 12&#10;$$&#10;is the absolute minimum of $f(x)$ on the open interval $x&gt;0$ and that there is no absolute maximum as&#10;\begin{eqnarray*}&#10;\lim_{x \to 0} f(x) &amp; = &amp; \infty \qquad \text{(vertical asymptote)}\\[1mm]&#10;\lim_{x \to \infty} f(x) &amp; = &amp; \infty&#10;\end{eqnarray*}&#10;}}&#10;\end{minipage}&#10;\end{document}"/>
  <p:tag name="IGUANATEXSIZE" val="20"/>
  <p:tag name="IGUANATEXCURSOR" val="6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2,1561"/>
  <p:tag name="ORIGINALWIDTH" val="4488,189"/>
  <p:tag name="LATEXADDIN" val="\documentclass{article}\pagestyle{empty}&#10;\usepackage{amsmath}&#10;\usepackage{amsfonts}&#10;\usepackage{amssymb}&#10;\begin{document}&#10;\begin{minipage}{12.7 cm}&#10;{\sffamily{&#10;The procedure illustrated in the previous example can be used whenever we wish to find&#10;the largest or smallest value of a function $f(x)$ that is continuous on an interval $I$ on&#10;which it has {\bf{exactly one}} critical number $c \in I$.\\[1mm]&#10;In particular, if this condition is satisfied and $f(x)$ has a relative maximum (minimum) at&#10;$x=c$, it also has an absolute maximum (minimum) there.}}&#10;\end{minipage}&#10;\end{document}"/>
  <p:tag name="IGUANATEXSIZE" val="20"/>
  <p:tag name="IGUANATEXCURSOR" val="5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4,147"/>
  <p:tag name="ORIGINALWIDTH" val="4484,44"/>
  <p:tag name="LATEXADDIN" val="\documentclass{article}\pagestyle{empty}&#10;\usepackage{amsmath}&#10;\usepackage{amsfonts}&#10;\usepackage{amssymb}&#10;\begin{document}&#10;\begin{minipage}{12.7 cm}&#10;{\sffamily{&#10;{\bf{The Second Derivative Test for Absolute Extrema:}}\\[1mm]&#10;Suppose that $f(x)$ is continuous on an interval $I$ where $x=c$ is the {\underline{only}} critical number and&#10;that $f'(c)=0$. Then,\\[-6mm]&#10;\begin{itemize}&#10;\item if $f''(c) &gt; 0$, the absolute minimum of $f(x)$ on $I$ is at $x=c$\\[-6mm]&#10;\item if $f''(c) &lt; 0$, the absolute maximum of $f(x)$ on $I$ is at $x=c$&#10;\end{itemize}&#10;}}&#10;\end{minipage}&#10;\end{document}"/>
  <p:tag name="IGUANATEXSIZE" val="20"/>
  <p:tag name="IGUANATEXCURSOR" val="2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7,972"/>
  <p:tag name="ORIGINALWIDTH" val="4501,688"/>
  <p:tag name="LATEXADDIN" val="\documentclass{article}\pagestyle{empty}&#10;\usepackage{amsmath}&#10;\usepackage{amsfonts}&#10;\usepackage{amssymb}&#10;\begin{document}&#10;\begin{minipage}{12.7 cm}&#10;{\sffamily{&#10;{\bf{Example: (Maximizing Profit and Minimizing Average Cost)}}\\[1mm]&#10;Adam determines that when $q$ thousand units of his product are produced&#10;each month, they will all be sold at a price of\\[-2mm]&#10;$$&#10;p(q) \, \, = \, \, 22.2 - 1.2q \qquad \text{[GEL per unit]} \, .&#10;$$&#10;The total cost of producing the $q$ units will be\\[-2mm]&#10;$$&#10;C(q) \, \, = \, \, 0.4 q^2 + 3q + 40 \qquad \text{[thousand GEL]} \, .&#10;$$&#10;\begin{itemize}&#10;\item[{\bf{a)}}] How many units should Adam produce to maximize profit? What is the maximum&#10;profit he can expect?\\[-6mm]&#10;\item[{\bf{b)}}] How many units should Adam produce to minimize the average cost per unit of&#10;production $A(q) = \frac{C(q)}{q}$? What is the minimal average cost?\\[-6mm]&#10;\item[{\bf{c)}}] How many units should Adam produce to guarantee that average cost per unit&#10;equals the marginal cost of production $C'(q)$?&#10;\end{itemize}&#10;}}&#10;\end{minipage}&#10;\end{document}"/>
  <p:tag name="IGUANATEXSIZE" val="20"/>
  <p:tag name="IGUANATEXCURSOR" val="8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7,484"/>
  <p:tag name="ORIGINALWIDTH" val="3318,335"/>
  <p:tag name="LATEXADDIN" val="\documentclass{article}\pagestyle{empty}&#10;\usepackage{amsmath}&#10;\usepackage{amsfonts}&#10;\usepackage{amssymb}&#10;\begin{document}&#10;\begin{minipage}{9.4 cm}&#10;{\sffamily{&#10;{\bf{Solution:}}\\[1mm]&#10;{\bf{a)}} The revenue is\\[-2.5mm]&#10;$$&#10;R(q) \, \, = \, \, q \cdot p(q) \, \, = \, \, q (22.2 - 1.2q) \, \, = \, \, -1.2q^2 + 22.2 q&#10;$$&#10;thousand GEL, so the profit is\\[-2.5mm]&#10;$$&#10;P(q) \, \, = \, \, R(q) - C(q) \, \, = \, \, -1.6 q^2 + 19.2 q - 40&#10;$$&#10;thousand GEL. We have\\[-2.5mm]&#10;$$&#10;P'(q) \, \, = \, \, -3.2q + 19.2 \, \, \stackrel{!}{=} \, \, 0 &#10;$$&#10;when\\[-6mm]&#10;$$&#10;q \, \, = \, \, \frac{19.2}{3.2} \, \, = \, \, 6&#10;$$&#10;Since $q=6$ is the only critical number for $P(q)$, the second derivative test for&#10;absolute extrema applies.&#10;}}&#10;\end{minipage}&#10;\end{document}"/>
  <p:tag name="IGUANATEXSIZE" val="20"/>
  <p:tag name="IGUANATEXCURSOR" val="5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9,993"/>
  <p:tag name="ORIGINALWIDTH" val="3324,335"/>
  <p:tag name="LATEXADDIN" val="\documentclass{article}\pagestyle{empty}&#10;\usepackage{amsmath}&#10;\usepackage{amsfonts}&#10;\usepackage{amssymb}&#10;\begin{document}&#10;\begin{minipage}{9.4 cm}&#10;{\sffamily{&#10;We find that $P''(q) = -3.2$, so $P''(6) &lt; 0$, and the second derivative test tells us that the maximum&#10;profit occurs when $q=6$, that is, when $6000$ units are produced. The maximum profit is \\[-3mm]&#10;$$&#10;P(6) \, \, = \, \, -1.6 \cdot 6^2 + 19.2 \cdot 6 - 40 \, \, = \, \, 17.6&#10;$$&#10;thousand GEL. The graph of the profit function is shown in the figure.&#10;&#10;\vspace{0.5cm}&#10;{\bf{b)}} Next, the average cost is\\[-1mm]&#10;$$&#10;A(q) \, \, = \, \, \frac{C(q)}{q} \, \, = \, \, 0.4 q + 3 + \frac{40}{q}&#10;$$&#10;for $q &gt; 0$ (the level of production cannot be negative or zero). &#10;}}&#10;\end{minipage}&#10;\end{document}"/>
  <p:tag name="IGUANATEXSIZE" val="20"/>
  <p:tag name="IGUANATEXCURSOR" val="5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2,524"/>
  <p:tag name="ORIGINALWIDTH" val="4494,188"/>
  <p:tag name="LATEXADDIN" val="\documentclass{article}\pagestyle{empty}&#10;\usepackage{amsmath}&#10;\usepackage{amsfonts}&#10;\usepackage{amssymb}&#10;\begin{document}&#10;\begin{minipage}{12.7 cm}&#10;{\sffamily{&#10;We find\\[-4mm]&#10;$$&#10;A'(q) \, \, = \, \, \frac{0.4 q^2 - 40}{q^2}&#10;$$&#10;which is $0$ for $q&gt;0$ only when $q=10$. Using the quotient rule, we find that&#10;$$&#10;A''(q) \, \, = \, \, \frac{80}{q^3} \, \, &gt; \, \, 0 \, , \quad \text{when $q&gt;0$}&#10;$$&#10;so the second derivative test for absolute extrema tells us that average cost $A(q)$&#10;is minimized when $q=10$ (thousand) units. The minimal average cost is&#10;$$&#10;A(10) \, \, = \, \, 0.4 \cdot 10 + 3 + \frac{40}{10} \, \, = \, \, 11&#10;$$&#10;}}&#10;\end{minipage}&#10;\end{document}"/>
  <p:tag name="IGUANATEXSIZE" val="20"/>
  <p:tag name="IGUANATEXCURSOR" val="6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5,542"/>
  <p:tag name="ORIGINALWIDTH" val="3325,084"/>
  <p:tag name="LATEXADDIN" val="\documentclass{article}\pagestyle{empty}&#10;\usepackage{amsmath}&#10;\usepackage{amsfonts}&#10;\usepackage{amssymb}&#10;\begin{document}&#10;\begin{minipage}{9.4 cm}&#10;{\sffamily{&#10;{\bf{c)}} The marginal cost is $C'(q) = 0.8q + 3$, and it equals average cost when&#10;\begin{eqnarray*}&#10;0.8 q + 3 &amp; = &amp; 0.4 q + 3 + \frac{40}{q} \\&#10;&amp; \Downarrow &amp; \\&#10;q &amp; = &amp; 10 \quad \text{[thousand units]}&#10;\end{eqnarray*}&#10;which equals the optimal level of production in part {\bf{b)}}.\\[1mm]&#10;The graphs of the marginal cost $C'(q)$ and average cost $A(q) = \frac{C(q)}{q}$ are shown in the figure.&#10;}}&#10;\end{minipage}&#10;\end{document}"/>
  <p:tag name="IGUANATEXSIZE" val="20"/>
  <p:tag name="IGUANATEXCURSOR" val="4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1,1736"/>
  <p:tag name="ORIGINALWIDTH" val="3172,104"/>
  <p:tag name="LATEXADDIN" val="\documentclass{article}\pagestyle{empty}&#10;\usepackage{amsmath}&#10;\usepackage{amsfonts}&#10;\usepackage{amssymb}&#10;\begin{document}&#10;\begin{minipage}{12.7 cm}&#10;{\sffamily{&#10;Next, we study two general principles of marginal analysis:&#10;\begin{itemize}&#10;\item the marginal analysis criterion for maximum profit, and&#10;\item the marginal analysis criterion for minimal average cost&#10;\end{itemize}&#10;}}&#10;\end{minipage}&#10;\end{document}"/>
  <p:tag name="IGUANATEXSIZE" val="20"/>
  <p:tag name="IGUANATEXCURSOR" val="3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4,833"/>
  <p:tag name="ORIGINALWIDTH" val="4494,188"/>
  <p:tag name="LATEXADDIN" val="\documentclass{article}\pagestyle{empty}&#10;\usepackage{amsmath}&#10;\usepackage{amsfonts}&#10;\usepackage{amssymb}&#10;\begin{document}&#10;\begin{minipage}{12.7 cm}&#10;{\sffamily{&#10;{\bf{Motivation of the Marginal Analysis Criterion for Maximum Profit:}}\\[1mm]&#10;If the revenue derived from the sale of $q$ units is $R(q)$ and the cost of producing those&#10;units is $C(q)$, then the profit is $P(q) = R(q) - C(q)$. Since&#10;$$&#10;P'(q) \, \, = \, \, R'(q) - C'(q) \quad \Longrightarrow \quad P''(q) \, \, = \, \, R''(q) - C''(q)&#10;$$&#10;it follows that $P'(q)=0$ when $R'(q) = C'(q)$ (critical point).\\[1mm]&#10;If it is also true that $P''(q) &lt; 0$, or&#10;equivalently, that $R''(q) &lt; C''(q)$, then the profit will be maximized (second derivatives test).}}&#10;\end{minipage}&#10;\end{document}"/>
  <p:tag name="IGUANATEXSIZE" val="20"/>
  <p:tag name="IGUANATEXCURSOR" val="7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0,1463"/>
  <p:tag name="ORIGINALWIDTH" val="4491,939"/>
  <p:tag name="LATEXADDIN" val="\documentclass{article}\pagestyle{empty}&#10;\usepackage{amsmath}&#10;\usepackage{amsfonts}&#10;\usepackage{amssymb}&#10;\begin{document}&#10;\begin{minipage}{12.7 cm}&#10;{\sffamily{&#10;{\bf{Marginal Analysis Criterion for Maximum Profit:}}\\[1mm]&#10;The profit $P(q) = R(q)-C(q)$ is maximized at a level of production $q$ where marginal&#10;revenue equals marginal cost and the rate of change of marginal cost exceeds&#10;the rate of change of marginal revenue, that is, where\\[-2mm]&#10;$$&#10;R'(q) \, \, = \, \, C'(q) \qquad \text{and} \qquad R''(q) \, \, &lt; \, \, C''(q) \, .&#10;$$&#10;}}&#10;\end{minipage}&#10;\end{document}"/>
  <p:tag name="IGUANATEXSIZE" val="20"/>
  <p:tag name="IGUANATEXCURSOR" val="4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0,596"/>
  <p:tag name="ORIGINALWIDTH" val="4490,439"/>
  <p:tag name="LATEXADDIN" val="\documentclass{article}\pagestyle{empty}&#10;\usepackage{amsmath}&#10;\usepackage{amsfonts}&#10;\usepackage{amssymb}&#10;\begin{document}&#10;\begin{minipage}{12.7 cm}&#10;{\sffamily{&#10;{\bf{Example:}}\\[1mm]&#10;For instance, in one of our previous examples, the revenue was $R(q)=-1.2q^2 + 22.2q$, and the&#10;cost was $C(q)=0.4q^2 + 3q - 40$, so the marginal revenue is $R'(q)=-2.4q + 22.2$ and the marginal&#10;cost is $C'(q)=0.8q + 3$.\\[1mm]&#10;Thus, marginal revenue equals marginal cost when\\[-2mm]&#10;$$&#10;R'(q) \, \, = \, \, C'(q) \quad \Longrightarrow \quad&#10;-2.4q + 22.2 \, \, = \, \, 0.8q + 3 \quad \Longrightarrow \quad&#10;q \, \, = \, \, 6&#10;$$&#10;which is the level of production for maximum profit found in this example.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9,46"/>
  <p:tag name="ORIGINALWIDTH" val="4501,688"/>
  <p:tag name="LATEXADDIN" val="\documentclass{article}\pagestyle{empty}&#10;\usepackage{amsmath}&#10;\usepackage{amsfonts}&#10;\usepackage{amssymb}&#10;\begin{document}&#10;\begin{minipage}{12.7 cm}&#10;{\sffamily{&#10;{\bf{Motivation of the Marginal Analysis Criterion for Minimal Av. Cost:}}\\[1mm]&#10;Moreover, in the same example, we found that marginal cost equals average cost at&#10;the level of production where average cost is minimized.\\[1mm]&#10;This, too, is no accident. To see why, let $C(q)$ be the cost of producing $q$ units of a commodity. Then the average&#10;cost per unit is $A(q) = \frac{C(q)}{q}$, and by applying the quotient rule, we get\\[-4mm]&#10;$$&#10;A'(q) \, \, = \, \, \frac{q C'(q) - C(q)}{q^2}&#10;$$&#10;Thus, $A'(q)=0$ when the numerator on the right is zero. That is, when\\[-2mm]&#10;$$&#10;q C'(q) \, \, = \, \, C(q)&#10;$$&#10;or equivalently, when\\[-5mm]&#10;$$&#10;\underbrace{\quad C'(q) \quad}_{\text{marginal cost}} \, \, = \, \, \underbrace{\quad \frac{C(q)}{q} \quad}_{\text{average cost}} \, \, = \, \, A(q)&#10;$$&#10;&#10;}}&#10;\end{minipage}&#10;\end{document}"/>
  <p:tag name="IGUANATEXSIZE" val="20"/>
  <p:tag name="IGUANATEXCURSOR" val="7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9434"/>
  <p:tag name="ORIGINALWIDTH" val="4492,689"/>
  <p:tag name="LATEXADDIN" val="\documentclass{article}\pagestyle{empty}&#10;\usepackage{amsmath}&#10;\usepackage{amsfonts}&#10;\usepackage{amssymb}&#10;\begin{document}&#10;\begin{minipage}{12.7 cm}&#10;{\sffamily{&#10;{\bf{Marginal Analysis Criterion for Minimal Average Cost:}}\\[1mm]&#10;The average cost is minimized at the level of production where average cost equals marginal&#10;cost, that is, when $A(q) = C'(q)$.}}&#10;\end{minipage}&#10;\end{document}"/>
  <p:tag name="IGUANATEXSIZE" val="20"/>
  <p:tag name="IGUANATEXCURSOR" val="3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4,788"/>
  <p:tag name="ORIGINALWIDTH" val="4494,188"/>
  <p:tag name="LATEXADDIN" val="\documentclass{article}\pagestyle{empty}&#10;\usepackage{amsmath}&#10;\usepackage{amsfonts}&#10;\usepackage{amssymb}&#10;\begin{document}&#10;\begin{minipage}{12.7 cm}&#10;{\sffamily{&#10;{\small{&#10;Here is an informal explanation of the relationship between average and marginal&#10;cost that is often given in economics texts:\\[-4.5mm]&#10;\begin{itemize}&#10;\item The marginal cost (MC) is approximately the same as the cost of producing one additional unit. If the additional&#10;unit costs less to produce than the average cost (AC) of the existing units (if $MC &lt; AC$),&#10;then this less expensive unit will cause the average cost per unit to decrease.\\[-4.5mm]&#10;\item On the other hand, if the additional unit costs more than the average cost of the existing units (if $MC &gt; AC$),&#10;then this more expensive unit will cause the average cost per unit to increase.\\[-4.5mm]&#10;\item However, if the cost of the additional unit is equal to the average cost of the existing units (if $MC=AC$),&#10;then the average cost will neither increase nor decrease, which means $(AC)' = 0$.&#10;\end{itemize}&#10;}}&#10;}}&#10;\end{minipage}&#10;\end{document}"/>
  <p:tag name="IGUANATEXSIZE" val="20"/>
  <p:tag name="IGUANATEXCURSOR" val="8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4,215"/>
  <p:tag name="ORIGINALWIDTH" val="4495,688"/>
  <p:tag name="LATEXADDIN" val="\documentclass{article}\pagestyle{empty}&#10;\usepackage{amsmath}&#10;\usepackage{amsfonts}&#10;\usepackage{amssymb}&#10;\begin{document}&#10;\begin{minipage}{12.7 cm}&#10;{\sffamily{&#10;Consumers tend to respond to an increase in the price of a commodity by decreasing&#10;demand, but the degree of response varies greatly for different products.\\[1mm]&#10;For instance, an increase in the price of milk, soap, or batteries will not greatly affect the demand&#10;for those products, but an increase in the cost of home loans may cause demand to&#10;decline sharply as people opt to rent instead of buying.\\[5mm]&#10;Economists use a function $E(p)$, called {\bf{price elasticity of demand}}, to measure&#10;the responsiveness of demand $q$ for a particular commodity to a change in the unit&#10;price $p$.\\[1mm]&#10;The elasticity function is defined as the negative of the ratio of the percentage&#10;rate of change of quantity demanded to the corresponding percentage rate of&#10;change of price:\\[-1mm]&#10;$$&#10;E(p) \, \, = \, \, -\frac{p}{q} \cdot \frac{\textrm{d} q}{\textrm{d} p}&#10;$$&#10;This is approximately the same as the percentage decrease in demand&#10;produced by a $1\%$ increase in unit price.}}&#10;\end{minipage}&#10;\end{document}"/>
  <p:tag name="IGUANATEXSIZE" val="20"/>
  <p:tag name="IGUANATEXCURSOR" val="9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9,325"/>
  <p:tag name="ORIGINALWIDTH" val="4492,689"/>
  <p:tag name="LATEXADDIN" val="\documentclass{article}\pagestyle{empty}&#10;\usepackage{amsmath}&#10;\usepackage{amsfonts}&#10;\usepackage{amssymb}&#10;\begin{document}&#10;\begin{minipage}{12.7 cm}&#10;{\sffamily{&#10;{\bf{Price Elasticity of Demand:}}\\[1mm]&#10;If $q=D(p)$ units of a commodity are demanded by the market at a unit price $p$, where $D$ is a differentiable function,&#10;then the price elasticity of demand for the commodity is given by&#10;$$&#10;E(p) \, \, = \, \, - \frac{p}{q} \frac{\textrm{d} q}{\textrm{d} p}&#10;$$\\[-4mm]&#10;and has the interpretation\\[-2mm]&#10;$$&#10;E(p) \, \, \approx \, \, \left( \begin{array}{c}&#10;\text{percentage rate of decrease in demand $q$} \\ \text{produced by a $1\%$ increase in price $p$}&#10;\end{array} \right)&#10;$$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7,6566"/>
  <p:tag name="ORIGINALWIDTH" val="4500,938"/>
  <p:tag name="LATEXADDIN" val="\documentclass{article}\pagestyle{empty}&#10;\usepackage{amsmath}&#10;\usepackage{amsfonts}&#10;\usepackage{amssymb}&#10;\begin{document}&#10;\begin{minipage}{12.7 cm}&#10;{\sffamily{&#10;Since demand generally decreases with increasing price, the percentage rate of&#10;change of quantity demanded with respect to price will be negative.\\[1mm]&#10;By introducing a minus sign in the formula for $E(p)$, we guarantee that elasticity of demand&#10;is a positive quantity, which is more convenient to deal with, especially when&#10;making comparisons.}}&#10;\end{minipage}&#10;\end{document}"/>
  <p:tag name="IGUANATEXSIZE" val="20"/>
  <p:tag name="IGUANATEXCURSOR" val="3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9,711"/>
  <p:tag name="ORIGINALWIDTH" val="4493,438"/>
  <p:tag name="LATEXADDIN" val="\documentclass{article}\pagestyle{empty}&#10;\usepackage{amsmath}&#10;\usepackage{amsfonts}&#10;\usepackage{amssymb}&#10;\begin{document}&#10;\begin{minipage}{12.7 cm}&#10;{\sffamily{&#10;{\bf{Example: (Finding Elasticity of Demand)}}\\[1mm]&#10;Suppose the demand $q$ and price $p$ for a certain commodity are related by the linear&#10;equation $q=240-2p$ (for $0 \leq p \leq 120$).\\[-6mm]&#10;\begin{itemize}&#10;\item[{\bf{a)}}] Express the elasticity of demand as a function of $p$.\\[-6mm]&#10;\item[{\bf{b)}}] Calculate the elasticity of demand when the price is $p=100$ and $p=50$. Interpret your answer.\\[-6mm]&#10;\item[{\bf{c)}}] At what price is the elasticity of demand equal to $1$? What is the economic significance&#10;of this price?&#10;\end{itemize}&#10;&#10;\vspace{0.2cm}&#10;{\bf{Solution:}}\\[1mm]&#10;{\bf{a)}} Since $q(p) = 240-2p$, the derivative of $q$ with respect to $p$ is $\frac{\textrm{d} q}{\textrm{d} p} = -2$ and the&#10;elasticity of demand is\\[-2mm]&#10;$$&#10;E(p) \, \, = \, \, - \frac{p}{q} \frac{\textrm{d} q}{\textrm{d} p} \, \, = \, \, - \frac{-2p}{240-2p} \, \, = \, \, \frac{p}{120-p}&#10;$$&#10;}}&#10;\end{minipage}&#10;\end{document}"/>
  <p:tag name="IGUANATEXSIZE" val="20"/>
  <p:tag name="IGUANATEXCURSOR" val="9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3,708"/>
  <p:tag name="ORIGINALWIDTH" val="4494,938"/>
  <p:tag name="LATEXADDIN" val="\documentclass{article}\pagestyle{empty}&#10;\usepackage{amsmath}&#10;\usepackage{amsfonts}&#10;\usepackage{amssymb}&#10;\begin{document}&#10;\begin{minipage}{12.7 cm}&#10;{\sffamily{&#10;{\bf{b)}} When $p = 100$, the elasticity of demand is\\[-2mm]&#10;$$&#10;E(100) \, \, = \, \, \frac{100}{120-100} \, \, = \, \, 5&#10;$$&#10;That is, when the price is $p=100$, a $1\%$ increase in price will produce a decrease&#10;in demand of approximately $5\%$.&#10;When $p = 50$, the elasticity of demand is\\[-2mm]&#10;$$&#10;E(50) \, \, = \, \, \frac{50}{120-50} \, \, \approx \, \, 0.71&#10;$$&#10;That is, when the price is $p=50$, a $1\%$ increase in price will produce a decrease&#10;in demand of approximately $0.71\%$.\\[1mm]&#10;{\bf{c)}} The elasticity of demand will be equal to $1$ when\\[-2mm]&#10;$$&#10;1 \, \, = \, \, \frac{p}{120-p} \quad \Longrightarrow \quad 120 - p \, \, = \, \, p \, \quad \text{such that} \quad p \, \, = \, \, 60&#10;$$&#10;At this price, a $1\%$ increase in price will result in a decrease in demand of approximately&#10;the same percentage.&#10;}}&#10;\end{minipage}&#10;\end{document}"/>
  <p:tag name="IGUANATEXSIZE" val="20"/>
  <p:tag name="IGUANATEXCURSOR" val="7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4494,188"/>
  <p:tag name="LATEXADDIN" val="\documentclass{article}\pagestyle{empty}&#10;\usepackage{amsmath}&#10;\usepackage{amsfonts}&#10;\usepackage{amssymb}&#10;\begin{document}&#10;\begin{minipage}{12.7 cm}&#10;{\sffamily{&#10;There are three levels of elasticity, depending on whether $E(p)$ is greater than, less&#10;than, or equal to $1$. Here is a description and economic interpretation of each level.}}&#10;\end{minipage}&#10;\end{document}"/>
  <p:tag name="IGUANATEXSIZE" val="20"/>
  <p:tag name="IGUANATEXCURSOR" val="2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2,299"/>
  <p:tag name="ORIGINALWIDTH" val="4493,438"/>
  <p:tag name="LATEXADDIN" val="\documentclass{article}\pagestyle{empty}&#10;\usepackage{amsmath}&#10;\usepackage{amsfonts}&#10;\usepackage{amssymb}&#10;\begin{document}&#10;\begin{minipage}{12.7 cm}&#10;{\sffamily{&#10;{\bf{Levels of Elasticity:}}&#10;\begin{description}&#10;\item[Elastic Demand ($E(p) &gt; 1$):] The percentage decrease in demand is greater than&#10;the percentage increase in price that caused it. Thus, demand is relatively&#10;sensitive to changes in price.&#10;\item[Inelastic Demand ($E(p) &lt; 1$):] The percentage decrease in demand is less than&#10;the percentage increase in price that caused it. When this occurs,&#10;demand is relatively insensitive to changes in price.&#10;\item[Demand is of unit elasticity or unitary demand ($E(p) = 1$):] The percentage&#10;changes in price and demand are (approximately) equal.&#10;\end{description}&#10;}}&#10;\end{minipage}&#10;\end{document}"/>
  <p:tag name="IGUANATEXSIZE" val="20"/>
  <p:tag name="IGUANATEXCURSOR" val="6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6,963"/>
  <p:tag name="ORIGINALWIDTH" val="4493,438"/>
  <p:tag name="LATEXADDIN" val="\documentclass{article}\pagestyle{empty}&#10;\usepackage{amsmath}&#10;\usepackage{amsfonts}&#10;\usepackage{amssymb}&#10;\begin{document}&#10;\begin{minipage}{12.7 cm}&#10;{\sffamily{&#10;The level of elasticity of demand for a commodity gives useful information about&#10;the total revenue $R$ obtained from the sale of $q$ units of the commodity at $p$ GEL per&#10;unit.\\[1mm]&#10;Assuming that the demand $q$ is a differentiable function of unit price $p$, the revenue&#10;is $R(p) = p \cdot q(p)$ and by differentiating implicitly with respect to $p$, we find that\\[-0.5mm]&#10;$$&#10;\frac{\textrm{d} R}{\textrm{d} p} \, \, = \, \, p \cdot \frac{\textrm{d} q}{\textrm{d} p} + q&#10;$$&#10;To get the elasticity $E(p) = -\frac{p}{q} \frac{\textrm{d}q}{\textrm{d}p}$ into the picture, simply multiply the expression on&#10;the right-hand side by $\frac{q}{q}$ as follows:\\[-0.5mm]&#10;$$&#10;\frac{\textrm{d} R}{\textrm{d} p} \, \, = \, \, \frac{q}{q} \cdot \left( p \cdot \frac{\textrm{d} q}{\textrm{d} p} + q \right)&#10;\, \, = \, \, q \cdot \left( \frac{p}{q} \cdot \frac{\textrm{d} q}{\textrm{d} p} + 1 \right) \, \, = \, \,&#10;q \cdot \left( -E(p) + 1 \right)&#10;$$&#10;&#10;\vspace{0.4cm}&#10;In the next example, we use this formula to study the relationship between the revenue&#10;obtained in a production process and the level of elasticity.&#10;}}&#10;\end{minipage}&#10;\end{document}"/>
  <p:tag name="IGUANATEXSIZE" val="20"/>
  <p:tag name="IGUANATEXCURSOR" val="11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4,458"/>
  <p:tag name="ORIGINALWIDTH" val="4491,189"/>
  <p:tag name="LATEXADDIN" val="\documentclass{article}\pagestyle{empty}&#10;\usepackage{amsmath}&#10;\usepackage{amsfonts}&#10;\usepackage{amssymb}&#10;\begin{document}&#10;\begin{minipage}{12.7 cm}&#10;{\sffamily{&#10;{\bf{Example: (Relating Change in Revenue to Levels of Elasticity)}}\\[1mm]&#10;The manager of a bookstore determines that when a certain new paperback novel is&#10;priced at $p$ GEL per copy, the daily demand will be $q = 300 - p^2$ copies, where&#10;$0 \leq p \leq \sqrt{300}$.\\[-6mm]&#10;\begin{itemize}&#10;\item[{\bf{a)}}] Determine where the demand is elastic, inelastic, and of unit elasticity with&#10;respect to price.\\[-6mm]&#10;\item[{\bf{b)}}] Interpret the results of part {\bf{a)}} in terms of the behavior of total revenue as a function&#10;of price.&#10;\end{itemize}&#10;&#10;\vspace{0.1cm}&#10;{\bf{Solution:}}\\[1mm]&#10;{\bf{a)}} The elasticity of demand is\\[-2mm]&#10;$$&#10;E(p) \, \, = \, \, -\frac{p}{q} \frac{\textrm{d} q}{\textrm{d} p} \, \, = \, \, \frac{-p \cdot (-2p)}{300 - p^2}&#10;\, \, = \, \, \frac{2p^2}{300 - p^2}&#10;$$&#10;and since $0 \leq p \leq \sqrt{300}$ we have $E(p) \geq 0$.&#10;}}&#10;\end{minipage}&#10;\end{document}"/>
  <p:tag name="IGUANATEXSIZE" val="20"/>
  <p:tag name="IGUANATEXCURSOR" val="7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1,478"/>
  <p:tag name="ORIGINALWIDTH" val="4293,963"/>
  <p:tag name="LATEXADDIN" val="\documentclass{article}\pagestyle{empty}&#10;\usepackage{amsmath}&#10;\usepackage{amsfonts}&#10;\usepackage{amssymb}&#10;\begin{document}&#10;\begin{minipage}{12.7 cm}&#10;{\sffamily{&#10;The demand is of unit elasticity when $E=1$, that is, when&#10;$$&#10;E(p) \, \, = \, \, \frac{2p^2}{300 - p^2} \, \, = \, \, 1 \qquad \Longrightarrow \qquad p \, \, = \, \, \pm 10&#10;$$&#10;of which only $p=10$ is in the relevant interval $0 \leq p \leq \sqrt{300}$. If $0 \leq p &lt; 10$, then&#10;$$&#10;E(p) \, \, = \, \, \frac{2p^2}{300 - p^2} \, \, &lt; \, \, \frac{2 \cdot 10^2}{300 - 10^2} \, \, = \, \, 1&#10;$$&#10;so the demand is inelastic. Likewise, if $10 &lt; p &lt; \sqrt{300}$, then&#10;$$&#10;E(p) \, \, = \, \, \frac{2p^2}{300 - p^2} \, \, &gt; \, \, \frac{2 \cdot 10^2}{300 - 10^2} \, \, = \, \, 1&#10;$$&#10;and the demand is elastic.&#10;}}&#10;\end{minipage}&#10;\end{document}"/>
  <p:tag name="IGUANATEXSIZE" val="20"/>
  <p:tag name="IGUANATEXCURSOR" val="6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6,476"/>
  <p:tag name="ORIGINALWIDTH" val="4500,938"/>
  <p:tag name="LATEXADDIN" val="\documentclass{article}\pagestyle{empty}&#10;\usepackage{amsmath}&#10;\usepackage{amsfonts}&#10;\usepackage{amssymb}&#10;\begin{document}&#10;\begin{minipage}{12.7 cm}&#10;{\sffamily{&#10;{\bf{b)}} Recall from the discussion preceding this example that the derivative of the&#10;revenue function $R=pq$ with respect to $p$ satisfies&#10;$$&#10;R'(p) \, \, = \, \, q(p) \cdot \left( -E(p) + 1 \right)&#10;$$&#10;For $0 \leq p &lt; 10$, the demand is inelastic, so $E(p) &lt; 1$ and the term $-E(p) + 1$&#10;is positive, so in this case, $R'(q) &gt; 0$ and the revenue is increasing. For this range&#10;of prices, a specified percentage increase in price results in a smaller percentage&#10;decrease in demand, so the bookstore will take in more money for each increase in&#10;price up to $10$ GEL per copy.\\[1mm]&#10;For the price range $10 &lt; p \leq \sqrt{300}$, the demand is elastic. This means&#10;$E(p) &gt; 1$ and $-E(p) + 1 &lt; 0$, so $R'(p) &lt; 0$ and the revenue is decreasing.&#10;If the book is priced in this range, a specified percentage increase in price results&#10;in a larger percentage decrease in demand. This means that if the bookstore&#10;increases the price beyond the $10$ GEL per copy, it will lose revenue.&#10;}}&#10;\end{minipage}&#10;\end{document}"/>
  <p:tag name="IGUANATEXSIZE" val="20"/>
  <p:tag name="IGUANATEXCURSOR" val="10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8,808"/>
  <p:tag name="ORIGINALWIDTH" val="3325,834"/>
  <p:tag name="LATEXADDIN" val="\documentclass{article}\pagestyle{empty}&#10;\usepackage{amsmath}&#10;\usepackage{amsfonts}&#10;\usepackage{amssymb}&#10;\begin{document}&#10;\begin{minipage}{9.4 cm}&#10;{\sffamily{&#10;{\bf{b)}} Recall from the discussion preceding this example that the derivative of the&#10;revenue function $R=pq$ with respect to $p$ satisfies&#10;$$&#10;R'(p) \, \, = \, \, q(p) \cdot \left( -E(p) + 1 \right)&#10;$$&#10;For $0 \leq p &lt; 10$, the demand is inelastic, so $E(p) &lt; 1$ and the term $-E(p) + 1$&#10;is positive, so in this case, $R'(q) &gt; 0$ and the revenue is increasing. For this range&#10;of prices, a specified percentage increase in price results in a smaller percentage&#10;decrease in demand, so the bookstore will take in more money for each increase in&#10;price up to $10$ GEL per copy.&#10;}}&#10;\end{minipage}&#10;\end{document}"/>
  <p:tag name="IGUANATEXSIZE" val="20"/>
  <p:tag name="IGUANATEXCURSOR" val="3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3,311"/>
  <p:tag name="ORIGINALWIDTH" val="3325,834"/>
  <p:tag name="LATEXADDIN" val="\documentclass{article}\pagestyle{empty}&#10;\usepackage{amsmath}&#10;\usepackage{amsfonts}&#10;\usepackage{amssymb}&#10;\begin{document}&#10;\begin{minipage}{9.4 cm}&#10;{\sffamily{&#10;For the price range $10 &lt; p \leq \sqrt{300}$, the demand is elastic. This means&#10;$E(p) &gt; 1$ and $-E(p) + 1 &lt; 0$, so $R'(p) &lt; 0$ and the revenue is decreasing.&#10;If the book is priced in this range, a specified percentage increase in price results&#10;in a larger percentage decrease in demand. This means that if the bookstore&#10;increases the price beyond the $10$ GEL per copy, it will lose revenue.\\[1mm]&#10;Finally, the revenue is optimized when $R'(p)=0$. This occurs when $E(p)=1$,&#10;that is, when $p=10$ (unit elasticity). The graphs of the demand and revenue&#10;functions are shown in the figure.&#10;}}&#10;\end{minipage}&#10;\end{document}"/>
  <p:tag name="IGUANATEXSIZE" val="20"/>
  <p:tag name="IGUANATEXCURSOR" val="7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1,852"/>
  <p:tag name="ORIGINALWIDTH" val="2899,138"/>
  <p:tag name="LATEXADDIN" val="\documentclass{article}\pagestyle{empty}&#10;\usepackage{amsmath}&#10;\usepackage{amsfonts}&#10;\usepackage{amssymb}&#10;\begin{document}&#10;\begin{minipage}{8.2 cm}&#10;{\sffamily{&#10;{\bf{Levels of Elasticity \&amp; the Effect on Revenue:}}&#10;\begin{itemize}&#10;\item If demand is {\bf{elastic}}, i.e. $E(p)&gt;1$, revenue $R$ decreases as price $p$ increases.\\[-6mm]&#10;\item If demand is {\bf{inelastic}}, i.e. $E(p)&lt;1$, revenue $R$ increases as price $p$ increases.\\[-6mm]&#10;\item If demand is of {\bf{unit elasticity}}, i.e. $E(p)=1$, revenue is unaffected by a small increase in price.&#10;\end{itemize}&#10;}}&#10;\end{minipage}&#10;\end{document}"/>
  <p:tag name="IGUANATEXSIZE" val="20"/>
  <p:tag name="IGUANATEXCURSOR" val="4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9,4113"/>
  <p:tag name="ORIGINALWIDTH" val="2899,888"/>
  <p:tag name="LATEXADDIN" val="\documentclass{article}\pagestyle{empty}&#10;\usepackage{amsmath}&#10;\usepackage{amsfonts}&#10;\usepackage{amssymb}&#10;\begin{document}&#10;\begin{minipage}{8.2 cm}&#10;{\sffamily{&#10;The relationship between revenue and price is shown in the figure. Note that&#10;the revenue curve is rising where demand is inelastic, falling where demand is elastic,&#10;and has a horizontal tangent line where the demand is of unit elasticity.}}&#10;\end{minipage}&#10;\end{document}"/>
  <p:tag name="IGUANATEXSIZE" val="20"/>
  <p:tag name="IGUANATEXCURSOR" val="2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1,6911"/>
  <p:tag name="ORIGINALWIDTH" val="2947,132"/>
  <p:tag name="LATEXADDIN" val="\documentclass{article}\pagestyle{empty}&#10;\usepackage{amsmath}&#10;\usepackage{amsfonts}&#10;\usepackage{amssymb}&#10;\begin{document}&#10;\begin{minipage}{12.7 cm}&#10;{\sffamily{&#10;{\bf{Exercise:}}&#10;Use the guidelines to sketch the curve\\[-2mm]&#10;$$&#10;y \, \, = \, \, f(x) \, \, = \, \, \frac{\cos(x)}{2 + \sin(x)} \, .&#10;$$&#10;}}&#10;\end{minipage}&#10;\end{document}"/>
  <p:tag name="IGUANATEXSIZE" val="20"/>
  <p:tag name="IGUANATEXCURSOR" val="1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7,544"/>
  <p:tag name="ORIGINALWIDTH" val="4485,189"/>
  <p:tag name="LATEXADDIN" val="\documentclass{article}\pagestyle{empty}&#10;\usepackage{amsmath}&#10;\usepackage{amsfonts}&#10;\usepackage{amssymb}&#10;\begin{document}&#10;\begin{minipage}{12.7 cm}&#10;{\sffamily{&#10;{\bf{Solution:}}\\[1mm]&#10;{\bf{A)}} The domain is $D \, = \, \mathbb{R} \, = \, (-\infty, \infty)$\\&#10;&#10;{\bf{B)}} The $x$-intercepts occur when $\cos(x) = 0$, i.e., $x = \tfrac{1}{2} \pi + n \pi$, where $n \in \mathbb{Z}$ is an integer. The $y$-intercept is $f(0) = \tfrac{1}{2}$.\\&#10;&#10;{\bf{C)}} $f$ is neither even nor odd, but $f(x + 2 \pi) = f(x)$ for all $x$ and so $f$ is periodic and has period $2 \pi$. Thus, in what follows, we need to consider only $0 \leq x \leq 2 \pi$ and then extend the curve by translation in part {\bf{H)}}.\\&#10;&#10;{\bf{D)}} There are no asymptotes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2,707"/>
  <p:tag name="ORIGINALWIDTH" val="4125,235"/>
  <p:tag name="LATEXADDIN" val="\documentclass{article}\pagestyle{empty}&#10;\usepackage{amsmath}&#10;\usepackage{amsfonts}&#10;\usepackage{amssymb}&#10;\begin{document}&#10;\begin{minipage}{12.7 cm}&#10;{\sffamily{&#10;{\bf{E)}} The first derivative of $f$ is&#10;$$&#10;f'(x) \, \, = \, \, \frac{\left(2 + \sin(x) \right) \cdot \left( -\sin(x) \right) - \cos(x) \cdot \cos(x)}{\left( 2 + \sin(x) \right)^2} \, \, = \, \,&#10;-\frac{2 \sin(x) + 1}{\left( 2 + \sin(x) \right)^2}&#10;$$&#10;The denominator is always positive, so&#10;\begin{eqnarray*}&#10;f'(x) \, &gt; \, 0 &amp; \Longleftrightarrow &amp; 2 \sin(x) + 1 \, &lt; \, 0 \quad \Longleftrightarrow \quad 2 \sin(x) \, &lt; \, -\tfrac{1}{2}\\[1mm]&#10;&amp; \Longleftrightarrow &amp;\tfrac{7}{6} \pi \, &lt; \, x \, &lt; \, \tfrac{11}{6} \pi \, .&#10;\end{eqnarray*}&#10;Hence, $f$ is increasing on $(\tfrac{7}{6} \pi, \tfrac{11}{6} \pi)$ and decreasing on $(0, \tfrac{7}{6} \pi)$ and $(\tfrac{11}{6} \pi, 2 \pi)$.\\[1mm]&#10;&#10;{\bf{F)}} From part {\bf{E)}} and the first derivative test, we have that\\[-6mm]&#10;\begin{itemize}&#10;\item the local minimum value is $f(\tfrac{7}{6} \pi) = -\frac{1}{\sqrt{3}}$ and\\[-6mm]&#10;\item the local maximum value is $f(\tfrac{11}{6} \pi) = \frac{1}{\sqrt{3}}$.&#10;\end{itemize}&#10;}}&#10;\end{minipage}&#10;\end{document}"/>
  <p:tag name="IGUANATEXSIZE" val="20"/>
  <p:tag name="IGUANATEXCURSOR" val="9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8,729"/>
  <p:tag name="ORIGINALWIDTH" val="3880,015"/>
  <p:tag name="LATEXADDIN" val="\documentclass{article}\pagestyle{empty}&#10;\usepackage{amsmath}&#10;\usepackage{amsfonts}&#10;\usepackage{amssymb}&#10;\begin{document}&#10;\begin{minipage}{12.7 cm}&#10;{\sffamily{&#10;{\bf{G)}} If we use the quotient rule again and simplify, we get&#10;$$&#10;f''(x) \, \, = \, \, -\frac{2 \, \cos(x) \, \left( 1 - \sin(x) \right)}{\left( 2 + \sin(x) \right)^3}&#10;$$&#10;Because $\left( 2 + \sin(x) \right)^3 &gt; 0$ and $1 - \sin(x) \geq 0$ for all $x$, we have that&#10;$$&#10;f''(x) \, \, &gt; \, \, 0 \quad \Longleftrightarrow \quad \cos(x) \, \, &gt; \, \, 0 \quad \Longleftrightarrow \quad&#10;\tfrac{1}{2} \pi \, \, &lt; \, \, x \, \, &lt; \, \, \tfrac{3}{2} \pi \, .&#10;$$&#10;So $f$ is&#10;\begin{itemize}&#10;\item concave upward on $(\tfrac{1}{2} \pi, \tfrac{3}{2} \pi$ and&#10;\item concave downward on $(0, \tfrac{1}{2})$ and $(\pi, \tfrac{3}{2} \pi, 2 \pi$.&#10;\end{itemize}&#10;The inflection points are $(\tfrac{1}{2} \pi, 0)$ and $(\tfrac{3}{2} \pi, 0)$.&#10;}}&#10;\end{minipage}&#10;\end{document}"/>
  <p:tag name="IGUANATEXSIZE" val="20"/>
  <p:tag name="IGUANATEXCURSOR" val="5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4482,19"/>
  <p:tag name="LATEXADDIN" val="\documentclass{article}\pagestyle{empty}&#10;\usepackage{amsmath}&#10;\usepackage{amsfonts}&#10;\usepackage{amssymb}&#10;\begin{document}&#10;\begin{minipage}{12.7 cm}&#10;{\sffamily{&#10;{\bf{H)}} We first sketch the graph of the function restricted to one period length $0 \leq x \leq 2 \pi$. Then we extend it, using periodicity, to complete the graph:&#10;}}&#10;\end{minipage}&#10;\end{document}"/>
  <p:tag name="IGUANATEXSIZE" val="20"/>
  <p:tag name="IGUANATEXCURSOR" val="3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1,6799"/>
  <p:tag name="ORIGINALWIDTH" val="3323,585"/>
  <p:tag name="LATEXADDIN" val="\documentclass{article}\pagestyle{empty}&#10;\usepackage{amsmath}&#10;\usepackage{amsfonts}&#10;\usepackage{amssymb}&#10;\begin{document}&#10;\begin{minipage}{9.4 cm}&#10;{\sffamily{&#10;{\bf{Exercise:}} A farmer has 2400 meter of fencing and wants to fence off a rectangular field that borders a straight river. He needs no fence along the river. What are the dimensions of the field that has the largest area?&#10;}}&#10;\end{minipage}&#10;\end{document}"/>
  <p:tag name="IGUANATEXSIZE" val="20"/>
  <p:tag name="IGUANATEXCURSOR" val="3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3,573"/>
  <p:tag name="ORIGINALWIDTH" val="3333,333"/>
  <p:tag name="LATEXADDIN" val="\documentclass{article}\pagestyle{empty}&#10;\usepackage{amsmath}&#10;\usepackage{amsfonts}&#10;\usepackage{amssymb}&#10;\begin{document}&#10;\begin{minipage}{9.4 cm}&#10;{\sffamily{&#10;{\bf{Solution:}}\\[1mm]&#10;In order to get a feeling for what is happening in this problem, let's experiment with some specific cases. The figure (not to scale) shows three possible ways of&#10;laying out the 2400 meter of fencing.\\[1mm]&#10;We see that when we try shallow, wide fields or deep, narrow fields, we get relatively small areas.\\[1mm]&#10;It seems plausible that there is some intermediate configuration that produces the largest area.&#10;}}&#10;\end{minipage}&#10;\end{document}"/>
  <p:tag name="IGUANATEXSIZE" val="20"/>
  <p:tag name="IGUANATEXCURSOR" val="1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5,996"/>
  <p:tag name="ORIGINALWIDTH" val="3333,333"/>
  <p:tag name="LATEXADDIN" val="\documentclass{article}\pagestyle{empty}&#10;\usepackage{amsmath}&#10;\usepackage{amsfonts}&#10;\usepackage{amssymb}&#10;\begin{document}&#10;\begin{minipage}{9.4 cm}&#10;{\sffamily{&#10;The figure illustrates the general case. We wish to maximize the area $A$ of the rectangle. Let $x$ and $y$ be the depth and width of the rectangle (in meter). Then we express $A$ in terms of $x$ and $y$:&#10;$$&#10;A \, \, = \, \, x \cdot y \, .&#10;$$&#10;We want to express $A$ as a function of just one variable, so we eliminate $y$ by expressing it in terms of $x$. To do this we use the given information that the total length of the fencing is 2400 meter. Thus&#10;$$&#10;2x \, + \, y \, \, = \, \, 2400 \, .&#10;$$&#10;From this equation we have $y = 2400 - 2x$, which gives&#10;$$&#10;A \, \, = \, \, x \cdot y \, \, = \, \, x \, \left( 2400 - 2 x \right) \, \, = \, \, 2400 \, x \, - \, 2 \, x^2 \, .&#10;$$&#10;}}&#10;\end{minipage}&#10;\end{document}"/>
  <p:tag name="IGUANATEXSIZE" val="20"/>
  <p:tag name="IGUANATEXCURSOR" val="8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0,754"/>
  <p:tag name="ORIGINALWIDTH" val="4386,202"/>
  <p:tag name="LATEXADDIN" val="\documentclass{article}\pagestyle{empty}&#10;\usepackage{amsmath}&#10;\usepackage{amsfonts}&#10;\usepackage{amssymb}&#10;\begin{document}&#10;\begin{minipage}{12.4 cm}&#10;{\sffamily{&#10;Note that the largest $x$ can be is 1200 (this uses all the fence for the depth and none for&#10;the width) and $x$ can't be negative, so the function that we wish to maximize is&#10;$$&#10;A(x) \, \, = \, \, 2400 \, x \, - \, 2 \, x^2 \, , \qquad 0 \, \, \leq \, \, x \, \, \leq \, \, 1200 \, .&#10;$$&#10;The derivative is $A'(x) = 2400 - 4 x$, so to find the critical numbers we solve the equation&#10;$$&#10;2400 \, - \, 4 \, x \, \, = \, \, 0 \qquad \Longleftrightarrow \qquad x \, \, = \, \, 600 \, .&#10;$$&#10;The maximum value of $A$ must occur either at this critical number or at an endpoint of the interval. Since $A(0) = 0$, $A(600) = 720000$, and $A(1200) = 0$, we get the maximum value as $A(600) = 720000$.\\[1mm]&#10;The corresponding $y$-value is $y = 2400 - 2 \cdot 600 = 1200$; so the rectangular field should be $600$ meter deep and $1200$ meter wide.&#10;}}&#10;\end{minipage}&#10;\end{document}"/>
  <p:tag name="IGUANATEXSIZE" val="20"/>
  <p:tag name="IGUANATEXCURSOR" val="85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2,985"/>
  <p:tag name="ORIGINALWIDTH" val="3333,333"/>
  <p:tag name="LATEXADDIN" val="\documentclass{article}\pagestyle{empty}&#10;\usepackage{amsmath}&#10;\usepackage{amsfonts}&#10;\usepackage{amssymb}&#10;\begin{document}&#10;\begin{minipage}{9.4 cm}&#10;{\sffamily{&#10;According to a foundation legend of Carthage (around 850 B.C.), queen Dido purchased from a local king the land along the North African coastline that could be enclosed by the hide of an ox.\\[1mm]&#10;She sliced the hide into very thin strips, tied them together, and was able to enclose a sizable area which became the city of Carthage.\\[1mm]&#10;We seek to find $y(x)$ such that $A(y)$, the area under the curve of $y(x)$, has maximum value, subject to (s.t.) the constraint that the length $\ell(y)$ of the curve is fixed:&#10;\begin{eqnarray*}&#10;\max \, A(y) &amp; = &amp; \max \, \int^a_0 \, y(x) \, \textrm{d} x \\[-1mm]&#10;\text{s.t.} \, \, \, \ell(y) &amp; = &amp; \int^a_0 \, \sqrt{1 + (y')^2} \, \textrm{d} x \, \, = \, \, \text{given value} \, .&#10;\end{eqnarray*}&#10;}}&#10;\end{minipage}&#10;\end{document}"/>
  <p:tag name="IGUANATEXSIZE" val="20"/>
  <p:tag name="IGUANATEXCURSOR" val="7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0,986"/>
  <p:tag name="ORIGINALWIDTH" val="3322,835"/>
  <p:tag name="LATEXADDIN" val="\documentclass{article}\pagestyle{empty}&#10;\usepackage{amsmath}&#10;\usepackage{amsfonts}&#10;\usepackage{amssymb}&#10;\begin{document}&#10;\begin{minipage}{9.4 cm}&#10;{\sffamily{&#10;{\bf{Exercise:}}&#10;A cylindrical can is to be made to hold $1$ liter of oil. Find the dimensions that will minimize the cost of the metal to manufacture the can.\\[1mm]&#10;&#10;{\bf{Solution:}}\\[1mm]&#10;Draw the diagram, where $r$ is the radius and $h$ the height (both in centimeters). In order to minimize the cost of the metal, we minimize the total surface area of the cylinder (top, bottom, and sides).\\[1mm]&#10;From the figure we see that the sides are made from a rectangular sheet with dimensions $2 \pi r^2$ and $h$.\\[1mm]&#10;So the surface area is\\[-2mm]&#10;$$&#10;A \, \, = \, \, 2 \, \pi \, r^2 \, + \, 2 \, \pi \, r \, h \, .&#10;$$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7,994"/>
  <p:tag name="ORIGINALWIDTH" val="4386,952"/>
  <p:tag name="LATEXADDIN" val="\documentclass{article}\pagestyle{empty}&#10;\usepackage{amsmath}&#10;\usepackage{amsfonts}&#10;\usepackage{amssymb}&#10;\begin{document}&#10;\begin{minipage}{12.4 cm}&#10;{\sffamily{&#10;We would like to express $A$ in terms of one variable, $r$. To eliminate $h$ we use the fact that the volume is given as $1$ liter, which is equivalent to $1000$ $cm^3$. Thus&#10;$$&#10;\pi \, r^2 \, h \, \, = \, \, 1000 \qquad \Longleftrightarrow \qquad&#10;h \, \, = \, \, \frac{1000}{\pi \, r^2}&#10;$$&#10;Substitution of this into the expression for $A$ gives&#10;$$&#10;A \, \, = \, \, 2 \, \pi \, r^2 \, + \, 2 \, \pi \, r \, \left( \frac{1000}{\pi \, r^2} \right) \, \, = \, \,&#10;2 \, \pi \, r^2 \, + \, \frac{2000}{r} \, .&#10;$$&#10;We know $r$ must be positive, and there are no limitations on how large $r$ can be. Therefore the function that we want to minimize is\\[-2mm]&#10;$$&#10;A(r) \, \, = \, \, 2 \, \pi \, r^2 \, + \, \frac{2000}{r} \, , \qquad r \, \, &gt; \, \, 0 \, .&#10;$$&#10;}}&#10;\end{minipage}&#10;\end{document}"/>
  <p:tag name="IGUANATEXSIZE" val="20"/>
  <p:tag name="IGUANATEXCURSOR" val="8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3,011"/>
  <p:tag name="ORIGINALWIDTH" val="4384,702"/>
  <p:tag name="LATEXADDIN" val="\documentclass{article}\pagestyle{empty}&#10;\usepackage{amsmath}&#10;\usepackage{amsfonts}&#10;\usepackage{amssymb}&#10;\begin{document}&#10;\begin{minipage}{12.4 cm}&#10;{\sffamily{&#10;To find the critical numbers, we differentiate:&#10;$$&#10;A'(r) \, \, = \, \, 4 \, \pi \, r \, - \, \frac{2000}{r^2} \, \, = \, \, \frac{4 \, \left( \pi r^3 - 500 \right)}{r^2} \, .&#10;$$&#10;Then $A'(r) = 0$ when $\pi r^3 = 500$, so the only critical number is $r = \sqrt[3]{500/ \pi}$.\\[1mm]&#10;Due to $A'(r) &lt; 0$ for $r &lt; \sqrt[3]{500/ \pi}$ and $A'(r) &gt; 0$ for $r &gt; \sqrt[3]{500/ \pi}$, we have that $A$ is&#10;\begin{itemize}&#10;\item decreasing for all $r$ to the left of the critical number and&#10;\item increasing for all $r$ to the right.&#10;\end{itemize}&#10;Thus $r = \sqrt[3]{500/ \pi}$ must give rise to an absolute minimum.&#10;}}&#10;\end{minipage}&#10;\end{document}"/>
  <p:tag name="IGUANATEXSIZE" val="20"/>
  <p:tag name="IGUANATEXCURSOR" val="7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603</Words>
  <Application>Microsoft Office PowerPoint</Application>
  <PresentationFormat>Bildschirmpräsentation (16:9)</PresentationFormat>
  <Paragraphs>170</Paragraphs>
  <Slides>73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74" baseType="lpstr">
      <vt:lpstr>Larissa-Design</vt:lpstr>
      <vt:lpstr>Calculus I for Management</vt:lpstr>
      <vt:lpstr>Before we start, let’s go for a short self-study/ group-work exercise</vt:lpstr>
      <vt:lpstr>Example: Sketching a graph with certain properties</vt:lpstr>
      <vt:lpstr>Example: Sketching a graph with certain properties</vt:lpstr>
      <vt:lpstr>Example: Sketching a graph with certain properties</vt:lpstr>
      <vt:lpstr>Example: Sketching a graph with certain properties</vt:lpstr>
      <vt:lpstr>Example: Sketching a graph with certain properties</vt:lpstr>
      <vt:lpstr>Folie 8</vt:lpstr>
      <vt:lpstr>Sketching a curve can be systematically done by following a list of straightforward guidelines</vt:lpstr>
      <vt:lpstr>Curve sketching guidelines (1a/ 4)</vt:lpstr>
      <vt:lpstr>Curve sketching guidelines (1b/ 4)</vt:lpstr>
      <vt:lpstr>Curve sketching guidelines (2/ 4)</vt:lpstr>
      <vt:lpstr>Curve sketching guidelines (3/ 4)</vt:lpstr>
      <vt:lpstr>Curve sketching guidelines (4/ 4)</vt:lpstr>
      <vt:lpstr>Example: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Folie 24</vt:lpstr>
      <vt:lpstr>A continuous function on a closed interval attains its absolute extrema either at an endpoint or in the interior of the interval</vt:lpstr>
      <vt:lpstr>Example: Finding absolute extrema</vt:lpstr>
      <vt:lpstr>Example: Finding absolute extrema</vt:lpstr>
      <vt:lpstr>For continuous functions on non-closed intervals our procedure does not work anymore, though it still can yield very valuable insights</vt:lpstr>
      <vt:lpstr>Example: Finding absolute extrema on an open interval</vt:lpstr>
      <vt:lpstr>Example: Finding absolute extrema on an open interval</vt:lpstr>
      <vt:lpstr>If there is only one critical number then the 2nd derivative at this point is sufficient to determine the type of extremum</vt:lpstr>
      <vt:lpstr>Example: Maximizing profit and minimizing average cost</vt:lpstr>
      <vt:lpstr>Example: Maximizing profit and minimizing average cost</vt:lpstr>
      <vt:lpstr>Example: Maximizing profit and minimizing average cost</vt:lpstr>
      <vt:lpstr>Example: Maximizing profit and minimizing average cost</vt:lpstr>
      <vt:lpstr>Example: Maximizing profit and minimizing average cost</vt:lpstr>
      <vt:lpstr>The marginal analysis criterion for maximum profit gives a method for solving the optimization problem of determining maximum profit (1/ 2)</vt:lpstr>
      <vt:lpstr>The marginal analysis criterion for maximum profit gives a method for solving the optimization problem of determining maximum profit (2/ 2)</vt:lpstr>
      <vt:lpstr>The marginal analysis criterion for minimal average cost gives a method for solving the optimization problem of determining minimal average cost (1/ 2) </vt:lpstr>
      <vt:lpstr>The marginal analysis criterion for minimal average cost gives a method for solving the optimization problem of determining minimal average cost (2/ 2) </vt:lpstr>
      <vt:lpstr>Price elasticity of demand describes the percentage decrease in demand produced by a 1% increase in unit price (1/ 2)</vt:lpstr>
      <vt:lpstr>Price elasticity of demand describes the percentage decrease in demand produced by a 1% increase in unit price (2/ 2)</vt:lpstr>
      <vt:lpstr>Example: Finding elasticity of demand</vt:lpstr>
      <vt:lpstr>Example: Finding elasticity of demand</vt:lpstr>
      <vt:lpstr>We distinguish between (i) elastic demand, (ii) inelastic demand,                    and (iii) unitary demand</vt:lpstr>
      <vt:lpstr>Not surprisingly, the rate of change of revenue can be linked easily to the price elasticity of demand</vt:lpstr>
      <vt:lpstr>Example: Relating change in revenue to levels of elasticity</vt:lpstr>
      <vt:lpstr>Example: Relating change in revenue to levels of elasticity</vt:lpstr>
      <vt:lpstr>Example: Relating change in revenue to levels of elasticity</vt:lpstr>
      <vt:lpstr>Example: Relating change in revenue to levels of elasticity</vt:lpstr>
      <vt:lpstr>Example: Relating change in revenue to levels of elasticity</vt:lpstr>
      <vt:lpstr>Altogether, we distinguish between three levels of elasticity and their general effect on revenue</vt:lpstr>
      <vt:lpstr>Folie 53</vt:lpstr>
      <vt:lpstr>Exercise: Applying the guidelines of curve sketching</vt:lpstr>
      <vt:lpstr>Example: Applying the guidelines of curve sketching</vt:lpstr>
      <vt:lpstr>Example: Applying the guidelines of curve sketching</vt:lpstr>
      <vt:lpstr>Example: Applying the guidelines of curve sketching</vt:lpstr>
      <vt:lpstr>Exercise: Solving optimization problems</vt:lpstr>
      <vt:lpstr>Exercise: Solving optimization problems</vt:lpstr>
      <vt:lpstr>Exercise: Solving optimization problems</vt:lpstr>
      <vt:lpstr>This exercise is a simplified case of Dido’s isoperimetric problem </vt:lpstr>
      <vt:lpstr>Exercise: Solving optimization problems</vt:lpstr>
      <vt:lpstr>Exercise: Solving optimization problems</vt:lpstr>
      <vt:lpstr>Exercise: Solving optimization problems</vt:lpstr>
      <vt:lpstr>Exercise: Solving optimization problems</vt:lpstr>
      <vt:lpstr>Implicit differentiation serves as an alternative way to solve optimization problems</vt:lpstr>
      <vt:lpstr>Exercise: Estimating additional revenue using marginal revenue</vt:lpstr>
      <vt:lpstr>Exercise: Estimating additional revenue using marginal revenue</vt:lpstr>
      <vt:lpstr>Exercise: Studying elasticity of demand</vt:lpstr>
      <vt:lpstr>Exercise: Studying elasticity of demand</vt:lpstr>
      <vt:lpstr>Exercise: Studying elasticity of demand</vt:lpstr>
      <vt:lpstr>Exercise: Studying elasticity of demand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217</cp:revision>
  <dcterms:created xsi:type="dcterms:W3CDTF">2020-04-04T18:50:50Z</dcterms:created>
  <dcterms:modified xsi:type="dcterms:W3CDTF">2022-11-16T20:39:51Z</dcterms:modified>
</cp:coreProperties>
</file>