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16" r:id="rId2"/>
    <p:sldId id="371" r:id="rId3"/>
    <p:sldId id="372" r:id="rId4"/>
    <p:sldId id="390" r:id="rId5"/>
    <p:sldId id="373" r:id="rId6"/>
    <p:sldId id="374" r:id="rId7"/>
    <p:sldId id="391" r:id="rId8"/>
    <p:sldId id="375" r:id="rId9"/>
    <p:sldId id="392" r:id="rId10"/>
    <p:sldId id="376" r:id="rId11"/>
    <p:sldId id="396" r:id="rId12"/>
    <p:sldId id="398" r:id="rId13"/>
    <p:sldId id="397" r:id="rId14"/>
    <p:sldId id="393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394" r:id="rId28"/>
    <p:sldId id="415" r:id="rId29"/>
    <p:sldId id="395" r:id="rId30"/>
    <p:sldId id="314" r:id="rId3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Curves &amp; Optimization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Curve Sketching &amp;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of Curve Sketching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Optimization, Marginal Analysis </a:t>
            </a:r>
            <a:r>
              <a:rPr lang="en-US" sz="1000" dirty="0" smtClean="0"/>
              <a:t> &amp; </a:t>
            </a:r>
            <a:r>
              <a:rPr lang="en-US" sz="1000" dirty="0" smtClean="0"/>
              <a:t>Elasticity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Curve Sketching &amp;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35384" t="26769" r="52308" b="50286"/>
          <a:stretch>
            <a:fillRect/>
          </a:stretch>
        </p:blipFill>
        <p:spPr bwMode="auto">
          <a:xfrm>
            <a:off x="251520" y="1131590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Maximizing profit and minimizing average cost</a:t>
            </a:r>
            <a:endParaRPr lang="en-US" dirty="0"/>
          </a:p>
        </p:txBody>
      </p:sp>
      <p:pic>
        <p:nvPicPr>
          <p:cNvPr id="6146" name="Picture 2 2"/>
          <p:cNvPicPr>
            <a:picLocks noChangeAspect="1" noChangeArrowheads="1"/>
          </p:cNvPicPr>
          <p:nvPr/>
        </p:nvPicPr>
        <p:blipFill>
          <a:blip r:embed="rId3" cstate="print"/>
          <a:srcRect r="52308"/>
          <a:stretch>
            <a:fillRect/>
          </a:stretch>
        </p:blipFill>
        <p:spPr bwMode="auto">
          <a:xfrm>
            <a:off x="251521" y="1131591"/>
            <a:ext cx="2232247" cy="1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69" y="1203574"/>
            <a:ext cx="5312476" cy="37806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Maximizing profit and minimizing average cost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69" y="1203574"/>
            <a:ext cx="5326371" cy="3669452"/>
          </a:xfrm>
          <a:prstGeom prst="rect">
            <a:avLst/>
          </a:prstGeom>
          <a:noFill/>
          <a:ln/>
          <a:effectLst/>
        </p:spPr>
      </p:pic>
      <p:pic>
        <p:nvPicPr>
          <p:cNvPr id="8" name="Picture 2 1"/>
          <p:cNvPicPr>
            <a:picLocks noChangeAspect="1" noChangeArrowheads="1"/>
          </p:cNvPicPr>
          <p:nvPr/>
        </p:nvPicPr>
        <p:blipFill>
          <a:blip r:embed="rId4" cstate="print"/>
          <a:srcRect l="35384" t="26769" r="52308" b="50286"/>
          <a:stretch>
            <a:fillRect/>
          </a:stretch>
        </p:blipFill>
        <p:spPr bwMode="auto">
          <a:xfrm>
            <a:off x="251520" y="1131590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 2"/>
          <p:cNvPicPr>
            <a:picLocks noChangeAspect="1" noChangeArrowheads="1"/>
          </p:cNvPicPr>
          <p:nvPr/>
        </p:nvPicPr>
        <p:blipFill>
          <a:blip r:embed="rId4" cstate="print"/>
          <a:srcRect r="52308"/>
          <a:stretch>
            <a:fillRect/>
          </a:stretch>
        </p:blipFill>
        <p:spPr bwMode="auto">
          <a:xfrm>
            <a:off x="251521" y="1131591"/>
            <a:ext cx="2232247" cy="1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Maximizing profit and minimizing average cost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7"/>
            <a:ext cx="7043727" cy="29303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35384" t="26769" r="52308" b="50286"/>
          <a:stretch>
            <a:fillRect/>
          </a:stretch>
        </p:blipFill>
        <p:spPr bwMode="auto">
          <a:xfrm>
            <a:off x="251520" y="1131590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Maximizing profit and minimizing average cost</a:t>
            </a:r>
            <a:endParaRPr lang="en-US" dirty="0"/>
          </a:p>
        </p:txBody>
      </p:sp>
      <p:pic>
        <p:nvPicPr>
          <p:cNvPr id="6146" name="Picture 2 2"/>
          <p:cNvPicPr>
            <a:picLocks noChangeAspect="1" noChangeArrowheads="1"/>
          </p:cNvPicPr>
          <p:nvPr/>
        </p:nvPicPr>
        <p:blipFill>
          <a:blip r:embed="rId3" cstate="print"/>
          <a:srcRect r="52308"/>
          <a:stretch>
            <a:fillRect/>
          </a:stretch>
        </p:blipFill>
        <p:spPr bwMode="auto">
          <a:xfrm>
            <a:off x="251521" y="1131591"/>
            <a:ext cx="2232247" cy="1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2681" r="642"/>
          <a:stretch>
            <a:fillRect/>
          </a:stretch>
        </p:blipFill>
        <p:spPr bwMode="auto">
          <a:xfrm>
            <a:off x="258051" y="3075806"/>
            <a:ext cx="2184703" cy="1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4"/>
            <a:ext cx="5324090" cy="29621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marginal analysis criterion for maximum profit gives a method for solving the optimization problem of determining maximum profit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1521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4973993" cy="991799"/>
          </a:xfrm>
          <a:prstGeom prst="rect">
            <a:avLst/>
          </a:prstGeom>
          <a:noFill/>
          <a:ln/>
          <a:effectLst/>
        </p:spPr>
      </p:pic>
      <p:sp>
        <p:nvSpPr>
          <p:cNvPr id="19" name="Rechteck 18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499734"/>
            <a:ext cx="7047765" cy="21672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marginal analysis criterion for maximum profit gives a method for solving the optimization problem of determining maximum profit (2/ 2)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691680" y="1131590"/>
            <a:ext cx="7200800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2"/>
            <a:ext cx="7039822" cy="1344943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787774"/>
            <a:ext cx="7200800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859770"/>
            <a:ext cx="7042412" cy="1999518"/>
          </a:xfrm>
          <a:prstGeom prst="rect">
            <a:avLst/>
          </a:prstGeom>
          <a:noFill/>
          <a:ln/>
          <a:effectLst/>
        </p:spPr>
      </p:pic>
      <p:pic>
        <p:nvPicPr>
          <p:cNvPr id="12" name="Picture 2 2"/>
          <p:cNvPicPr>
            <a:picLocks noChangeAspect="1" noChangeArrowheads="1"/>
          </p:cNvPicPr>
          <p:nvPr/>
        </p:nvPicPr>
        <p:blipFill>
          <a:blip r:embed="rId6" cstate="print"/>
          <a:srcRect r="52308"/>
          <a:stretch>
            <a:fillRect/>
          </a:stretch>
        </p:blipFill>
        <p:spPr bwMode="auto">
          <a:xfrm>
            <a:off x="251520" y="2787774"/>
            <a:ext cx="1296143" cy="109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marginal analysis criterion for minimal average cost gives a method for solving the optimization problem of determining minimal average cost (1/ 2) </a:t>
            </a:r>
            <a:endParaRPr lang="en-US" dirty="0"/>
          </a:p>
        </p:txBody>
      </p:sp>
      <p:pic>
        <p:nvPicPr>
          <p:cNvPr id="3" name="Picture 2 3"/>
          <p:cNvPicPr>
            <a:picLocks noChangeAspect="1" noChangeArrowheads="1"/>
          </p:cNvPicPr>
          <p:nvPr/>
        </p:nvPicPr>
        <p:blipFill>
          <a:blip r:embed="rId3" cstate="print"/>
          <a:srcRect l="52681" r="642"/>
          <a:stretch>
            <a:fillRect/>
          </a:stretch>
        </p:blipFill>
        <p:spPr bwMode="auto">
          <a:xfrm>
            <a:off x="251521" y="1131590"/>
            <a:ext cx="1296144" cy="111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0"/>
            <a:ext cx="7065149" cy="37696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marginal analysis criterion for minimal average cost gives a method for solving the optimization problem of determining minimal average cost (2/ 2) 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92"/>
            <a:ext cx="7042469" cy="73395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139702"/>
            <a:ext cx="7200800" cy="28803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2211696"/>
            <a:ext cx="7053301" cy="2760834"/>
          </a:xfrm>
          <a:prstGeom prst="rect">
            <a:avLst/>
          </a:prstGeom>
          <a:noFill/>
          <a:ln/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elasticity of demand describes the percentage decrease in demand</a:t>
            </a:r>
            <a:br>
              <a:rPr lang="en-US" dirty="0" smtClean="0"/>
            </a:br>
            <a:r>
              <a:rPr lang="en-US" dirty="0" smtClean="0"/>
              <a:t>produced by a 1% increase in unit price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7210" cy="3713938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3131840" y="3841770"/>
            <a:ext cx="432048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323528" y="1131590"/>
            <a:ext cx="0" cy="1440160"/>
          </a:xfrm>
          <a:prstGeom prst="line">
            <a:avLst/>
          </a:prstGeom>
          <a:noFill/>
          <a:ln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51520" y="2499742"/>
            <a:ext cx="1224136" cy="0"/>
          </a:xfrm>
          <a:prstGeom prst="line">
            <a:avLst/>
          </a:prstGeom>
          <a:noFill/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67544" y="1491630"/>
            <a:ext cx="864096" cy="720080"/>
          </a:xfrm>
          <a:prstGeom prst="lin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feld 13"/>
          <p:cNvSpPr txBox="1"/>
          <p:nvPr/>
        </p:nvSpPr>
        <p:spPr>
          <a:xfrm>
            <a:off x="323528" y="113159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demand</a:t>
            </a:r>
            <a:endParaRPr lang="en-US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971600" y="221171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price</a:t>
            </a:r>
            <a:endParaRPr lang="en-US" sz="1200" dirty="0"/>
          </a:p>
        </p:txBody>
      </p:sp>
      <p:cxnSp>
        <p:nvCxnSpPr>
          <p:cNvPr id="18" name="Gerade Verbindung 17"/>
          <p:cNvCxnSpPr/>
          <p:nvPr/>
        </p:nvCxnSpPr>
        <p:spPr>
          <a:xfrm>
            <a:off x="323528" y="3003798"/>
            <a:ext cx="0" cy="1440160"/>
          </a:xfrm>
          <a:prstGeom prst="line">
            <a:avLst/>
          </a:prstGeom>
          <a:noFill/>
          <a:ln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51520" y="4371950"/>
            <a:ext cx="1224136" cy="0"/>
          </a:xfrm>
          <a:prstGeom prst="line">
            <a:avLst/>
          </a:prstGeom>
          <a:noFill/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67544" y="3507854"/>
            <a:ext cx="936104" cy="144016"/>
          </a:xfrm>
          <a:prstGeom prst="lin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feld 20"/>
          <p:cNvSpPr txBox="1"/>
          <p:nvPr/>
        </p:nvSpPr>
        <p:spPr>
          <a:xfrm>
            <a:off x="323528" y="3003798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demand</a:t>
            </a:r>
            <a:endParaRPr lang="en-US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971600" y="408391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elasticity of demand describes the percentage decrease in demand</a:t>
            </a:r>
            <a:br>
              <a:rPr lang="en-US" dirty="0" smtClean="0"/>
            </a:br>
            <a:r>
              <a:rPr lang="en-US" dirty="0" smtClean="0"/>
              <a:t>produced by a 1% increase in unit price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448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3"/>
            <a:ext cx="7046789" cy="2274043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1691680" y="365187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723868"/>
            <a:ext cx="7059266" cy="12145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continuous function on a closed interval attains its absolute </a:t>
            </a:r>
            <a:r>
              <a:rPr lang="en-US" dirty="0" err="1" smtClean="0"/>
              <a:t>extrema</a:t>
            </a:r>
            <a:r>
              <a:rPr lang="en-US" dirty="0" smtClean="0"/>
              <a:t> either at an endpoint or in the interior of the interval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8" y="1131589"/>
            <a:ext cx="4320481" cy="37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4788024" y="1131590"/>
            <a:ext cx="4104456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860025" y="1203570"/>
            <a:ext cx="3917466" cy="1589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elasticity of demand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45598" cy="37391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elasticity of demand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3"/>
            <a:ext cx="7050409" cy="37823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distinguish between (</a:t>
            </a:r>
            <a:r>
              <a:rPr lang="en-US" dirty="0" err="1" smtClean="0"/>
              <a:t>i</a:t>
            </a:r>
            <a:r>
              <a:rPr lang="en-US" dirty="0" smtClean="0"/>
              <a:t>) elastic demand, (ii) inelastic demand,                    and (iii) unitary demand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7"/>
            <a:ext cx="7050149" cy="434074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23664"/>
            <a:ext cx="7050136" cy="26347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surprisingly, the rate of change of revenue can be linked easily to the price elasticity of demand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54779" cy="3756917"/>
          </a:xfrm>
          <a:prstGeom prst="rect">
            <a:avLst/>
          </a:prstGeom>
          <a:noFill/>
          <a:ln/>
          <a:effectLst/>
        </p:spPr>
      </p:pic>
      <p:cxnSp>
        <p:nvCxnSpPr>
          <p:cNvPr id="6" name="Gerade Verbindung 5"/>
          <p:cNvCxnSpPr/>
          <p:nvPr/>
        </p:nvCxnSpPr>
        <p:spPr>
          <a:xfrm>
            <a:off x="2411760" y="3579862"/>
            <a:ext cx="576064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2411760" y="3579862"/>
            <a:ext cx="0" cy="648072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411760" y="4227934"/>
            <a:ext cx="576064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6588224" y="3579862"/>
            <a:ext cx="1584176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172400" y="3579862"/>
            <a:ext cx="0" cy="648072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588224" y="4227934"/>
            <a:ext cx="1584176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Relating change in revenue to levels of elasticity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40211" cy="37771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Relating change in revenue to levels of elasticity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2"/>
            <a:ext cx="6735887" cy="35358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Relating change in revenue to levels of elasticity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1"/>
            <a:ext cx="7062150" cy="3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6728" r="53226" b="77623"/>
          <a:stretch>
            <a:fillRect/>
          </a:stretch>
        </p:blipFill>
        <p:spPr bwMode="auto">
          <a:xfrm>
            <a:off x="251520" y="113159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Relating change in revenue to levels of elasticity</a:t>
            </a:r>
            <a:endParaRPr lang="en-US" dirty="0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3" cstate="print"/>
          <a:srcRect r="53226"/>
          <a:stretch>
            <a:fillRect/>
          </a:stretch>
        </p:blipFill>
        <p:spPr bwMode="auto">
          <a:xfrm>
            <a:off x="251521" y="1131590"/>
            <a:ext cx="2016223" cy="193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3"/>
            <a:ext cx="5328099" cy="27388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6728" r="53226" b="77623"/>
          <a:stretch>
            <a:fillRect/>
          </a:stretch>
        </p:blipFill>
        <p:spPr bwMode="auto">
          <a:xfrm>
            <a:off x="251520" y="1131590"/>
            <a:ext cx="20162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Relating change in revenue to levels of elasticity</a:t>
            </a:r>
            <a:endParaRPr lang="en-US" dirty="0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3" cstate="print"/>
          <a:srcRect r="53226"/>
          <a:stretch>
            <a:fillRect/>
          </a:stretch>
        </p:blipFill>
        <p:spPr bwMode="auto">
          <a:xfrm>
            <a:off x="251521" y="1131590"/>
            <a:ext cx="2016223" cy="193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3226"/>
          <a:stretch>
            <a:fillRect/>
          </a:stretch>
        </p:blipFill>
        <p:spPr bwMode="auto">
          <a:xfrm>
            <a:off x="251520" y="3075806"/>
            <a:ext cx="2016224" cy="193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4"/>
            <a:ext cx="5326898" cy="26936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Altogether, we distinguish between three levels of elasticity and their general effect on revenue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3600400" cy="242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4067944" y="1131590"/>
            <a:ext cx="4824536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139944" y="1203570"/>
            <a:ext cx="4664121" cy="2132957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4067944" y="3579862"/>
            <a:ext cx="4824536" cy="144016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139944" y="3651842"/>
            <a:ext cx="4665327" cy="12803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absolute </a:t>
            </a:r>
            <a:r>
              <a:rPr lang="en-US" dirty="0" err="1" smtClean="0"/>
              <a:t>extrema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15647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3" y="1203571"/>
            <a:ext cx="5304711" cy="36780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absolute </a:t>
            </a:r>
            <a:r>
              <a:rPr lang="en-US" dirty="0" err="1" smtClean="0"/>
              <a:t>extrema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15647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3" y="1203571"/>
            <a:ext cx="5315365" cy="19980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continuous functions on non-closed intervals our procedure does not work anymore, though it still can yield very valuable insights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7920880" cy="17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51520" y="2859782"/>
            <a:ext cx="3563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Extrema</a:t>
            </a:r>
            <a:r>
              <a:rPr lang="en-US" sz="1200" dirty="0" smtClean="0"/>
              <a:t> for functions defined on unbounded intervals</a:t>
            </a:r>
            <a:endParaRPr lang="en-US" sz="1200" dirty="0"/>
          </a:p>
        </p:txBody>
      </p:sp>
      <p:sp>
        <p:nvSpPr>
          <p:cNvPr id="6" name="Rechteck 5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291822"/>
            <a:ext cx="7039908" cy="16473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absolute </a:t>
            </a:r>
            <a:r>
              <a:rPr lang="en-US" dirty="0" err="1" smtClean="0"/>
              <a:t>extrema</a:t>
            </a:r>
            <a:r>
              <a:rPr lang="en-US" dirty="0" smtClean="0"/>
              <a:t> on an open interval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160240" cy="22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1" y="1203574"/>
            <a:ext cx="5317480" cy="33536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absolute </a:t>
            </a:r>
            <a:r>
              <a:rPr lang="en-US" dirty="0" err="1" smtClean="0"/>
              <a:t>extrema</a:t>
            </a:r>
            <a:r>
              <a:rPr lang="en-US" dirty="0" smtClean="0"/>
              <a:t> on an open interval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160240" cy="22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74"/>
            <a:ext cx="5316424" cy="34600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there is only one critical number then the 2</a:t>
            </a:r>
            <a:r>
              <a:rPr lang="en-US" baseline="30000" dirty="0" smtClean="0"/>
              <a:t>nd</a:t>
            </a:r>
            <a:r>
              <a:rPr lang="en-US" dirty="0" smtClean="0"/>
              <a:t> derivative at this point is sufficient to determine the type of </a:t>
            </a:r>
            <a:r>
              <a:rPr lang="en-US" dirty="0" err="1" smtClean="0"/>
              <a:t>extremum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30806" cy="1214761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643758"/>
            <a:ext cx="7200800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15758"/>
            <a:ext cx="7026696" cy="13323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Maximizing profit and minimizing average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8"/>
            <a:ext cx="7054403" cy="36005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4,1395"/>
  <p:tag name="ORIGINALWIDTH" val="2437,945"/>
  <p:tag name="LATEXADDIN" val="\documentclass{article}\pagestyle{empty}&#10;\usepackage{amsmath}&#10;\usepackage{amsfonts}&#10;\usepackage{amssymb}&#10;\begin{document}&#10;\begin{minipage}{6.9 cm}&#10;{\sffamily{&#10;{\bf{The Extreme Value Property:}}\\[1mm]&#10;A function $f(x)$ that is continuous on the closed interval $[a,b]$ attains its absolute extrema on the intervall either at an&#10;endpoint of the interval (i.e. $a$ or $b$) or at a critatical number $c$ in the interior of the interval, i.e. $a &lt; c &lt; b$.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4,241"/>
  <p:tag name="ORIGINALWIDTH" val="3319,085"/>
  <p:tag name="LATEXADDIN" val="\documentclass{article}\pagestyle{empty}&#10;\usepackage{amsmath}&#10;\usepackage{amsfonts}&#10;\usepackage{amssymb}&#10;\begin{document}&#10;\begin{minipage}{9.4 cm}&#10;{\sffamily{&#10;{\bf{Example: (Finding Absolute Extrema)}}\\[1mm]&#10;On the closed interval $I = [-3, 0]$ find the absolute maximum and absolute minimum of the function\\[-2mm]&#10;$$&#10;f(x) \, \, = \, \, 2x^3 + 3x^2 - 12x - 7&#10;$$&#10;&#10;\vspace{0.2cm}&#10;{\bf{Solution:}}\\[1mm]&#10;From the derivative\\[-2mm]&#10;$$&#10;f'(x) \, \, = \, \, 6x^2 + 6x - 12 \, \, = \, \, 6 (x+2)(x-1)&#10;$$&#10;we see that the critical numbers are $x=-2 \in I$ and $x=1 \notin I$.\\[1mm]&#10;As only $x=-2$ lies in the interval $I$, we next compute $f(x)$ at the critical&#10;value $x=-2$ and at the endpoints $x=-3$ and $x=0$.&#10;}}&#10;\end{minipage}&#10;\end{document}"/>
  <p:tag name="IGUANATEXSIZE" val="20"/>
  <p:tag name="IGUANATEXCURSOR" val="2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5,609"/>
  <p:tag name="ORIGINALWIDTH" val="3325,084"/>
  <p:tag name="LATEXADDIN" val="\documentclass{article}\pagestyle{empty}&#10;\usepackage{amsmath}&#10;\usepackage{amsfonts}&#10;\usepackage{amssymb}&#10;\begin{document}&#10;\begin{minipage}{9.4 cm}&#10;{\sffamily{&#10;$$&#10;f(-2) \, = \, 13 \, , \quad f(-3) \, = \, 2 \, , \quad f(0) \, = \, -7&#10;$$&#10;Comparing these values we conclude that the absolute maximum of $f(x)$ on $I = [-3,0]$ is $f(-2)=13$&#10;and the absolute minimum is $f(0)=-7$.\\[1mm]&#10;Notice that we did not have to classify the critical points or draw the graph to&#10;locate the absolute extrema. The sketch in the figure is presented only for the sake&#10;of illustration.&#10;}}&#10;\end{minipage}&#10;\end{document}"/>
  <p:tag name="IGUANATEXSIZE" val="20"/>
  <p:tag name="IGUANATEXCURSOR" val="3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0,622"/>
  <p:tag name="ORIGINALWIDTH" val="4494,188"/>
  <p:tag name="LATEXADDIN" val="\documentclass{article}\pagestyle{empty}&#10;\usepackage{amsmath}&#10;\usepackage{amsfonts}&#10;\usepackage{amssymb}&#10;\begin{document}&#10;\begin{minipage}{12.7 cm}&#10;{\sffamily{&#10;When the interval on which we wish to maximize or minimize a continuous function&#10;is not of the form $a \leq x \leq b$, our procedure no longer applies.&#10;This is because there is no longer any guarantee that the function&#10;actually has an absolute maximum or minimum on the interval in question.\\[1mm]&#10;On the other hand, if an absolute extremum does exist and the function is continuous on&#10;the interval, the absolute extremum will still occur at a relative extremum or endpoint&#10;contained in the interval.}}&#10;\end{minipage}&#10;\end{document}"/>
  <p:tag name="IGUANATEXSIZE" val="20"/>
  <p:tag name="IGUANATEXCURSOR" val="4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2,014"/>
  <p:tag name="ORIGINALWIDTH" val="3326,584"/>
  <p:tag name="LATEXADDIN" val="\documentclass{article}\pagestyle{empty}&#10;\usepackage{amsmath}&#10;\usepackage{amsfonts}&#10;\usepackage{amssymb}&#10;\begin{document}&#10;\begin{minipage}{9.4 cm}&#10;{\sffamily{&#10;{\bf{Example:}} If they exist, find the absolute maximum and absolute minimum of the following function on the interval $x &gt; 0$\\[-2mm]&#10;$$&#10;f(x) \, \, = \, \, x^2 + \frac{16}{x} \, .&#10;$$&#10;&#10;{\bf{Solution:}}\\[1mm]&#10;The function is continuous on the interval $x&gt;0$ since its only discontinuity occurs at $x=0$. The derivative is&#10;$$&#10;f'(x) \, \, = \, \, 2x - \frac{16}{x^2} \, \, = \, \, \frac{2(x^3-8)}{x^2}&#10;$$&#10;which is zero when $x=2$.&#10;}}&#10;\end{minipage}&#10;\end{document}"/>
  <p:tag name="IGUANATEXSIZE" val="20"/>
  <p:tag name="IGUANATEXCURSOR" val="5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1,256"/>
  <p:tag name="ORIGINALWIDTH" val="3323,585"/>
  <p:tag name="LATEXADDIN" val="\documentclass{article}\pagestyle{empty}&#10;\usepackage{amsmath}&#10;\usepackage{amsfonts}&#10;\usepackage{amssymb}&#10;\begin{document}&#10;\begin{minipage}{9.4 cm}&#10;{\sffamily{&#10;Since $f'(x)&lt;0$ for $0&lt;x&lt;2$ and $f'(x)&gt;0$ for $x&gt;2$, the graph of $f(x)$ is strictly monotonously decreasing&#10;for $0&lt;x&lt;2$ and strictly monotonously increasing for $x&gt;2$, as shown in the figure. It follows that&#10;$$&#10;f(2) \, \, = \, \, 2^2 + \frac{16}{2} \, \, = \, \, 12&#10;$$&#10;is the absolute minimum of $f(x)$ on the open interval $x&gt;0$ and that there is no absolute maximum as&#10;\begin{eqnarray*}&#10;\lim_{x \to 0} f(x) &amp; = &amp; \infty \qquad \text{(vertical asymptote)}\\[1mm]&#10;\lim_{x \to \infty} f(x) &amp; = &amp; \infty&#10;\end{eqnarray*}&#10;}}&#10;\end{minipage}&#10;\end{document}"/>
  <p:tag name="IGUANATEXSIZE" val="20"/>
  <p:tag name="IGUANATEXCURSOR" val="6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2,1561"/>
  <p:tag name="ORIGINALWIDTH" val="4488,189"/>
  <p:tag name="LATEXADDIN" val="\documentclass{article}\pagestyle{empty}&#10;\usepackage{amsmath}&#10;\usepackage{amsfonts}&#10;\usepackage{amssymb}&#10;\begin{document}&#10;\begin{minipage}{12.7 cm}&#10;{\sffamily{&#10;The procedure illustrated in the previous example can be used whenever we wish to find&#10;the largest or smallest value of a function $f(x)$ that is continuous on an interval $I$ on&#10;which it has {\bf{exactly one}} critical number $c \in I$.\\[1mm]&#10;In particular, if this condition is satisfied and $f(x)$ has a relative maximum (minimum) at&#10;$x=c$, it also has an absolute maximum (minimum) there.}}&#10;\end{minipage}&#10;\end{document}"/>
  <p:tag name="IGUANATEXSIZE" val="20"/>
  <p:tag name="IGUANATEXCURSOR" val="5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4,147"/>
  <p:tag name="ORIGINALWIDTH" val="4484,44"/>
  <p:tag name="LATEXADDIN" val="\documentclass{article}\pagestyle{empty}&#10;\usepackage{amsmath}&#10;\usepackage{amsfonts}&#10;\usepackage{amssymb}&#10;\begin{document}&#10;\begin{minipage}{12.7 cm}&#10;{\sffamily{&#10;{\bf{The Second Derivative Test for Absolute Extrema:}}\\[1mm]&#10;Suppose that $f(x)$ is continuous on an interval $I$ where $x=c$ is the {\underline{only}} critical number and&#10;that $f'(c)=0$. Then,\\[-6mm]&#10;\begin{itemize}&#10;\item if $f''(c) &gt; 0$, the absolute minimum of $f(x)$ on $I$ is at $x=c$\\[-6mm]&#10;\item if $f''(c) &lt; 0$, the absolute maximum of $f(x)$ on $I$ is at $x=c$&#10;\end{itemize}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7,972"/>
  <p:tag name="ORIGINALWIDTH" val="4501,688"/>
  <p:tag name="LATEXADDIN" val="\documentclass{article}\pagestyle{empty}&#10;\usepackage{amsmath}&#10;\usepackage{amsfonts}&#10;\usepackage{amssymb}&#10;\begin{document}&#10;\begin{minipage}{12.7 cm}&#10;{\sffamily{&#10;{\bf{Example: (Maximizing Profit and Minimizing Average Cost)}}\\[1mm]&#10;Adam determines that when $q$ thousand units of his product are produced&#10;each month, they will all be sold at a price of\\[-2mm]&#10;$$&#10;p(q) \, \, = \, \, 22.2 - 1.2q \qquad \text{[GEL per unit]} \, .&#10;$$&#10;The total cost of producing the $q$ units will be\\[-2mm]&#10;$$&#10;C(q) \, \, = \, \, 0.4 q^2 + 3q + 40 \qquad \text{[thousand GEL]} \, .&#10;$$&#10;\begin{itemize}&#10;\item[{\bf{a)}}] How many units should Adam produce to maximize profit? What is the maximum&#10;profit he can expect?\\[-6mm]&#10;\item[{\bf{b)}}] How many units should Adam produce to minimize the average cost per unit of&#10;production $A(q) = \frac{C(q)}{q}$? What is the minimal average cost?\\[-6mm]&#10;\item[{\bf{c)}}] How many units should Adam produce to guarantee that average cost per unit&#10;equals the marginal cost of production $C'(q)$?&#10;\end{itemize}&#10;}}&#10;\end{minipage}&#10;\end{document}"/>
  <p:tag name="IGUANATEXSIZE" val="20"/>
  <p:tag name="IGUANATEXCURSOR" val="8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7,484"/>
  <p:tag name="ORIGINALWIDTH" val="3318,335"/>
  <p:tag name="LATEXADDIN" val="\documentclass{article}\pagestyle{empty}&#10;\usepackage{amsmath}&#10;\usepackage{amsfonts}&#10;\usepackage{amssymb}&#10;\begin{document}&#10;\begin{minipage}{9.4 cm}&#10;{\sffamily{&#10;{\bf{Solution:}}\\[1mm]&#10;{\bf{a)}} The revenue is\\[-2.5mm]&#10;$$&#10;R(q) \, \, = \, \, q \cdot p(q) \, \, = \, \, q (22.2 - 1.2q) \, \, = \, \, -1.2q^2 + 22.2 q&#10;$$&#10;thousand GEL, so the profit is\\[-2.5mm]&#10;$$&#10;P(q) \, \, = \, \, R(q) - C(q) \, \, = \, \, -1.6 q^2 + 19.2 q - 40&#10;$$&#10;thousand GEL. We have\\[-2.5mm]&#10;$$&#10;P'(q) \, \, = \, \, -3.2q + 19.2 \, \, \stackrel{!}{=} \, \, 0 &#10;$$&#10;when\\[-6mm]&#10;$$&#10;q \, \, = \, \, \frac{19.2}{3.2} \, \, = \, \, 6&#10;$$&#10;Since $q=6$ is the only critical number for $P(q)$, the second derivative test for&#10;absolute extrema applies.&#10;}}&#10;\end{minipage}&#10;\end{document}"/>
  <p:tag name="IGUANATEXSIZE" val="20"/>
  <p:tag name="IGUANATEXCURSOR" val="5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9,993"/>
  <p:tag name="ORIGINALWIDTH" val="3324,335"/>
  <p:tag name="LATEXADDIN" val="\documentclass{article}\pagestyle{empty}&#10;\usepackage{amsmath}&#10;\usepackage{amsfonts}&#10;\usepackage{amssymb}&#10;\begin{document}&#10;\begin{minipage}{9.4 cm}&#10;{\sffamily{&#10;We find that $P''(q) = -3.2$, so $P''(6) &lt; 0$, and the second derivative test tells us that the maximum&#10;profit occurs when $q=6$, that is, when $6000$ units are produced. The maximum profit is \\[-3mm]&#10;$$&#10;P(6) \, \, = \, \, -1.6 \cdot 6^2 + 19.2 \cdot 6 - 40 \, \, = \, \, 17.6&#10;$$&#10;thousand GEL. The graph of the profit function is shown in the figure.&#10;&#10;\vspace{0.5cm}&#10;{\bf{b)}} Next, the average cost is\\[-1mm]&#10;$$&#10;A(q) \, \, = \, \, \frac{C(q)}{q} \, \, = \, \, 0.4 q + 3 + \frac{40}{q}&#10;$$&#10;for $q &gt; 0$ (the level of production cannot be negative or zero). &#10;}}&#10;\end{minipage}&#10;\end{document}"/>
  <p:tag name="IGUANATEXSIZE" val="20"/>
  <p:tag name="IGUANATEXCURSOR" val="5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2,524"/>
  <p:tag name="ORIGINALWIDTH" val="4494,188"/>
  <p:tag name="LATEXADDIN" val="\documentclass{article}\pagestyle{empty}&#10;\usepackage{amsmath}&#10;\usepackage{amsfonts}&#10;\usepackage{amssymb}&#10;\begin{document}&#10;\begin{minipage}{12.7 cm}&#10;{\sffamily{&#10;We find\\[-4mm]&#10;$$&#10;A'(q) \, \, = \, \, \frac{0.4 q^2 - 40}{q^2}&#10;$$&#10;which is $0$ for $q&gt;0$ only when $q=10$. Using the quotient rule, we find that&#10;$$&#10;A''(q) \, \, = \, \, \frac{80}{q^3} \, \, &gt; \, \, 0 \, , \quad \text{when $q&gt;0$}&#10;$$&#10;so the second derivative test for absolute extrema tells us that average cost $A(q)$&#10;is minimized when $q=10$ (thousand) units. The minimal average cost is&#10;$$&#10;A(10) \, \, = \, \, 0.4 \cdot 10 + 3 + \frac{40}{10} \, \, = \, \, 11&#10;$$&#10;}}&#10;\end{minipage}&#10;\end{document}"/>
  <p:tag name="IGUANATEXSIZE" val="20"/>
  <p:tag name="IGUANATEXCURSOR" val="6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5,542"/>
  <p:tag name="ORIGINALWIDTH" val="3325,084"/>
  <p:tag name="LATEXADDIN" val="\documentclass{article}\pagestyle{empty}&#10;\usepackage{amsmath}&#10;\usepackage{amsfonts}&#10;\usepackage{amssymb}&#10;\begin{document}&#10;\begin{minipage}{9.4 cm}&#10;{\sffamily{&#10;{\bf{c)}} The marginal cost is $C'(q) = 0.8q + 3$, and it equals average cost when&#10;\begin{eqnarray*}&#10;0.8 q + 3 &amp; = &amp; 0.4 q + 3 + \frac{40}{q} \\&#10;&amp; \Downarrow &amp; \\&#10;q &amp; = &amp; 10 \quad \text{[thousand units]}&#10;\end{eqnarray*}&#10;which equals the optimal level of production in part {\bf{b)}}.\\[1mm]&#10;The graphs of the marginal cost $C'(q)$ and average cost $A(q) = \frac{C(q)}{q}$ are shown in the figure.&#10;}}&#10;\end{minipage}&#10;\end{document}"/>
  <p:tag name="IGUANATEXSIZE" val="20"/>
  <p:tag name="IGUANATEXCURSOR" val="4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,1736"/>
  <p:tag name="ORIGINALWIDTH" val="3172,104"/>
  <p:tag name="LATEXADDIN" val="\documentclass{article}\pagestyle{empty}&#10;\usepackage{amsmath}&#10;\usepackage{amsfonts}&#10;\usepackage{amssymb}&#10;\begin{document}&#10;\begin{minipage}{12.7 cm}&#10;{\sffamily{&#10;Next, we study two general principles of marginal analysis:&#10;\begin{itemize}&#10;\item the marginal analysis criterion for maximum profit, and&#10;\item the marginal analysis criterion for minimal average cost&#10;\end{itemize}&#10;}}&#10;\end{minipage}&#10;\end{document}"/>
  <p:tag name="IGUANATEXSIZE" val="20"/>
  <p:tag name="IGUANATEXCURSOR" val="3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4,833"/>
  <p:tag name="ORIGINALWIDTH" val="4494,188"/>
  <p:tag name="LATEXADDIN" val="\documentclass{article}\pagestyle{empty}&#10;\usepackage{amsmath}&#10;\usepackage{amsfonts}&#10;\usepackage{amssymb}&#10;\begin{document}&#10;\begin{minipage}{12.7 cm}&#10;{\sffamily{&#10;{\bf{Motivation of the Marginal Analysis Criterion for Maximum Profit:}}\\[1mm]&#10;If the revenue derived from the sale of $q$ units is $R(q)$ and the cost of producing those&#10;units is $C(q)$, then the profit is $P(q) = R(q) - C(q)$. Since&#10;$$&#10;P'(q) \, \, = \, \, R'(q) - C'(q) \quad \Longrightarrow \quad P''(q) \, \, = \, \, R''(q) - C''(q)&#10;$$&#10;it follows that $P'(q)=0$ when $R'(q) = C'(q)$ (critical point).\\[1mm]&#10;If it is also true that $P''(q) &lt; 0$, or&#10;equivalently, that $R''(q) &lt; C''(q)$, then the profit will be maximized (second derivatives test).}}&#10;\end{minipage}&#10;\end{document}"/>
  <p:tag name="IGUANATEXSIZE" val="20"/>
  <p:tag name="IGUANATEXCURSOR" val="7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0,1463"/>
  <p:tag name="ORIGINALWIDTH" val="4491,939"/>
  <p:tag name="LATEXADDIN" val="\documentclass{article}\pagestyle{empty}&#10;\usepackage{amsmath}&#10;\usepackage{amsfonts}&#10;\usepackage{amssymb}&#10;\begin{document}&#10;\begin{minipage}{12.7 cm}&#10;{\sffamily{&#10;{\bf{Marginal Analysis Criterion for Maximum Profit:}}\\[1mm]&#10;The profit $P(q) = R(q)-C(q)$ is maximized at a level of production $q$ where marginal&#10;revenue equals marginal cost and the rate of change of marginal cost exceeds&#10;the rate of change of marginal revenue, that is, where\\[-2mm]&#10;$$&#10;R'(q) \, \, = \, \, C'(q) \qquad \text{and} \qquad R''(q) \, \, &lt; \, \, C''(q) \, .&#10;$$&#10;}}&#10;\end{minipage}&#10;\end{document}"/>
  <p:tag name="IGUANATEXSIZE" val="20"/>
  <p:tag name="IGUANATEXCURSOR" val="4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0,596"/>
  <p:tag name="ORIGINALWIDTH" val="4490,439"/>
  <p:tag name="LATEXADDIN" val="\documentclass{article}\pagestyle{empty}&#10;\usepackage{amsmath}&#10;\usepackage{amsfonts}&#10;\usepackage{amssymb}&#10;\begin{document}&#10;\begin{minipage}{12.7 cm}&#10;{\sffamily{&#10;{\bf{Example:}}\\[1mm]&#10;For instance, in one of our previous examples, the revenue was $R(q)=-1.2q^2 + 22.2q$, and the&#10;cost was $C(q)=0.4q^2 + 3q - 40$, so the marginal revenue is $R'(q)=-2.4q + 22.2$ and the marginal&#10;cost is $C'(q)=0.8q + 3$.\\[1mm]&#10;Thus, marginal revenue equals marginal cost when\\[-2mm]&#10;$$&#10;R'(q) \, \, = \, \, C'(q) \quad \Longrightarrow \quad&#10;-2.4q + 22.2 \, \, = \, \, 0.8q + 3 \quad \Longrightarrow \quad&#10;q \, \, = \, \, 6&#10;$$&#10;which is the level of production for maximum profit found in this example.&#10;}}&#10;\end{minipage}&#10;\end{document}"/>
  <p:tag name="IGUANATEXSIZE" val="20"/>
  <p:tag name="IGUANATEXCURSOR" val="4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9,46"/>
  <p:tag name="ORIGINALWIDTH" val="4501,688"/>
  <p:tag name="LATEXADDIN" val="\documentclass{article}\pagestyle{empty}&#10;\usepackage{amsmath}&#10;\usepackage{amsfonts}&#10;\usepackage{amssymb}&#10;\begin{document}&#10;\begin{minipage}{12.7 cm}&#10;{\sffamily{&#10;{\bf{Motivation of the Marginal Analysis Criterion for Minimal Av. Cost:}}\\[1mm]&#10;Moreover, in the same example, we found that marginal cost equals average cost at&#10;the level of production where average cost is minimized.\\[1mm]&#10;This, too, is no accident. To see why, let $C(q)$ be the cost of producing $q$ units of a commodity. Then the average&#10;cost per unit is $A(q) = \frac{C(q)}{q}$, and by applying the quotient rule, we get\\[-4mm]&#10;$$&#10;A'(q) \, \, = \, \, \frac{q C'(q) - C(q)}{q^2}&#10;$$&#10;Thus, $A'(q)=0$ when the numerator on the right is zero. That is, when\\[-2mm]&#10;$$&#10;q C'(q) \, \, = \, \, C(q)&#10;$$&#10;or equivalently, when\\[-5mm]&#10;$$&#10;\underbrace{\quad C'(q) \quad}_{\text{marginal cost}} \, \, = \, \, \underbrace{\quad \frac{C(q)}{q} \quad}_{\text{average cost}} \, \, = \, \, A(q)&#10;$$&#10;&#10;}}&#10;\end{minipage}&#10;\end{document}"/>
  <p:tag name="IGUANATEXSIZE" val="20"/>
  <p:tag name="IGUANATEXCURSOR" val="7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9434"/>
  <p:tag name="ORIGINALWIDTH" val="4492,689"/>
  <p:tag name="LATEXADDIN" val="\documentclass{article}\pagestyle{empty}&#10;\usepackage{amsmath}&#10;\usepackage{amsfonts}&#10;\usepackage{amssymb}&#10;\begin{document}&#10;\begin{minipage}{12.7 cm}&#10;{\sffamily{&#10;{\bf{Marginal Analysis Criterion for Minimal Average Cost:}}\\[1mm]&#10;The average cost is minimized at the level of production where average cost equals marginal&#10;cost, that is, when $A(q) = C'(q)$.}}&#10;\end{minipage}&#10;\end{document}"/>
  <p:tag name="IGUANATEXSIZE" val="20"/>
  <p:tag name="IGUANATEXCURSOR" val="3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4,788"/>
  <p:tag name="ORIGINALWIDTH" val="4494,188"/>
  <p:tag name="LATEXADDIN" val="\documentclass{article}\pagestyle{empty}&#10;\usepackage{amsmath}&#10;\usepackage{amsfonts}&#10;\usepackage{amssymb}&#10;\begin{document}&#10;\begin{minipage}{12.7 cm}&#10;{\sffamily{&#10;{\small{&#10;Here is an informal explanation of the relationship between average and marginal&#10;cost that is often given in economics texts:\\[-4.5mm]&#10;\begin{itemize}&#10;\item The marginal cost (MC) is approximately the same as the cost of producing one additional unit. If the additional&#10;unit costs less to produce than the average cost (AC) of the existing units (if $MC &lt; AC$),&#10;then this less expensive unit will cause the average cost per unit to decrease.\\[-4.5mm]&#10;\item On the other hand, if the additional unit costs more than the average cost of the existing units (if $MC &gt; AC$),&#10;then this more expensive unit will cause the average cost per unit to increase.\\[-4.5mm]&#10;\item However, if the cost of the additional unit is equal to the average cost of the existing units (if $MC=AC$),&#10;then the average cost will neither increase nor decrease, which means $(AC)' = 0$.&#10;\end{itemize}&#10;}}&#10;}}&#10;\end{minipage}&#10;\end{document}"/>
  <p:tag name="IGUANATEXSIZE" val="20"/>
  <p:tag name="IGUANATEXCURSOR" val="8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4,215"/>
  <p:tag name="ORIGINALWIDTH" val="4495,688"/>
  <p:tag name="LATEXADDIN" val="\documentclass{article}\pagestyle{empty}&#10;\usepackage{amsmath}&#10;\usepackage{amsfonts}&#10;\usepackage{amssymb}&#10;\begin{document}&#10;\begin{minipage}{12.7 cm}&#10;{\sffamily{&#10;Consumers tend to respond to an increase in the price of a commodity by decreasing&#10;demand, but the degree of response varies greatly for different products.\\[1mm]&#10;For instance, an increase in the price of milk, soap, or batteries will not greatly affect the demand&#10;for those products, but an increase in the cost of home loans may cause demand to&#10;decline sharply as people opt to rent instead of buying.\\[5mm]&#10;Economists use a function $E(p)$, called {\bf{price elasticity of demand}}, to measure&#10;the responsiveness of demand $q$ for a particular commodity to a change in the unit&#10;price $p$.\\[1mm]&#10;The elasticity function is defined as the negative of the ratio of the percentage&#10;rate of change of quantity demanded to the corresponding percentage rate of&#10;change of price:\\[-1mm]&#10;$$&#10;E(p) \, \, = \, \, -\frac{p}{q} \cdot \frac{\textrm{d} q}{\textrm{d} p}&#10;$$&#10;This is approximately the same as the percentage decrease in demand&#10;produced by a $1\%$ increase in unit price.}}&#10;\end{minipage}&#10;\end{document}"/>
  <p:tag name="IGUANATEXSIZE" val="20"/>
  <p:tag name="IGUANATEXCURSOR" val="9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9,325"/>
  <p:tag name="ORIGINALWIDTH" val="4492,689"/>
  <p:tag name="LATEXADDIN" val="\documentclass{article}\pagestyle{empty}&#10;\usepackage{amsmath}&#10;\usepackage{amsfonts}&#10;\usepackage{amssymb}&#10;\begin{document}&#10;\begin{minipage}{12.7 cm}&#10;{\sffamily{&#10;{\bf{Price Elasticity of Demand:}}\\[1mm]&#10;If $q=D(p)$ units of a commodity are demanded by the market at a unit price $p$, where $D$ is a differentiable function,&#10;then the price elasticity of demand for the commodity is given by&#10;$$&#10;E(p) \, \, = \, \, - \frac{p}{q} \frac{\textrm{d} q}{\textrm{d} p}&#10;$$\\[-4mm]&#10;and has the interpretation\\[-2mm]&#10;$$&#10;E(p) \, \, \approx \, \, \left( \begin{array}{c}&#10;\text{percentage rate of decrease in demand $q$} \\ \text{produced by a $1\%$ increase in price $p$}&#10;\end{array} \right)&#10;$$&#10;}}&#10;\end{minipage}&#10;\end{document}"/>
  <p:tag name="IGUANATEXSIZE" val="20"/>
  <p:tag name="IGUANATEXCURSOR" val="4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,6566"/>
  <p:tag name="ORIGINALWIDTH" val="4500,938"/>
  <p:tag name="LATEXADDIN" val="\documentclass{article}\pagestyle{empty}&#10;\usepackage{amsmath}&#10;\usepackage{amsfonts}&#10;\usepackage{amssymb}&#10;\begin{document}&#10;\begin{minipage}{12.7 cm}&#10;{\sffamily{&#10;Since demand generally decreases with increasing price, the percentage rate of&#10;change of quantity demanded with respect to price will be negative.\\[1mm]&#10;By introducing a minus sign in the formula for $E(p)$, we guarantee that elasticity of demand&#10;is a positive quantity, which is more convenient to deal with, especially when&#10;making comparisons.}}&#10;\end{minipage}&#10;\end{document}"/>
  <p:tag name="IGUANATEXSIZE" val="20"/>
  <p:tag name="IGUANATEXCURSOR" val="3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9,711"/>
  <p:tag name="ORIGINALWIDTH" val="4493,438"/>
  <p:tag name="LATEXADDIN" val="\documentclass{article}\pagestyle{empty}&#10;\usepackage{amsmath}&#10;\usepackage{amsfonts}&#10;\usepackage{amssymb}&#10;\begin{document}&#10;\begin{minipage}{12.7 cm}&#10;{\sffamily{&#10;{\bf{Example: (Finding Elasticity of Demand)}}\\[1mm]&#10;Suppose the demand $q$ and price $p$ for a certain commodity are related by the linear&#10;equation $q=240-2p$ (for $0 \leq p \leq 120$).\\[-6mm]&#10;\begin{itemize}&#10;\item[{\bf{a)}}] Express the elasticity of demand as a function of $p$.\\[-6mm]&#10;\item[{\bf{b)}}] Calculate the elasticity of demand when the price is $p=100$ and $p=50$. Interpret your answer.\\[-6mm]&#10;\item[{\bf{c)}}] At what price is the elasticity of demand equal to $1$? What is the economic significance&#10;of this price?&#10;\end{itemize}&#10;&#10;\vspace{0.2cm}&#10;{\bf{Solution:}}\\[1mm]&#10;{\bf{a)}} Since $q(p) = 240-2p$, the derivative of $q$ with respect to $p$ is $\frac{\textrm{d} q}{\textrm{d} p} = -2$ and the&#10;elasticity of demand is\\[-2mm]&#10;$$&#10;E(p) \, \, = \, \, - \frac{p}{q} \frac{\textrm{d} q}{\textrm{d} p} \, \, = \, \, - \frac{-2p}{240-2p} \, \, = \, \, \frac{p}{120-p}&#10;$$&#10;}}&#10;\end{minipage}&#10;\end{document}"/>
  <p:tag name="IGUANATEXSIZE" val="20"/>
  <p:tag name="IGUANATEXCURSOR" val="90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3,708"/>
  <p:tag name="ORIGINALWIDTH" val="4494,938"/>
  <p:tag name="LATEXADDIN" val="\documentclass{article}\pagestyle{empty}&#10;\usepackage{amsmath}&#10;\usepackage{amsfonts}&#10;\usepackage{amssymb}&#10;\begin{document}&#10;\begin{minipage}{12.7 cm}&#10;{\sffamily{&#10;{\bf{b)}} When $p = 100$, the elasticity of demand is\\[-2mm]&#10;$$&#10;E(100) \, \, = \, \, \frac{100}{120-100} \, \, = \, \, 5&#10;$$&#10;That is, when the price is $p=100$, a $1\%$ increase in price will produce a decrease&#10;in demand of approximately $5\%$.&#10;When $p = 50$, the elasticity of demand is\\[-2mm]&#10;$$&#10;E(50) \, \, = \, \, \frac{50}{120-50} \, \, \approx \, \, 0.71&#10;$$&#10;That is, when the price is $p=50$, a $1\%$ increase in price will produce a decrease&#10;in demand of approximately $0.71\%$.\\[1mm]&#10;{\bf{c)}} The elasticity of demand will be equal to $1$ when\\[-2mm]&#10;$$&#10;1 \, \, = \, \, \frac{p}{120-p} \quad \Longrightarrow \quad 120 - p \, \, = \, \, p \, \quad \text{such that} \quad p \, \, = \, \, 60&#10;$$&#10;At this price, a $1\%$ increase in price will result in a decrease in demand of approximately&#10;the same percentage.&#10;}}&#10;\end{minipage}&#10;\end{document}"/>
  <p:tag name="IGUANATEXSIZE" val="20"/>
  <p:tag name="IGUANATEXCURSOR" val="7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9666"/>
  <p:tag name="ORIGINALWIDTH" val="4494,188"/>
  <p:tag name="LATEXADDIN" val="\documentclass{article}\pagestyle{empty}&#10;\usepackage{amsmath}&#10;\usepackage{amsfonts}&#10;\usepackage{amssymb}&#10;\begin{document}&#10;\begin{minipage}{12.7 cm}&#10;{\sffamily{&#10;There are three levels of elasticity, depending on whether $E(p)$ is greater than, less&#10;than, or equal to $1$. Here is a description and economic interpretation of each level.}}&#10;\end{minipage}&#10;\end{document}"/>
  <p:tag name="IGUANATEXSIZE" val="20"/>
  <p:tag name="IGUANATEXCURSOR" val="2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2,299"/>
  <p:tag name="ORIGINALWIDTH" val="4493,438"/>
  <p:tag name="LATEXADDIN" val="\documentclass{article}\pagestyle{empty}&#10;\usepackage{amsmath}&#10;\usepackage{amsfonts}&#10;\usepackage{amssymb}&#10;\begin{document}&#10;\begin{minipage}{12.7 cm}&#10;{\sffamily{&#10;{\bf{Levels of Elasticity:}}&#10;\begin{description}&#10;\item[Elastic Demand ($E(p) &gt; 1$):] The percentage decrease in demand is greater than&#10;the percentage increase in price that caused it. Thus, demand is relatively&#10;sensitive to changes in price.&#10;\item[Inelastic Demand ($E(p) &lt; 1$):] The percentage decrease in demand is less than&#10;the percentage increase in price that caused it. When this occurs,&#10;demand is relatively insensitive to changes in price.&#10;\item[Demand is of unit elasticity or unitary demand ($E(p) = 1$):] The percentage&#10;changes in price and demand are (approximately) equal.&#10;\end{description}&#10;}}&#10;\end{minipage}&#10;\end{document}"/>
  <p:tag name="IGUANATEXSIZE" val="20"/>
  <p:tag name="IGUANATEXCURSOR" val="6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6,963"/>
  <p:tag name="ORIGINALWIDTH" val="4493,438"/>
  <p:tag name="LATEXADDIN" val="\documentclass{article}\pagestyle{empty}&#10;\usepackage{amsmath}&#10;\usepackage{amsfonts}&#10;\usepackage{amssymb}&#10;\begin{document}&#10;\begin{minipage}{12.7 cm}&#10;{\sffamily{&#10;The level of elasticity of demand for a commodity gives useful information about&#10;the total revenue $R$ obtained from the sale of $q$ units of the commodity at $p$ GEL per&#10;unit.\\[1mm]&#10;Assuming that the demand $q$ is a differentiable function of unit price $p$, the revenue&#10;is $R(p) = p \cdot q(p)$ and by differentiating implicitly with respect to $p$, we find that\\[-0.5mm]&#10;$$&#10;\frac{\textrm{d} R}{\textrm{d} p} \, \, = \, \, p \cdot \frac{\textrm{d} q}{\textrm{d} p} + q&#10;$$&#10;To get the elasticity $E(p) = -\frac{p}{q} \frac{\textrm{d}q}{\textrm{d}p}$ into the picture, simply multiply the expression on&#10;the right-hand side by $\frac{q}{q}$ as follows:\\[-0.5mm]&#10;$$&#10;\frac{\textrm{d} R}{\textrm{d} p} \, \, = \, \, \frac{q}{q} \cdot \left( p \cdot \frac{\textrm{d} q}{\textrm{d} p} + q \right)&#10;\, \, = \, \, q \cdot \left( \frac{p}{q} \cdot \frac{\textrm{d} q}{\textrm{d} p} + 1 \right) \, \, = \, \,&#10;q \cdot \left( -E(p) + 1 \right)&#10;$$&#10;&#10;\vspace{0.4cm}&#10;In the next example, we use this formula to study the relationship between the revenue&#10;obtained in a production process and the level of elasticity.&#10;}}&#10;\end{minipage}&#10;\end{document}"/>
  <p:tag name="IGUANATEXSIZE" val="20"/>
  <p:tag name="IGUANATEXCURSOR" val="11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4,458"/>
  <p:tag name="ORIGINALWIDTH" val="4491,189"/>
  <p:tag name="LATEXADDIN" val="\documentclass{article}\pagestyle{empty}&#10;\usepackage{amsmath}&#10;\usepackage{amsfonts}&#10;\usepackage{amssymb}&#10;\begin{document}&#10;\begin{minipage}{12.7 cm}&#10;{\sffamily{&#10;{\bf{Example: (Relating Change in Revenue to Levels of Elasticity)}}\\[1mm]&#10;The manager of a bookstore determines that when a certain new paperback novel is&#10;priced at $p$ GEL per copy, the daily demand will be $q = 300 - p^2$ copies, where&#10;$0 \leq p \leq \sqrt{300}$.\\[-6mm]&#10;\begin{itemize}&#10;\item[{\bf{a)}}] Determine where the demand is elastic, inelastic, and of unit elasticity with&#10;respect to price.\\[-6mm]&#10;\item[{\bf{b)}}] Interpret the results of part {\bf{a)}} in terms of the behavior of total revenue as a function&#10;of price.&#10;\end{itemize}&#10;&#10;\vspace{0.1cm}&#10;{\bf{Solution:}}\\[1mm]&#10;{\bf{a)}} The elasticity of demand is\\[-2mm]&#10;$$&#10;E(p) \, \, = \, \, -\frac{p}{q} \frac{\textrm{d} q}{\textrm{d} p} \, \, = \, \, \frac{-p \cdot (-2p)}{300 - p^2}&#10;\, \, = \, \, \frac{2p^2}{300 - p^2}&#10;$$&#10;and since $0 \leq p \leq \sqrt{300}$ we have $E(p) \geq 0$.&#10;}}&#10;\end{minipage}&#10;\end{document}"/>
  <p:tag name="IGUANATEXSIZE" val="20"/>
  <p:tag name="IGUANATEXCURSOR" val="7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1,478"/>
  <p:tag name="ORIGINALWIDTH" val="4293,963"/>
  <p:tag name="LATEXADDIN" val="\documentclass{article}\pagestyle{empty}&#10;\usepackage{amsmath}&#10;\usepackage{amsfonts}&#10;\usepackage{amssymb}&#10;\begin{document}&#10;\begin{minipage}{12.7 cm}&#10;{\sffamily{&#10;The demand is of unit elasticity when $E=1$, that is, when&#10;$$&#10;E(p) \, \, = \, \, \frac{2p^2}{300 - p^2} \, \, = \, \, 1 \qquad \Longrightarrow \qquad p \, \, = \, \, \pm 10&#10;$$&#10;of which only $p=10$ is in the relevant interval $0 \leq p \leq \sqrt{300}$. If $0 \leq p &lt; 10$, then&#10;$$&#10;E(p) \, \, = \, \, \frac{2p^2}{300 - p^2} \, \, &lt; \, \, \frac{2 \cdot 10^2}{300 - 10^2} \, \, = \, \, 1&#10;$$&#10;so the demand is inelastic. Likewise, if $10 &lt; p &lt; \sqrt{300}$, then&#10;$$&#10;E(p) \, \, = \, \, \frac{2p^2}{300 - p^2} \, \, &gt; \, \, \frac{2 \cdot 10^2}{300 - 10^2} \, \, = \, \, 1&#10;$$&#10;and the demand is elastic.&#10;}}&#10;\end{minipage}&#10;\end{document}"/>
  <p:tag name="IGUANATEXSIZE" val="20"/>
  <p:tag name="IGUANATEXCURSOR" val="6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6,476"/>
  <p:tag name="ORIGINALWIDTH" val="4500,938"/>
  <p:tag name="LATEXADDIN" val="\documentclass{article}\pagestyle{empty}&#10;\usepackage{amsmath}&#10;\usepackage{amsfonts}&#10;\usepackage{amssymb}&#10;\begin{document}&#10;\begin{minipage}{12.7 cm}&#10;{\sffamily{&#10;{\bf{b)}} Recall from the discussion preceding this example that the derivative of the&#10;revenue function $R=pq$ with respect to $p$ satisfies&#10;$$&#10;R'(p) \, \, = \, \, q(p) \cdot \left( -E(p) + 1 \right)&#10;$$&#10;For $0 \leq p &lt; 10$, the demand is inelastic, so $E(p) &lt; 1$ and the term $-E(p) + 1$&#10;is positive, so in this case, $R'(q) &gt; 0$ and the revenue is increasing. For this range&#10;of prices, a specified percentage increase in price results in a smaller percentage&#10;decrease in demand, so the bookstore will take in more money for each increase in&#10;price up to $10$ GEL per copy.\\[1mm]&#10;For the price range $10 &lt; p \leq \sqrt{300}$, the demand is elastic. This means&#10;$E(p) &gt; 1$ and $-E(p) + 1 &lt; 0$, so $R'(p) &lt; 0$ and the revenue is decreasing.&#10;If the book is priced in this range, a specified percentage increase in price results&#10;in a larger percentage decrease in demand. This means that if the bookstore&#10;increases the price beyond the $10$ GEL per copy, it will lose revenue.&#10;}}&#10;\end{minipage}&#10;\end{document}"/>
  <p:tag name="IGUANATEXSIZE" val="20"/>
  <p:tag name="IGUANATEXCURSOR" val="10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8,808"/>
  <p:tag name="ORIGINALWIDTH" val="3325,834"/>
  <p:tag name="LATEXADDIN" val="\documentclass{article}\pagestyle{empty}&#10;\usepackage{amsmath}&#10;\usepackage{amsfonts}&#10;\usepackage{amssymb}&#10;\begin{document}&#10;\begin{minipage}{9.4 cm}&#10;{\sffamily{&#10;{\bf{b)}} Recall from the discussion preceding this example that the derivative of the&#10;revenue function $R=pq$ with respect to $p$ satisfies&#10;$$&#10;R'(p) \, \, = \, \, q(p) \cdot \left( -E(p) + 1 \right)&#10;$$&#10;For $0 \leq p &lt; 10$, the demand is inelastic, so $E(p) &lt; 1$ and the term $-E(p) + 1$&#10;is positive, so in this case, $R'(q) &gt; 0$ and the revenue is increasing. For this range&#10;of prices, a specified percentage increase in price results in a smaller percentage&#10;decrease in demand, so the bookstore will take in more money for each increase in&#10;price up to $10$ GEL per copy.&#10;}}&#10;\end{minipage}&#10;\end{document}"/>
  <p:tag name="IGUANATEXSIZE" val="20"/>
  <p:tag name="IGUANATEXCURSOR" val="3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3,311"/>
  <p:tag name="ORIGINALWIDTH" val="3325,834"/>
  <p:tag name="LATEXADDIN" val="\documentclass{article}\pagestyle{empty}&#10;\usepackage{amsmath}&#10;\usepackage{amsfonts}&#10;\usepackage{amssymb}&#10;\begin{document}&#10;\begin{minipage}{9.4 cm}&#10;{\sffamily{&#10;For the price range $10 &lt; p \leq \sqrt{300}$, the demand is elastic. This means&#10;$E(p) &gt; 1$ and $-E(p) + 1 &lt; 0$, so $R'(p) &lt; 0$ and the revenue is decreasing.&#10;If the book is priced in this range, a specified percentage increase in price results&#10;in a larger percentage decrease in demand. This means that if the bookstore&#10;increases the price beyond the $10$ GEL per copy, it will lose revenue.\\[1mm]&#10;Finally, the revenue is optimized when $R'(p)=0$. This occurs when $E(p)=1$,&#10;that is, when $p=10$ (unit elasticity). The graphs of the demand and revenue&#10;functions are shown in the figure.&#10;}}&#10;\end{minipage}&#10;\end{document}"/>
  <p:tag name="IGUANATEXSIZE" val="20"/>
  <p:tag name="IGUANATEXCURSOR" val="7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1,852"/>
  <p:tag name="ORIGINALWIDTH" val="2899,138"/>
  <p:tag name="LATEXADDIN" val="\documentclass{article}\pagestyle{empty}&#10;\usepackage{amsmath}&#10;\usepackage{amsfonts}&#10;\usepackage{amssymb}&#10;\begin{document}&#10;\begin{minipage}{8.2 cm}&#10;{\sffamily{&#10;{\bf{Levels of Elasticity \&amp; the Effect on Revenue:}}&#10;\begin{itemize}&#10;\item If demand is {\bf{elastic}}, i.e. $E(p)&gt;1$, revenue $R$ decreases as price $p$ increases.\\[-6mm]&#10;\item If demand is {\bf{inelastic}}, i.e. $E(p)&lt;1$, revenue $R$ increases as price $p$ increases.\\[-6mm]&#10;\item If demand is of {\bf{unit elasticity}}, i.e. $E(p)=1$, revenue is unaffected by a small increase in price.&#10;\end{itemize}&#10;}}&#10;\end{minipage}&#10;\end{document}"/>
  <p:tag name="IGUANATEXSIZE" val="20"/>
  <p:tag name="IGUANATEXCURSOR" val="4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9,4113"/>
  <p:tag name="ORIGINALWIDTH" val="2899,888"/>
  <p:tag name="LATEXADDIN" val="\documentclass{article}\pagestyle{empty}&#10;\usepackage{amsmath}&#10;\usepackage{amsfonts}&#10;\usepackage{amssymb}&#10;\begin{document}&#10;\begin{minipage}{8.2 cm}&#10;{\sffamily{&#10;The relationship between revenue and price is shown in the figure. Note that&#10;the revenue curve is rising where demand is inelastic, falling where demand is elastic,&#10;and has a horizontal tangent line where the demand is of unit elasticity.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Bildschirmpräsentation (16:9)</PresentationFormat>
  <Paragraphs>41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Larissa-Design</vt:lpstr>
      <vt:lpstr>Calculus I for MGMT – Curves &amp; Optimization Curve Sketching &amp; Optimization</vt:lpstr>
      <vt:lpstr>A continuous function on a closed interval attains its absolute extrema either at an endpoint or in the interior of the interval</vt:lpstr>
      <vt:lpstr>Example: Finding absolute extrema</vt:lpstr>
      <vt:lpstr>Example: Finding absolute extrema</vt:lpstr>
      <vt:lpstr>For continuous functions on non-closed intervals our procedure does not work anymore, though it still can yield very valuable insights</vt:lpstr>
      <vt:lpstr>Example: Finding absolute extrema on an open interval</vt:lpstr>
      <vt:lpstr>Example: Finding absolute extrema on an open interval</vt:lpstr>
      <vt:lpstr>If there is only one critical number then the 2nd derivative at this point is sufficient to determine the type of extremum</vt:lpstr>
      <vt:lpstr>Example: Maximizing profit and minimizing average cost</vt:lpstr>
      <vt:lpstr>Example: Maximizing profit and minimizing average cost</vt:lpstr>
      <vt:lpstr>Example: Maximizing profit and minimizing average cost</vt:lpstr>
      <vt:lpstr>Example: Maximizing profit and minimizing average cost</vt:lpstr>
      <vt:lpstr>Example: Maximizing profit and minimizing average cost</vt:lpstr>
      <vt:lpstr>The marginal analysis criterion for maximum profit gives a method for solving the optimization problem of determining maximum profit (1/ 2)</vt:lpstr>
      <vt:lpstr>The marginal analysis criterion for maximum profit gives a method for solving the optimization problem of determining maximum profit (2/ 2)</vt:lpstr>
      <vt:lpstr>The marginal analysis criterion for minimal average cost gives a method for solving the optimization problem of determining minimal average cost (1/ 2) </vt:lpstr>
      <vt:lpstr>The marginal analysis criterion for minimal average cost gives a method for solving the optimization problem of determining minimal average cost (2/ 2) </vt:lpstr>
      <vt:lpstr>Price elasticity of demand describes the percentage decrease in demand produced by a 1% increase in unit price (1/ 2)</vt:lpstr>
      <vt:lpstr>Price elasticity of demand describes the percentage decrease in demand produced by a 1% increase in unit price (2/ 2)</vt:lpstr>
      <vt:lpstr>Example: Finding elasticity of demand</vt:lpstr>
      <vt:lpstr>Example: Finding elasticity of demand</vt:lpstr>
      <vt:lpstr>We distinguish between (i) elastic demand, (ii) inelastic demand,                    and (iii) unitary demand</vt:lpstr>
      <vt:lpstr>Not surprisingly, the rate of change of revenue can be linked easily to the price elasticity of demand</vt:lpstr>
      <vt:lpstr>Example: Relating change in revenue to levels of elasticity</vt:lpstr>
      <vt:lpstr>Example: Relating change in revenue to levels of elasticity</vt:lpstr>
      <vt:lpstr>Example: Relating change in revenue to levels of elasticity</vt:lpstr>
      <vt:lpstr>Example: Relating change in revenue to levels of elasticity</vt:lpstr>
      <vt:lpstr>Example: Relating change in revenue to levels of elasticity</vt:lpstr>
      <vt:lpstr>Altogether, we distinguish between three levels of elasticity and their general effect on revenue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221</cp:revision>
  <dcterms:created xsi:type="dcterms:W3CDTF">2020-04-04T18:50:50Z</dcterms:created>
  <dcterms:modified xsi:type="dcterms:W3CDTF">2023-02-21T09:46:22Z</dcterms:modified>
</cp:coreProperties>
</file>