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03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314" r:id="rId2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5.xml"/><Relationship Id="rId7" Type="http://schemas.openxmlformats.org/officeDocument/2006/relationships/image" Target="../media/image30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0.xml"/><Relationship Id="rId7" Type="http://schemas.openxmlformats.org/officeDocument/2006/relationships/image" Target="../media/image3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</a:t>
            </a:r>
            <a:r>
              <a:rPr lang="en-US" dirty="0" smtClean="0"/>
              <a:t>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Antiderivatives</a:t>
            </a:r>
            <a:r>
              <a:rPr lang="en-US" dirty="0" smtClean="0"/>
              <a:t> &amp; Indefinite Integrals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Indefinite Integration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yielding Inverse Trigonometric Functions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 Rules </a:t>
            </a:r>
            <a:r>
              <a:rPr lang="de-DE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Integration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Antiderivatives</a:t>
            </a:r>
            <a:r>
              <a:rPr lang="en-US" sz="1000" dirty="0" smtClean="0"/>
              <a:t> &amp; </a:t>
            </a:r>
            <a:r>
              <a:rPr lang="en-US" sz="1000" dirty="0" smtClean="0"/>
              <a:t>                  Indefinite </a:t>
            </a:r>
            <a:r>
              <a:rPr lang="en-US" sz="1000" dirty="0" smtClean="0"/>
              <a:t>Integrals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67"/>
            <a:ext cx="7052725" cy="17500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differentiation formula, when read from right to left, gives rise to an </a:t>
            </a:r>
            <a:r>
              <a:rPr lang="en-US" dirty="0" err="1" smtClean="0"/>
              <a:t>antidifferentiation</a:t>
            </a:r>
            <a:r>
              <a:rPr lang="en-US" dirty="0" smtClean="0"/>
              <a:t> formula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2407" y="2311426"/>
            <a:ext cx="5308250" cy="270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68"/>
            <a:ext cx="7041168" cy="1003141"/>
          </a:xfrm>
          <a:prstGeom prst="rect">
            <a:avLst/>
          </a:prstGeom>
          <a:noFill/>
          <a:ln/>
          <a:effectLst/>
        </p:spPr>
      </p:pic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12360" y="3507854"/>
            <a:ext cx="890123" cy="131481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12360" y="3939902"/>
            <a:ext cx="936104" cy="126570"/>
          </a:xfrm>
          <a:prstGeom prst="rect">
            <a:avLst/>
          </a:prstGeom>
          <a:noFill/>
          <a:ln/>
          <a:effectLst/>
        </p:spPr>
      </p:pic>
      <p:cxnSp>
        <p:nvCxnSpPr>
          <p:cNvPr id="14" name="Gerade Verbindung 13"/>
          <p:cNvCxnSpPr/>
          <p:nvPr/>
        </p:nvCxnSpPr>
        <p:spPr>
          <a:xfrm flipH="1">
            <a:off x="7164288" y="3579862"/>
            <a:ext cx="57606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7164288" y="3998848"/>
            <a:ext cx="57606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812360" y="4155926"/>
            <a:ext cx="93610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see</a:t>
            </a:r>
          </a:p>
          <a:p>
            <a:pPr algn="ctr"/>
            <a:r>
              <a:rPr lang="en-US" sz="800" dirty="0" smtClean="0"/>
              <a:t>next section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40" y="1124663"/>
            <a:ext cx="2232248" cy="156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0" y="1203574"/>
            <a:ext cx="5307689" cy="3767946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3923928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efaltete Ecke 16"/>
          <p:cNvSpPr/>
          <p:nvPr/>
        </p:nvSpPr>
        <p:spPr>
          <a:xfrm>
            <a:off x="251520" y="3003798"/>
            <a:ext cx="2160240" cy="1872208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Shown are the graphs of the function </a:t>
            </a:r>
            <a:r>
              <a:rPr lang="en-US" sz="1100" i="1" dirty="0" smtClean="0">
                <a:solidFill>
                  <a:schemeClr val="tx1"/>
                </a:solidFill>
              </a:rPr>
              <a:t>f’</a:t>
            </a:r>
            <a:r>
              <a:rPr lang="en-US" sz="1100" dirty="0" smtClean="0">
                <a:solidFill>
                  <a:schemeClr val="tx1"/>
                </a:solidFill>
              </a:rPr>
              <a:t> and its </a:t>
            </a:r>
            <a:r>
              <a:rPr lang="en-US" sz="1100" dirty="0" err="1" smtClean="0">
                <a:solidFill>
                  <a:schemeClr val="tx1"/>
                </a:solidFill>
              </a:rPr>
              <a:t>antiderivative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Notice that </a:t>
            </a:r>
            <a:r>
              <a:rPr lang="en-US" sz="1100" i="1" dirty="0" smtClean="0">
                <a:solidFill>
                  <a:schemeClr val="tx1"/>
                </a:solidFill>
              </a:rPr>
              <a:t>f’(x) &gt; 0</a:t>
            </a:r>
            <a:r>
              <a:rPr lang="en-US" sz="1100" dirty="0" smtClean="0">
                <a:solidFill>
                  <a:schemeClr val="tx1"/>
                </a:solidFill>
              </a:rPr>
              <a:t>, so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is always increasing. Also notice that when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has a maximum or minimum,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appears to have an inflection point.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So the graph serves as a check on our calculation.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round the discussion of </a:t>
            </a:r>
            <a:r>
              <a:rPr lang="en-US" dirty="0" err="1" smtClean="0"/>
              <a:t>antiderivatives</a:t>
            </a:r>
            <a:r>
              <a:rPr lang="en-US" dirty="0" smtClean="0"/>
              <a:t>, let us discuss the shape of the graph of an </a:t>
            </a:r>
            <a:r>
              <a:rPr lang="en-US" dirty="0" err="1" smtClean="0"/>
              <a:t>antiderivative</a:t>
            </a:r>
            <a:r>
              <a:rPr lang="en-US" dirty="0" smtClean="0"/>
              <a:t>, given the graph of the function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40" y="1124663"/>
            <a:ext cx="2232248" cy="156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efaltete Ecke 3"/>
          <p:cNvSpPr/>
          <p:nvPr/>
        </p:nvSpPr>
        <p:spPr>
          <a:xfrm>
            <a:off x="251520" y="3003798"/>
            <a:ext cx="2160240" cy="1872208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Shown are the graphs of the function </a:t>
            </a:r>
            <a:r>
              <a:rPr lang="en-US" sz="1100" i="1" dirty="0" smtClean="0">
                <a:solidFill>
                  <a:schemeClr val="tx1"/>
                </a:solidFill>
              </a:rPr>
              <a:t>f’</a:t>
            </a:r>
            <a:r>
              <a:rPr lang="en-US" sz="1100" dirty="0" smtClean="0">
                <a:solidFill>
                  <a:schemeClr val="tx1"/>
                </a:solidFill>
              </a:rPr>
              <a:t> and its </a:t>
            </a:r>
            <a:r>
              <a:rPr lang="en-US" sz="1100" dirty="0" err="1" smtClean="0">
                <a:solidFill>
                  <a:schemeClr val="tx1"/>
                </a:solidFill>
              </a:rPr>
              <a:t>antiderivative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Notice that </a:t>
            </a:r>
            <a:r>
              <a:rPr lang="en-US" sz="1100" i="1" dirty="0" smtClean="0">
                <a:solidFill>
                  <a:schemeClr val="tx1"/>
                </a:solidFill>
              </a:rPr>
              <a:t>f’(x) &gt; 0</a:t>
            </a:r>
            <a:r>
              <a:rPr lang="en-US" sz="1100" dirty="0" smtClean="0">
                <a:solidFill>
                  <a:schemeClr val="tx1"/>
                </a:solidFill>
              </a:rPr>
              <a:t>, so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is always increasing. Also notice that when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has a maximum or minimum,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appears to have an inflection point.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So the graph serves as a check on our calculation.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0" y="1203574"/>
            <a:ext cx="5322096" cy="32703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99693"/>
            <a:ext cx="225001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79512" y="2643758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0" y="1203574"/>
            <a:ext cx="5322964" cy="2375657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3923928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683568" y="3075806"/>
            <a:ext cx="16561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ieren 27"/>
          <p:cNvGrpSpPr/>
          <p:nvPr/>
        </p:nvGrpSpPr>
        <p:grpSpPr>
          <a:xfrm>
            <a:off x="313362" y="2995673"/>
            <a:ext cx="8194299" cy="1729991"/>
            <a:chOff x="313362" y="2995673"/>
            <a:chExt cx="8194299" cy="1729991"/>
          </a:xfrm>
        </p:grpSpPr>
        <p:pic>
          <p:nvPicPr>
            <p:cNvPr id="15" name="Grafik 14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3796670" y="4502904"/>
              <a:ext cx="4710991" cy="2227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362" y="2995673"/>
              <a:ext cx="1059873" cy="80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5"/>
          <p:cNvGrpSpPr/>
          <p:nvPr/>
        </p:nvGrpSpPr>
        <p:grpSpPr>
          <a:xfrm>
            <a:off x="513428" y="1701123"/>
            <a:ext cx="8294124" cy="2532279"/>
            <a:chOff x="513428" y="1701123"/>
            <a:chExt cx="8294124" cy="2532279"/>
          </a:xfrm>
        </p:grpSpPr>
        <p:pic>
          <p:nvPicPr>
            <p:cNvPr id="16" name="Grafik 15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3792974" y="3795886"/>
              <a:ext cx="5014578" cy="43751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" name="Ellipse 18"/>
            <p:cNvSpPr/>
            <p:nvPr/>
          </p:nvSpPr>
          <p:spPr>
            <a:xfrm>
              <a:off x="1292287" y="1701123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35983" y="1701123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513428" y="3737107"/>
              <a:ext cx="648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735983" y="3658401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292287" y="3154345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Gerade Verbindung 24"/>
            <p:cNvCxnSpPr/>
            <p:nvPr/>
          </p:nvCxnSpPr>
          <p:spPr>
            <a:xfrm>
              <a:off x="1043608" y="3232884"/>
              <a:ext cx="648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99693"/>
            <a:ext cx="225001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79512" y="2643758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69" y="1203574"/>
            <a:ext cx="5324164" cy="3608171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3923928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Antidifferentiation</a:t>
            </a:r>
            <a:r>
              <a:rPr lang="en-US" dirty="0" smtClean="0"/>
              <a:t> is particularly useful in analyzing the motion of an object moving in a straight line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8"/>
            <a:ext cx="7041074" cy="27372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err="1" smtClean="0"/>
              <a:t>Antiderivatives</a:t>
            </a:r>
            <a:r>
              <a:rPr lang="en-US" dirty="0" smtClean="0"/>
              <a:t> and rectilinear motion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68"/>
            <a:ext cx="7043095" cy="37132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err="1" smtClean="0"/>
              <a:t>Antiderivatives</a:t>
            </a:r>
            <a:r>
              <a:rPr lang="en-US" dirty="0" smtClean="0"/>
              <a:t> and rectilinear motion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880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8"/>
            <a:ext cx="7034112" cy="24958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antiderivative</a:t>
            </a:r>
            <a:r>
              <a:rPr lang="en-US" dirty="0" smtClean="0"/>
              <a:t> or indefinite integral of a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a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such that </a:t>
            </a:r>
            <a:r>
              <a:rPr lang="en-US" i="1" dirty="0" smtClean="0"/>
              <a:t>F’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722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25117" cy="1701896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147814"/>
            <a:ext cx="7200800" cy="18722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219813"/>
            <a:ext cx="7035683" cy="172366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has a whole family of </a:t>
            </a:r>
            <a:r>
              <a:rPr lang="en-US" dirty="0" err="1" smtClean="0"/>
              <a:t>antiderivatives</a:t>
            </a:r>
            <a:r>
              <a:rPr lang="en-US" dirty="0" smtClean="0"/>
              <a:t> that differ by an additive constant from each other (1/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38962" cy="37646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has a whole family of </a:t>
            </a:r>
            <a:r>
              <a:rPr lang="en-US" dirty="0" err="1" smtClean="0"/>
              <a:t>antiderivatives</a:t>
            </a:r>
            <a:r>
              <a:rPr lang="en-US" dirty="0" smtClean="0"/>
              <a:t> that differ by an additive constant from each other (2/ 3)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6522"/>
          <a:stretch>
            <a:fillRect/>
          </a:stretch>
        </p:blipFill>
        <p:spPr bwMode="auto">
          <a:xfrm>
            <a:off x="251520" y="1131590"/>
            <a:ext cx="2880320" cy="355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9" y="1203596"/>
            <a:ext cx="5310086" cy="923819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419872" y="2355726"/>
            <a:ext cx="5472608" cy="26642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2427732"/>
            <a:ext cx="5325457" cy="22391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has a whole family of </a:t>
            </a:r>
            <a:r>
              <a:rPr lang="en-US" dirty="0" err="1" smtClean="0"/>
              <a:t>antiderivatives</a:t>
            </a:r>
            <a:r>
              <a:rPr lang="en-US" dirty="0" smtClean="0"/>
              <a:t> that differ by an additive constant from each other (3/ 3)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3623"/>
          <a:stretch>
            <a:fillRect/>
          </a:stretch>
        </p:blipFill>
        <p:spPr bwMode="auto">
          <a:xfrm>
            <a:off x="251520" y="1131590"/>
            <a:ext cx="2880320" cy="333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3123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5"/>
            <a:ext cx="5326989" cy="21972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4499992" y="4371950"/>
            <a:ext cx="432048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indefinite integral consist of the integral symbol, an integrand, and the differential symbol </a:t>
            </a:r>
            <a:r>
              <a:rPr lang="en-US" dirty="0" err="1" smtClean="0"/>
              <a:t>d</a:t>
            </a:r>
            <a:r>
              <a:rPr lang="en-US" i="1" dirty="0" err="1" smtClean="0"/>
              <a:t>x</a:t>
            </a:r>
            <a:r>
              <a:rPr lang="en-US" dirty="0" smtClean="0"/>
              <a:t> indicating the variable </a:t>
            </a:r>
            <a:r>
              <a:rPr lang="en-US" i="1" dirty="0" smtClean="0"/>
              <a:t>x</a:t>
            </a:r>
            <a:r>
              <a:rPr lang="en-US" dirty="0" smtClean="0"/>
              <a:t> of integration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fik 3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46717" cy="3582916"/>
          </a:xfrm>
          <a:prstGeom prst="rect">
            <a:avLst/>
          </a:prstGeom>
          <a:noFill/>
          <a:ln/>
          <a:effectLst/>
        </p:spPr>
      </p:pic>
      <p:cxnSp>
        <p:nvCxnSpPr>
          <p:cNvPr id="11" name="Gerade Verbindung mit Pfeil 10"/>
          <p:cNvCxnSpPr/>
          <p:nvPr/>
        </p:nvCxnSpPr>
        <p:spPr>
          <a:xfrm>
            <a:off x="3419872" y="4587974"/>
            <a:ext cx="936104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4716016" y="4227934"/>
            <a:ext cx="0" cy="144016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3419872" y="4227934"/>
            <a:ext cx="1296144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6084168" y="4227934"/>
            <a:ext cx="0" cy="144016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6084168" y="4227934"/>
            <a:ext cx="648072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5076056" y="4659982"/>
            <a:ext cx="0" cy="144016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>
            <a:off x="5076056" y="4803998"/>
            <a:ext cx="1656184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699792" y="4099605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C00000"/>
                </a:solidFill>
              </a:rPr>
              <a:t>integrand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406562" y="4463551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C00000"/>
                </a:solidFill>
              </a:rPr>
              <a:t>integral symbol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732240" y="4103511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constant of integration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732240" y="4686106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variable of integration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411760" y="4011910"/>
            <a:ext cx="576064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integral of the derivative of a function is the function itself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5759" cy="37844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68"/>
            <a:ext cx="6584832" cy="1646718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3010329"/>
            <a:ext cx="7026630" cy="499872"/>
          </a:xfrm>
          <a:prstGeom prst="rect">
            <a:avLst/>
          </a:prstGeom>
          <a:noFill/>
          <a:ln/>
          <a:effectLst/>
        </p:spPr>
      </p:pic>
      <p:pic>
        <p:nvPicPr>
          <p:cNvPr id="22" name="Grafik 2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723879"/>
            <a:ext cx="4997186" cy="9441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Determination of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69"/>
            <a:ext cx="5179797" cy="2016725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579862"/>
            <a:ext cx="7032363" cy="10302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7,6266"/>
  <p:tag name="ORIGINALWIDTH" val="4450,694"/>
  <p:tag name="LATEXADDIN" val="\documentclass{article}\pagestyle{empty}&#10;\usepackage{amsmath}&#10;\usepackage{amsfonts}&#10;\usepackage{amssymb}&#10;\begin{document}&#10;\begin{minipage}{12.6 cm}&#10;{\sffamily{&#10;{\bf{Antidifferentiation (or Indefinite Integration):}}\\[1mm]&#10;A function $F(x)$ is said to be an {\bf{antiderivative}} of $f(x)$ if\\[-2mm]&#10;$$&#10;\frac{\textrm{d} F(x)}{\textrm{d} x} \, \, = \, \, F'(x) \, \, = \, \, f(x)&#10;$$&#10;for every $x$ in the domain of $f(x)$. The process of finding antiderivatives is called&#10;{\bf{antidifferentiation}} or {\bf{indefinite integration}}.&#10;}}&#10;\end{minipage}&#10;\end{document}"/>
  <p:tag name="IGUANATEXSIZE" val="20"/>
  <p:tag name="IGUANATEXCURSOR" val="3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9,6251"/>
  <p:tag name="ORIGINALWIDTH" val="4456,693"/>
  <p:tag name="LATEXADDIN" val="\documentclass{article}\pagestyle{empty}&#10;\usepackage{amsmath}&#10;\usepackage{amsfonts}&#10;\usepackage{amssymb}&#10;\begin{document}&#10;\begin{minipage}{12.6 cm}&#10;{\sffamily{&#10;{\bf{Example: (Verifying an Antiderivative)}}\\[1mm]&#10;To verify that $F(x) = \tfrac{1}{3} x^3 + 5x + 2$ is an antiderivative of $f(x) = x^2 + 5$ we differentiate $F$ in order to find&#10;$$&#10;F'(x) \, \, = \, \, \tfrac{1}{3} \cdot 3 x^2 + 5 \, \, = \, \, x^2 + 5 \, \, = \, \, f(x)&#10;$$&#10;as required.&#10;}}&#10;\end{minipage}&#10;\end{document}"/>
  <p:tag name="IGUANATEXSIZE" val="20"/>
  <p:tag name="IGUANATEXCURSOR" val="4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0,728"/>
  <p:tag name="ORIGINALWIDTH" val="4456,693"/>
  <p:tag name="LATEXADDIN" val="\documentclass{article}\pagestyle{empty}&#10;\usepackage{amsmath}&#10;\usepackage{amsfonts}&#10;\usepackage{amssymb}&#10;\begin{document}&#10;\begin{minipage}{12.6 cm}&#10;{\sffamily{&#10;A function has more than one antiderivative. For example, one antiderivative of the&#10;function $f(x)=3x^2$ is $F(x)=x^3$, since\\[-2mm]&#10;$$&#10;F'(x) \, \, = \, \, 3x^2 \, \, = \, \, f(x)&#10;$$&#10;but so are $x^3 + 12$ and $x^3 + 5$ and $x^3 + \pi$, since\\[-2mm]&#10;$$&#10;\frac{\textrm{d}}{\textrm{d} x} \left( x^3 + 12 \right) \, \, = \, \, 3 x^2 \, , \quad&#10;\frac{\textrm{d}}{\textrm{d} x} \left( x^3 + 5 \right) \, \, = \, \, 3 x^2 \, , \quad&#10;\frac{\textrm{d}}{\textrm{d} x} \left( x^3 + \pi \right) \, \, = \, \, 3 x^2 \, .&#10;$$&#10;&#10;\vspace{0.3cm}&#10;In general, if $F(x)$ is one antiderivative of $f$, then so is any function of the form&#10;$G(x) = F(x) + C$, for constant $C$ since\\[-2mm]&#10;$$&#10;G'(x) \, \, = \, \, \frac{\textrm{d}}{\textrm{d} x} \left( F(x) + C \right) \, \, = \, \, F'(x) + C'  \, \, = \, \, F'(x) + 0&#10;\, \, = \, \, f(x) \, .&#10;$$&#10;Conversely, it can be shown that if $F$ and $G$ are both antiderivatives of $f$, then&#10;$G(x) = F(x) + C$, for some constant $C$.&#10;}}&#10;\end{minipage}&#10;\end{document}"/>
  <p:tag name="IGUANATEXSIZE" val="20"/>
  <p:tag name="IGUANATEXCURSOR" val="6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3,6783"/>
  <p:tag name="ORIGINALWIDTH" val="3394,826"/>
  <p:tag name="LATEXADDIN" val="\documentclass{article}\pagestyle{empty}&#10;\usepackage{amsmath}&#10;\usepackage{amsfonts}&#10;\usepackage{amssymb}&#10;\begin{document}&#10;\begin{minipage}{9.6 cm}&#10;{\sffamily{&#10;{\bf{Fundamental Property of Antiderivatives:}}\\[1mm]&#10;If $F(x)$ is an antiderivative of the continuous function $f(x)$, then any other antiderivative of $f(x)$ has the&#10;form $G(x) = F(x) + C$ for some constant $C$.&#10;}}&#10;\end{minipage}&#10;\end{document}"/>
  <p:tag name="IGUANATEXSIZE" val="20"/>
  <p:tag name="IGUANATEXCURSOR" val="3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8,826"/>
  <p:tag name="ORIGINALWIDTH" val="3403,825"/>
  <p:tag name="LATEXADDIN" val="\documentclass{article}\pagestyle{empty}&#10;\usepackage{amsmath}&#10;\usepackage{amsfonts}&#10;\usepackage{amssymb}&#10;\begin{document}&#10;\begin{minipage}{9.6 cm}&#10;{\sffamily{&#10;There is a simple geometric interpretation for the fundamental property of antiderivatives.&#10;If $F$ and $G$ are both antiderivatives of $f$, then&#10;$$&#10;G'(x) \, \, = \, \, F'(x) \, \, = \, \, f(x) \, .&#10;$$&#10;This means that the slope $F'(x)$ of the tangent line to $y = F(x)$ at the point $(x, F(x))$&#10;is the same as the slope $G'(x)$ of the tangent line to $y = G(x)$ at $(x, G(x))$. Since the&#10;slopes are equal, it follows that the tangent lines at $(x,F(x))$ and $(x,G(x))$ are parallel,&#10;as shown in the figure (a).&#10;}}&#10;\end{minipage}&#10;\end{document}"/>
  <p:tag name="IGUANATEXSIZE" val="20"/>
  <p:tag name="IGUANATEXCURSOR" val="6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9,58"/>
  <p:tag name="ORIGINALWIDTH" val="3403,075"/>
  <p:tag name="LATEXADDIN" val="\documentclass{article}\pagestyle{empty}&#10;\usepackage{amsmath}&#10;\usepackage{amsfonts}&#10;\usepackage{amssymb}&#10;\begin{document}&#10;\begin{minipage}{9.6 cm}&#10;{\sffamily{&#10;Since this is true for all $x$, the entire curve $y = G(x)$ must&#10;be parallel to the curve $y = F(x)$, so that\\[-2mm]&#10;$$&#10;y \, \, = \, \, G(x) \, \, = \, \, F(x) + C&#10;$$&#10;In general, the collection of graphs of all antiderivatives of a given function $f$ is a&#10;family of parallel curves that are vertical translations of one another.\\[1mm]&#10;This is illustrated in figure (b) for the family of antiderivatives of $f(x) = 3 x^2$.&#10;}}&#10;\end{minipage}&#10;\end{document}"/>
  <p:tag name="IGUANATEXSIZE" val="20"/>
  <p:tag name="IGUANATEXCURSOR" val="5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1,241"/>
  <p:tag name="ORIGINALWIDTH" val="4458,193"/>
  <p:tag name="LATEXADDIN" val="\documentclass{article}\pagestyle{empty}&#10;\usepackage{amsmath}&#10;\usepackage{amsfonts}&#10;\usepackage{amssymb}&#10;\begin{document}&#10;\begin{minipage}{12.6 cm}&#10;{\sffamily{&#10;If $F(x)$ is one antiderivative of the continuous function $f(x)$,&#10;then all such antiderivatives may be characterized by $F(x) = C$ for constant $C$. The&#10;family of all antiderivatives of $f(x)$ is written&#10;$$&#10;\int \, f(x) \, \textrm{d} x \, \, = \, \, F(x) + C&#10;$$&#10;and is called the {\bf{indefinite integral}} of $f(x)$. The integral is 'indefinite' because it&#10;involves a constant $C$ that can take on any value.\\[1mm]&#10;In the context of the indefinite integral $\int f(x) \textrm{d} x = F(x) + C$, the {\bf{integral symbol}}&#10;is $\int$, the function $f(x)$ is called the {\bf{integrand}}, $C$ is the {\bf{constant of integration}}, and&#10;$\textrm{d} x$ is a differential that specifies $x$ as the {\bf{variable of integration}}. E.g.:&#10;&#10;\vspace{0.3cm}&#10;$$&#10;\int \, 3 x^2 \, \textrm{d} x \, \, = \, \, x^3 + C \, .&#10;$$&#10;}}&#10;\end{minipage}&#10;\end{document}"/>
  <p:tag name="IGUANATEXSIZE" val="20"/>
  <p:tag name="IGUANATEXCURSOR" val="8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5,227"/>
  <p:tag name="ORIGINALWIDTH" val="4461,193"/>
  <p:tag name="LATEXADDIN" val="\documentclass{article}\pagestyle{empty}&#10;\usepackage{amsmath}&#10;\usepackage{amsfonts}&#10;\usepackage{amssymb}&#10;\begin{document}&#10;\begin{minipage}{12.6 cm}&#10;{\sffamily{&#10;For any differentiable function $F$, we have\\[-2mm]&#10;$$&#10;\int \, F'(x) \, \textrm{d} x \, \, = \, \, F(x) + C \, ,&#10;$$&#10;since by definition, $F(x)$ is an antiderivative of $F'(x)$. Equivalently,\\[-2mm]&#10;$$&#10;\int \, \frac{\textrm{d} F(x)}{\textrm{d} x} \, \, = \, \ F(x) + C \, ,&#10;$$&#10;which can be interpreted as saying that {\bf{the integral of the derivative of a function is&#10;the function itself}}.\\[1mm]&#10;It is useful to remember that if you have performed an indefinite integration calculation&#10;that leads you to believe that $\int f(x) \textrm{d}x = G(x) + C$, then you can check your&#10;calculation by differentiating $G(x)$:\\[-6mm]&#10;\begin{quotation}&#10;\noindent If $G'(x) = f(x)$, then the integration $\int f(x) \textrm{d}x = G(x) + C$ is correct, but if&#10;$G'(x)$ is anything other than $f(x)$, you've made a mistake.&#10;\end{quotation}&#10;}}&#10;\end{minipage}&#10;\end{document}"/>
  <p:tag name="IGUANATEXSIZE" val="20"/>
  <p:tag name="IGUANATEXCURSOR" val="7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6,6368"/>
  <p:tag name="ORIGINALWIDTH" val="4101,988"/>
  <p:tag name="LATEXADDIN" val="\documentclass{article}\pagestyle{empty}&#10;\usepackage{amsmath}&#10;\usepackage{amsfonts}&#10;\usepackage{amssymb}&#10;\begin{document}&#10;\begin{minipage}{12.4 cm}&#10;{\sffamily{&#10;{\bf{Example:}}\\[1mm]&#10;Find the most general antiderivative of each of the following functions.&#10;$$&#10;{\textbf{a)}} \, \, \, f(x) \, \, = \, \, \sin(x) \, , \qquad&#10;{\textbf{b)}} \, \, \, f(x) \, \, = \, \, \frac{1}{x} \, , \qquad&#10;{\textbf{c)}} \, \, \, f(x) \, \, = \, \, x^n \, , \, \, n \, \neq \, -1 \, .&#10;$$&#10;&#10;{\bf{Solution:}}&#10;}} &#10;\end{minipage}&#10;\end{document}"/>
  <p:tag name="IGUANATEXSIZE" val="20"/>
  <p:tag name="IGUANATEXCURSOR" val="4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4377,203"/>
  <p:tag name="LATEXADDIN" val="\documentclass{article}\pagestyle{empty}&#10;\usepackage{amsmath}&#10;\usepackage{amsfonts}&#10;\usepackage{amssymb}&#10;\begin{document}&#10;\begin{minipage}{12.4 cm}&#10;{\sffamily{&#10;{\textbf{a)}} If $F(x) = -\cos(x)$, then $F'(x) = \sin(x)$, so an antiderivative of $\sin(x)$ is $-\cos(x)$. The most general antiderivative is $G(x) = -\cos(x) + C$,  $C \in \mathbb{R}$.&#10;}} &#10;\end{minipage}&#10;\end{document}"/>
  <p:tag name="IGUANATEXSIZE" val="20"/>
  <p:tag name="IGUANATEXCURSOR" val="3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9,6851"/>
  <p:tag name="ORIGINALWIDTH" val="3112,861"/>
  <p:tag name="LATEXADDIN" val="\documentclass{article}\pagestyle{empty}&#10;\usepackage{amsmath}&#10;\usepackage{amsfonts}&#10;\usepackage{amssymb}&#10;\begin{document}&#10;\begin{minipage}{12.4 cm}&#10;{\sffamily{&#10;{\textbf{b)}} We already know&#10;$$&#10;\frac{\textrm{d}}{\textrm{d} x} \left( \ln(x) \right) \, \, = \, \, \frac{1}{x} \, , \qquad \text{for $x \in \mathbb{R}^+$} \, ,&#10;$$&#10;&#10;}} &#10;\end{minipage}&#10;\end{document}"/>
  <p:tag name="IGUANATEXSIZE" val="20"/>
  <p:tag name="IGUANATEXCURSOR" val="3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0,113"/>
  <p:tag name="ORIGINALWIDTH" val="3220,848"/>
  <p:tag name="LATEXADDIN" val="\documentclass{article}\pagestyle{empty}&#10;\usepackage{amsmath}&#10;\usepackage{amsfonts}&#10;\usepackage{amssymb}&#10;\begin{document}&#10;\begin{minipage}{12.4 cm}&#10;{\sffamily{&#10;and&#10;$$&#10;\frac{\textrm{d}}{\textrm{d} x} \left( \ln|x| \right) \, \, = \, \, \frac{1}{x} \, , \qquad \text{for $x \in \mathbb{R} \setminus \{ 0 \}$} \, .&#10;$$&#10;So the general antiderivative of $f(x) = \frac{1}{x}$ is&#10;$$&#10;F(x) \, \, = \, \left\{ \begin{array}{r c l}&#10;\ln(x) \, + \, C_1  &amp; &amp; \text{if $x &gt; 0$}\\[1mm]&#10;\ln(-x) \, + \, C_2 &amp; &amp; \text{if $x &lt; 0$}&#10;\end{array} \right.&#10;$$&#10;}} &#10;\end{minipage}&#10;\end{document}"/>
  <p:tag name="IGUANATEXSIZE" val="20"/>
  <p:tag name="IGUANATEXCURSOR" val="35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,1793"/>
  <p:tag name="ORIGINALWIDTH" val="4378,703"/>
  <p:tag name="LATEXADDIN" val="\documentclass{article}\pagestyle{empty}&#10;\usepackage{amsmath}&#10;\usepackage{amsfonts}&#10;\usepackage{amssymb}&#10;\begin{document}&#10;\begin{minipage}{12.4 cm}&#10;{\sffamily{&#10;{\textbf{c)}} We use the Power Rule to discover an antiderivative of $x^n$. In fact, if $n \neq 1$, then&#10;$$&#10;\frac{\textrm{d}}{\textrm{d} x} \left( \frac{x^{n+1}}{n+1} \right) \, \, = \, \, \frac{(n+1) \, x^n}{n+1} \, \, = \, \, x^n \, ,&#10;$$&#10;&#10;}} &#10;\end{minipage}&#10;\end{document}"/>
  <p:tag name="IGUANATEXSIZE" val="20"/>
  <p:tag name="IGUANATEXCURSOR" val="1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4,6307"/>
  <p:tag name="ORIGINALWIDTH" val="4385,452"/>
  <p:tag name="LATEXADDIN" val="\documentclass{article}\pagestyle{empty}&#10;\usepackage{amsmath}&#10;\usepackage{amsfonts}&#10;\usepackage{amssymb}&#10;\begin{document}&#10;\begin{minipage}{12.4 cm}&#10;{\sffamily{&#10;Therefore the general antiderivative of $f(x) = x^n$ is&#10;$$&#10;F(x) \, \, = \, \, \frac{x^{n+1}}{n+1} \, + \, C&#10;$$&#10;This is valid for $n \geq 0$ since then $f(x) = x^n$ is defined on an interval. If $n$ is negative (but $n \neq -1$), it is valid on any interval that doesn't contain $0$.&#10;}} &#10;\end{minipage}&#10;\end{document}"/>
  <p:tag name="IGUANATEXSIZE" val="20"/>
  <p:tag name="IGUANATEXCURSOR" val="44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9,6813"/>
  <p:tag name="ORIGINALWIDTH" val="4385,452"/>
  <p:tag name="LATEXADDIN" val="\documentclass{article}\pagestyle{empty}&#10;\usepackage{amsmath}&#10;\usepackage{amsfonts}&#10;\usepackage{amssymb}&#10;\begin{document}&#10;\begin{minipage}{12.4 cm}&#10;{\sffamily{&#10;{\small{Every differentiation formula, when read from right to left, gives rise to an antidifferentiation formula.\\&#10;The following table lists some particular antiderivatives. Each formula in the table is true because the derivative of the function in the right column appears in the left column.}} }}&#10;\end{minipage}&#10;\end{document}"/>
  <p:tag name="IGUANATEXSIZE" val="20"/>
  <p:tag name="IGUANATEXCURSOR" val="2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1091,864"/>
  <p:tag name="LATEXADDIN" val="\documentclass{article}\pagestyle{empty}&#10;\usepackage{amsmath}&#10;\usepackage{amsfonts}&#10;\usepackage{amssymb}&#10;\begin{document}&#10;\begin{minipage}{12.4 cm}&#10;{\sffamily{&#10;$\sin^{-1}(x) = \arcsin(x)$ }}&#10;\end{minipage}&#10;\end{document}"/>
  <p:tag name="IGUANATEXSIZE" val="20"/>
  <p:tag name="IGUANATEXCURSOR" val="1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1147,357"/>
  <p:tag name="LATEXADDIN" val="\documentclass{article}\pagestyle{empty}&#10;\usepackage{amsmath}&#10;\usepackage{amsfonts}&#10;\usepackage{amssymb}&#10;\begin{document}&#10;\begin{minipage}{12.4 cm}&#10;{\sffamily{&#10;$\tan^{-1}(x) = \arctan(x)$ }}&#10;\end{minipage}&#10;\end{document}"/>
  <p:tag name="IGUANATEXSIZE" val="20"/>
  <p:tag name="IGUANATEXCURSOR" val="1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2,486"/>
  <p:tag name="ORIGINALWIDTH" val="3315,336"/>
  <p:tag name="LATEXADDIN" val="\documentclass{article}\pagestyle{empty}&#10;\usepackage{amsmath}&#10;\usepackage{amsfonts}&#10;\usepackage{amssymb}&#10;\begin{document}&#10;\begin{minipage}{9.4 cm}&#10;{\sffamily{&#10;{\bf{Example:}}&#10;Find $f$ such that $f'(x) = {\rm{e}}^x + 20 \left( 1 + x^2 \right)^{-1}$ and $f(0) = -2$.\\[1mm]&#10;&#10;{\bf{Solution:}}&#10;First, we determine the general antiderivative $f$&#10;$$&#10;f'(x) \, = \, {\rm{e}}^x + \frac{20}{ 1 + x^2 } \, \, \Longrightarrow \, \, f(x) \, = \, {\rm{e}}^x + 20 \arctan(x) + C&#10;$$&#10;Second, we determine $C$ such that $f(0) = -2$, i.e.&#10;$$&#10;f(0) \, = \, \underbrace{{\rm{e}}^0}_{= \, 1} + \underbrace{20 \arctan(0)}_{= \, 0} + C \, = \, -2 \, \, \Longrightarrow \, \, C \, = \, -3&#10;$$\\[-3mm]&#10;Hence:&#10;$$&#10;f(x) \, \, = \, \, {\rm{e}}^x \, + \, 20 \arctan(x) - \, 3 \, .&#10;$$&#10;}}&#10;\end{minipage}&#10;\end{document}"/>
  <p:tag name="IGUANATEXSIZE" val="20"/>
  <p:tag name="IGUANATEXCURSOR" val="7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3,521"/>
  <p:tag name="ORIGINALWIDTH" val="3324,335"/>
  <p:tag name="LATEXADDIN" val="\documentclass{article}\pagestyle{empty}&#10;\usepackage{amsmath}&#10;\usepackage{amsfonts}&#10;\usepackage{amssymb}&#10;\begin{document}&#10;\begin{minipage}{9.4 cm}&#10;{\sffamily{&#10;If we are given the graph of a function $f$, it seems reasonable that we should be able to sketch the graph of an antiderivative $F$.\\[2mm]&#10;Suppose, for instance, that we are given that $F(0) = 1$.&#10;\begin{itemize}&#10;\item Then we have a place to start, the point $(0,1)$, and&#10;\item the direction in which we move our pencil is given at each stage by the derivative $F'(x) = f(x)$.&#10;\end{itemize}&#10;In the next example we show how to graph $F$ even when we don't have a formula for $f$. This would be the case, for instance, when $f(x)$ is determined by experimental data.}}&#10;\end{minipage}&#10;\end{document}"/>
  <p:tag name="IGUANATEXSIZE" val="20"/>
  <p:tag name="IGUANATEXCURSOR" val="7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5,583"/>
  <p:tag name="ORIGINALWIDTH" val="3326,584"/>
  <p:tag name="LATEXADDIN" val="\documentclass{article}\pagestyle{empty}&#10;\usepackage{amsmath}&#10;\usepackage{amsfonts}&#10;\usepackage{amssymb}&#10;\begin{document}&#10;\begin{minipage}{9.4 cm}&#10;{\sffamily{&#10;{\bf{Example:}}&#10;The graph of a function $f$ is given in the figure on the left-hand side. Make a rough sketch of an antiderivative $F$, given that $F(0) = 2$.\\[1mm]&#10;&#10;{\bf{Solution:}}\\[1mm]&#10;We are guided by the fact that the slope of $y = F(x)$ is $f(x)$.&#10;\begin{itemize}&#10;\item We start at the point $(0,2)$ and draw $F$ as an initially decreasing function since $f(x)$ is negative when $0 &lt; x &lt; 1$.&#10;\end{itemize}&#10;}}&#10;\end{minipage}&#10;\end{document}"/>
  <p:tag name="IGUANATEXSIZE" val="20"/>
  <p:tag name="IGUANATEXCURSOR" val="5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,9693"/>
  <p:tag name="ORIGINALWIDTH" val="3133,858"/>
  <p:tag name="LATEXADDIN" val="\documentclass{article}\pagestyle{empty}&#10;\usepackage{amsmath}&#10;\usepackage{amsfonts}&#10;\usepackage{amssymb}&#10;\begin{document}&#10;\begin{minipage}{9.4 cm}&#10;{\sffamily{&#10;\begin{itemize}&#10;\item Notice that $f(1) = f(3) = 0$, so $F$ has horizontal tangents when $x= 1$ and $x = 3$.&#10;\end{itemize}&#10;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944,132"/>
  <p:tag name="LATEXADDIN" val="\documentclass{article}\pagestyle{empty}&#10;\usepackage{amsmath}&#10;\usepackage{amsfonts}&#10;\usepackage{amssymb}&#10;\begin{document}&#10;\begin{minipage}{9.4 cm}&#10;{\sffamily{&#10;\begin{itemize}&#10;\item For $1 &lt; x &lt; 3$, $f(x)$ is positive and so $F$ is increasing.&#10;\end{itemize}&#10;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8,497"/>
  <p:tag name="ORIGINALWIDTH" val="3327,334"/>
  <p:tag name="LATEXADDIN" val="\documentclass{article}\pagestyle{empty}&#10;\usepackage{amsmath}&#10;\usepackage{amsfonts}&#10;\usepackage{amssymb}&#10;\begin{document}&#10;\begin{minipage}{9.4 cm}&#10;{\sffamily{&#10;\begin{itemize}&#10;\item We see that $F$ has a local minimum when $x = 1$ and a local maximum when $x = 3$.&#10;\item For $x &gt; 3$, $f(x)$ is negative and so $F$ is decreasing on $(3, \infty)$.&#10;\item Since $f(x) \to 0$ as $x \to \infty$, the graph of $F$ becomes flatter as $x \to \infty$.&#10;\item Also notice that $F''(x)$ changes from positive to negative at $x = 2$ and from negative to positive at $x = 4$, so $F$ has inflection points when $x = 2$ and&#10;$x = 4$.&#10;\end{itemize}&#10;We use this information to sketch the graph of the antiderivative in the figure.&#10;}}&#10;\end{minipage}&#10;\end{document}"/>
  <p:tag name="IGUANATEXSIZE" val="20"/>
  <p:tag name="IGUANATEXCURSOR" val="6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7,312"/>
  <p:tag name="ORIGINALWIDTH" val="4386,952"/>
  <p:tag name="LATEXADDIN" val="\documentclass{article}\pagestyle{empty}&#10;\usepackage{amsmath}&#10;\usepackage{amsfonts}&#10;\usepackage{amssymb}&#10;\begin{document}&#10;\begin{minipage}{12.4 cm}&#10;{\sffamily{&#10;{\bf{Rectilinear Motion:}} Antidifferentiation is particularly useful in analyzing the motion of an object moving in a straight line.&#10;\begin{itemize}&#10;\item Recall that if the object has position function $s = f(t)$, then the velocity function is $v(t) = s'(t)$. This means that the position function is an antiderivative of the velocity function.&#10;\item Likewise, the acceleration function is $a(t) = v'(t)$, so the velocity function is an antiderivative of the acceleration. If the acceleration and the initial values $s(0)$ and $v(0)$ are known, then the position function can be found by antidifferentiating twice.&#10;\end{itemize}&#10;}}&#10;\end{minipage}&#10;\end{document}"/>
  <p:tag name="IGUANATEXSIZE" val="20"/>
  <p:tag name="IGUANATEXCURSOR" val="7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1,995"/>
  <p:tag name="ORIGINALWIDTH" val="4386,202"/>
  <p:tag name="LATEXADDIN" val="\documentclass{article}\pagestyle{empty}&#10;\usepackage{amsmath}&#10;\usepackage{amsfonts}&#10;\usepackage{amssymb}&#10;\begin{document}&#10;\begin{minipage}{12.4 cm}&#10;{\sffamily{&#10;{\bf{Example:}}\\[1mm]&#10;A particle moves in a straight line and has acceleration given by $a(t) = 6t +4$. Its initial velocity is $v(0) = -3$ $cm/s$ and its initial displacement is&#10;$s(0) = 4$ $cm$. Find its position function $s(t)$.\\[1mm]&#10;&#10;{\bf{Solution:}}\\[1mm]&#10;Since $v'(t) = a(t) = 6t + 4$, antidifferentiation gives&#10;$$&#10;v(t) \, \, = \, \, 6 \cdot \frac{1}{2} t^2 \, + \, 4 t \, + \, C \, \, = \, \, 3 t^2 \, + \, 4t \, + \, C \, .&#10;$$&#10;Note that $v(0) = C$. But we are given that $v(0) = -3$, so $C = -3$ and&#10;$$&#10;v(t) \, \, = \, \, 3 t^2 \, + \, 4 t \, - \, 3&#10;$$&#10;}} &#10;\end{minipage}&#10;\end{document}"/>
  <p:tag name="IGUANATEXSIZE" val="20"/>
  <p:tag name="IGUANATEXCURSOR" val="7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0,829"/>
  <p:tag name="ORIGINALWIDTH" val="4380,203"/>
  <p:tag name="LATEXADDIN" val="\documentclass{article}\pagestyle{empty}&#10;\usepackage{amsmath}&#10;\usepackage{amsfonts}&#10;\usepackage{amssymb}&#10;\begin{document}&#10;\begin{minipage}{12.4 cm}&#10;{\sffamily{&#10;Since $v(t) = s'(t)$, the position $s$ is the antiderivative of $v$:&#10;\begin{eqnarray*}&#10;s(t) &amp; = &amp; \int \, v(t) \, \textrm{d} t \, \, = \, \, \int \left( 3 t^2 + 4 t - 3 \right) \textrm{d} t \\[2mm]&#10;&amp; = &amp;&#10;3 \cdot \tfrac{1}{3} t^3 \, + \, 4 \cdot \tfrac{1}{2} t^2 \, - \, 3 t \, + \, D \, \, = \, \,&#10;t^3 \, + \, 2 t^2 \, - \, 3t \, + \, D \, .&#10;\end{eqnarray*}&#10;This gives $s(0) = D$. We are given that $s(0) = 4$, so $D = 4$ and the required position&#10;function is&#10;$$&#10;s(t) \, \, = \, \, t^3 \, + \, 2 t^2 \, - \, 3t \, + \, 4 \, .&#10;$$&#10;}} &#10;\end{minipage}&#10;\end{document}"/>
  <p:tag name="IGUANATEXSIZE" val="20"/>
  <p:tag name="IGUANATEXCURSOR" val="6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</Words>
  <Application>Microsoft Office PowerPoint</Application>
  <PresentationFormat>Bildschirmpräsentation (16:9)</PresentationFormat>
  <Paragraphs>42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Calculus I for MGMT – Integration Antiderivatives &amp; Indefinite Integrals</vt:lpstr>
      <vt:lpstr>The antiderivative or indefinite integral of a function f(x) is a function F(x) such that F’(x) = f(x)</vt:lpstr>
      <vt:lpstr>A function has a whole family of antiderivatives that differ by an additive constant from each other (1/ 3)</vt:lpstr>
      <vt:lpstr>A function has a whole family of antiderivatives that differ by an additive constant from each other (2/ 3)</vt:lpstr>
      <vt:lpstr>A function has a whole family of antiderivatives that differ by an additive constant from each other (3/ 3)</vt:lpstr>
      <vt:lpstr>An indefinite integral consist of the integral symbol, an integrand, and the differential symbol dx indicating the variable x of integration</vt:lpstr>
      <vt:lpstr>The integral of the derivative of a function is the function itself</vt:lpstr>
      <vt:lpstr>Example: Determination of antiderivatives</vt:lpstr>
      <vt:lpstr>Example: Determination of antiderivatives</vt:lpstr>
      <vt:lpstr>Example: Determination of antiderivatives</vt:lpstr>
      <vt:lpstr>Every differentiation formula, when read from right to left, gives rise to an antidifferentiation formula</vt:lpstr>
      <vt:lpstr>Example: Determination of antiderivatives</vt:lpstr>
      <vt:lpstr>To round the discussion of antiderivatives, let us discuss the shape of the graph of an antiderivative, given the graph of the function</vt:lpstr>
      <vt:lpstr>Example: Determination of antiderivatives</vt:lpstr>
      <vt:lpstr>Example: Determination of antiderivatives</vt:lpstr>
      <vt:lpstr>Antidifferentiation is particularly useful in analyzing the motion of an object moving in a straight line</vt:lpstr>
      <vt:lpstr>Example: Antiderivatives and rectilinear motion</vt:lpstr>
      <vt:lpstr>Example: Antiderivatives and rectilinear motion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234</cp:revision>
  <dcterms:created xsi:type="dcterms:W3CDTF">2020-04-04T18:50:50Z</dcterms:created>
  <dcterms:modified xsi:type="dcterms:W3CDTF">2023-02-22T11:44:25Z</dcterms:modified>
</cp:coreProperties>
</file>