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503" r:id="rId2"/>
    <p:sldId id="484" r:id="rId3"/>
    <p:sldId id="485" r:id="rId4"/>
    <p:sldId id="486" r:id="rId5"/>
    <p:sldId id="487" r:id="rId6"/>
    <p:sldId id="488" r:id="rId7"/>
    <p:sldId id="314" r:id="rId8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2017" autoAdjust="0"/>
    <p:restoredTop sz="97356" autoAdjust="0"/>
  </p:normalViewPr>
  <p:slideViewPr>
    <p:cSldViewPr>
      <p:cViewPr varScale="1">
        <p:scale>
          <a:sx n="141" d="100"/>
          <a:sy n="141" d="100"/>
        </p:scale>
        <p:origin x="-12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7D260-6268-4F26-AF15-ED356AF90945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494CF-C817-48EC-B3D8-4344773BA92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jpeg"/><Relationship Id="rId2" Type="http://schemas.openxmlformats.org/officeDocument/2006/relationships/tags" Target="../tags/tag2.xml"/><Relationship Id="rId16" Type="http://schemas.openxmlformats.org/officeDocument/2006/relationships/image" Target="../media/image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5" Type="http://schemas.openxmlformats.org/officeDocument/2006/relationships/image" Target="../media/image6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9.jpe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8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7.jpeg"/><Relationship Id="rId5" Type="http://schemas.openxmlformats.org/officeDocument/2006/relationships/tags" Target="../tags/tag14.xml"/><Relationship Id="rId15" Type="http://schemas.openxmlformats.org/officeDocument/2006/relationships/image" Target="../media/image11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3.jpeg"/><Relationship Id="rId18" Type="http://schemas.openxmlformats.org/officeDocument/2006/relationships/image" Target="../media/image12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.jpeg"/><Relationship Id="rId17" Type="http://schemas.openxmlformats.org/officeDocument/2006/relationships/image" Target="../media/image1.png"/><Relationship Id="rId2" Type="http://schemas.openxmlformats.org/officeDocument/2006/relationships/tags" Target="../tags/tag20.xml"/><Relationship Id="rId16" Type="http://schemas.openxmlformats.org/officeDocument/2006/relationships/image" Target="../media/image6.jpe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3.xml"/><Relationship Id="rId15" Type="http://schemas.openxmlformats.org/officeDocument/2006/relationships/image" Target="../media/image5.jpeg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8" name="Gruppieren 27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10244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7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10242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23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26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47614"/>
            <a:ext cx="7772400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371600" y="2355726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Textfeld 12"/>
          <p:cNvSpPr txBox="1"/>
          <p:nvPr userDrawn="1"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ihandform 13"/>
          <p:cNvSpPr/>
          <p:nvPr userDrawn="1"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 userDrawn="1"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 userDrawn="1"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arallelogramm 16"/>
          <p:cNvSpPr/>
          <p:nvPr userDrawn="1"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Parallelogramm 17"/>
          <p:cNvSpPr/>
          <p:nvPr userDrawn="1"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ihandform 18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ihandform 19"/>
          <p:cNvSpPr/>
          <p:nvPr userDrawn="1"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hteck 20"/>
          <p:cNvSpPr/>
          <p:nvPr userDrawn="1">
            <p:custDataLst>
              <p:tags r:id="rId9"/>
            </p:custDataLst>
          </p:nvPr>
        </p:nvSpPr>
        <p:spPr>
          <a:xfrm>
            <a:off x="795" y="648469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 userDrawn="1"/>
        </p:nvSpPr>
        <p:spPr bwMode="auto">
          <a:xfrm>
            <a:off x="845840" y="4240838"/>
            <a:ext cx="7452320" cy="8511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latin typeface="+mn-lt"/>
              </a:rPr>
              <a:t>Prof. Dr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Giorgi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Chelidze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Prof. Dr.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Malkhaz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Shashiashvili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Prof. </a:t>
            </a:r>
            <a:r>
              <a:rPr lang="en-US" sz="1400" b="1" kern="0" dirty="0" smtClean="0">
                <a:latin typeface="+mn-lt"/>
              </a:rPr>
              <a:t>Dr. Dr. </a:t>
            </a:r>
            <a:r>
              <a:rPr lang="en-US" sz="1400" b="1" kern="0" dirty="0" err="1" smtClean="0">
                <a:latin typeface="+mn-lt"/>
              </a:rPr>
              <a:t>h.c</a:t>
            </a:r>
            <a:r>
              <a:rPr lang="en-US" sz="1400" b="1" kern="0" dirty="0" smtClean="0">
                <a:latin typeface="+mn-lt"/>
              </a:rPr>
              <a:t>. Florian Rupp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dirty="0" smtClean="0"/>
          </a:p>
          <a:p>
            <a:pPr algn="ctr" eaLnBrk="1" hangingPunct="1"/>
            <a:r>
              <a:rPr lang="en-US" sz="1400" dirty="0" smtClean="0"/>
              <a:t>Kutaisi International</a:t>
            </a:r>
            <a:r>
              <a:rPr lang="en-US" sz="1400" baseline="0" dirty="0" smtClean="0"/>
              <a:t> University</a:t>
            </a:r>
            <a:endParaRPr lang="en-US" sz="1400" dirty="0" smtClean="0"/>
          </a:p>
        </p:txBody>
      </p:sp>
      <p:pic>
        <p:nvPicPr>
          <p:cNvPr id="24" name="Grafik 23" descr="index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79513" y="4437868"/>
            <a:ext cx="1872207" cy="582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 userDrawn="1"/>
        </p:nvSpPr>
        <p:spPr>
          <a:xfrm>
            <a:off x="6084168" y="0"/>
            <a:ext cx="3059832" cy="810000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1"/>
            </p:custDataLst>
          </p:nvPr>
        </p:nvSpPr>
        <p:spPr>
          <a:xfrm>
            <a:off x="560" y="456093"/>
            <a:ext cx="9143440" cy="354739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uppieren 42"/>
          <p:cNvGrpSpPr/>
          <p:nvPr userDrawn="1"/>
        </p:nvGrpSpPr>
        <p:grpSpPr>
          <a:xfrm>
            <a:off x="0" y="0"/>
            <a:ext cx="6444207" cy="811112"/>
            <a:chOff x="0" y="0"/>
            <a:chExt cx="9156701" cy="1152525"/>
          </a:xfrm>
        </p:grpSpPr>
        <p:pic>
          <p:nvPicPr>
            <p:cNvPr id="28" name="Picture 8" descr="https://cdn.pixabay.com/photo/2016/04/13/19/23/binary-1327501_960_720.jpg"/>
            <p:cNvPicPr>
              <a:picLocks noChangeAspect="1" noChangeArrowheads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95536" y="0"/>
              <a:ext cx="2828754" cy="1152128"/>
            </a:xfrm>
            <a:prstGeom prst="rect">
              <a:avLst/>
            </a:prstGeom>
            <a:noFill/>
          </p:spPr>
        </p:pic>
        <p:grpSp>
          <p:nvGrpSpPr>
            <p:cNvPr id="29" name="Gruppieren 28"/>
            <p:cNvGrpSpPr/>
            <p:nvPr userDrawn="1"/>
          </p:nvGrpSpPr>
          <p:grpSpPr>
            <a:xfrm>
              <a:off x="3059832" y="0"/>
              <a:ext cx="3312368" cy="1152525"/>
              <a:chOff x="3059832" y="0"/>
              <a:chExt cx="3312368" cy="1152525"/>
            </a:xfrm>
          </p:grpSpPr>
          <p:pic>
            <p:nvPicPr>
              <p:cNvPr id="30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  <p:cNvPicPr>
                <a:picLocks noChangeAspect="1" noChangeArrowheads="1"/>
              </p:cNvPicPr>
              <p:nvPr userDrawn="1"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059832" y="0"/>
                <a:ext cx="1728192" cy="1152128"/>
              </a:xfrm>
              <a:prstGeom prst="rect">
                <a:avLst/>
              </a:prstGeom>
              <a:noFill/>
            </p:spPr>
          </p:pic>
          <p:grpSp>
            <p:nvGrpSpPr>
              <p:cNvPr id="31" name="Gruppieren 26"/>
              <p:cNvGrpSpPr/>
              <p:nvPr userDrawn="1"/>
            </p:nvGrpSpPr>
            <p:grpSpPr>
              <a:xfrm>
                <a:off x="4427984" y="0"/>
                <a:ext cx="1944216" cy="1152525"/>
                <a:chOff x="4427984" y="0"/>
                <a:chExt cx="1944216" cy="1152525"/>
              </a:xfrm>
            </p:grpSpPr>
            <p:pic>
              <p:nvPicPr>
                <p:cNvPr id="32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427984" y="0"/>
                  <a:ext cx="1944216" cy="26749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572000" y="267494"/>
                  <a:ext cx="1656184" cy="43204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4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716016" y="689073"/>
                  <a:ext cx="1368152" cy="463452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35" name="Freihandform 34"/>
            <p:cNvSpPr/>
            <p:nvPr userDrawn="1">
              <p:custDataLst>
                <p:tags r:id="rId2"/>
              </p:custDataLst>
            </p:nvPr>
          </p:nvSpPr>
          <p:spPr>
            <a:xfrm flipH="1">
              <a:off x="6024860" y="447"/>
              <a:ext cx="313184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1955800"/>
                <a:gd name="connsiteY0" fmla="*/ 0 h 1143000"/>
                <a:gd name="connsiteX1" fmla="*/ 1641023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641023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Parallelogramm 35"/>
            <p:cNvSpPr/>
            <p:nvPr userDrawn="1">
              <p:custDataLst>
                <p:tags r:id="rId3"/>
              </p:custDataLst>
            </p:nvPr>
          </p:nvSpPr>
          <p:spPr>
            <a:xfrm>
              <a:off x="5808836" y="1"/>
              <a:ext cx="792088" cy="1152128"/>
            </a:xfrm>
            <a:prstGeom prst="parallelogram">
              <a:avLst>
                <a:gd name="adj" fmla="val 63481"/>
              </a:avLst>
            </a:pr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Parallelogramm 36"/>
            <p:cNvSpPr/>
            <p:nvPr userDrawn="1">
              <p:custDataLst>
                <p:tags r:id="rId4"/>
              </p:custDataLst>
            </p:nvPr>
          </p:nvSpPr>
          <p:spPr>
            <a:xfrm>
              <a:off x="2568476" y="1"/>
              <a:ext cx="1152128" cy="1152128"/>
            </a:xfrm>
            <a:prstGeom prst="parallelogram">
              <a:avLst>
                <a:gd name="adj" fmla="val 52628"/>
              </a:avLst>
            </a:prstGeom>
            <a:solidFill>
              <a:srgbClr val="1F497D">
                <a:lumMod val="60000"/>
                <a:lumOff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Parallelogramm 37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4296668" y="1"/>
              <a:ext cx="648072" cy="1152128"/>
            </a:xfrm>
            <a:prstGeom prst="parallelogram">
              <a:avLst>
                <a:gd name="adj" fmla="val 68305"/>
              </a:avLst>
            </a:prstGeom>
            <a:solidFill>
              <a:srgbClr val="F79646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Parallelogramm 38"/>
            <p:cNvSpPr/>
            <p:nvPr userDrawn="1">
              <p:custDataLst>
                <p:tags r:id="rId6"/>
              </p:custDataLst>
            </p:nvPr>
          </p:nvSpPr>
          <p:spPr>
            <a:xfrm>
              <a:off x="2568476" y="1"/>
              <a:ext cx="1008112" cy="1152128"/>
            </a:xfrm>
            <a:prstGeom prst="parallelogram">
              <a:avLst>
                <a:gd name="adj" fmla="val 88390"/>
              </a:avLst>
            </a:prstGeom>
            <a:solidFill>
              <a:srgbClr val="4F81BD">
                <a:lumMod val="20000"/>
                <a:lumOff val="8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ihandform 39"/>
            <p:cNvSpPr/>
            <p:nvPr userDrawn="1">
              <p:custDataLst>
                <p:tags r:id="rId7"/>
              </p:custDataLst>
            </p:nvPr>
          </p:nvSpPr>
          <p:spPr>
            <a:xfrm>
              <a:off x="0" y="0"/>
              <a:ext cx="195580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485900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ihandform 40"/>
            <p:cNvSpPr/>
            <p:nvPr userDrawn="1">
              <p:custDataLst>
                <p:tags r:id="rId8"/>
              </p:custDataLst>
            </p:nvPr>
          </p:nvSpPr>
          <p:spPr>
            <a:xfrm>
              <a:off x="2580060" y="1"/>
              <a:ext cx="92452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0 w 2880320"/>
                <a:gd name="connsiteY4" fmla="*/ 0 h 1143000"/>
                <a:gd name="connsiteX0" fmla="*/ 216024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2160240 w 28803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132432 w 924520"/>
                <a:gd name="connsiteY3" fmla="*/ 643436 h 1143000"/>
                <a:gd name="connsiteX4" fmla="*/ 204440 w 9245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204440 w 924520"/>
                <a:gd name="connsiteY4" fmla="*/ 0 h 1143000"/>
                <a:gd name="connsiteX0" fmla="*/ 348456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348456 w 924520"/>
                <a:gd name="connsiteY4" fmla="*/ 0 h 1143000"/>
                <a:gd name="connsiteX0" fmla="*/ 348456 w 924520"/>
                <a:gd name="connsiteY0" fmla="*/ 571943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0" fmla="*/ 420464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420464 w 924520"/>
                <a:gd name="connsiteY3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520" h="1143000">
                  <a:moveTo>
                    <a:pt x="420464" y="0"/>
                  </a:moveTo>
                  <a:lnTo>
                    <a:pt x="924520" y="0"/>
                  </a:lnTo>
                  <a:lnTo>
                    <a:pt x="0" y="1143000"/>
                  </a:lnTo>
                  <a:lnTo>
                    <a:pt x="420464" y="0"/>
                  </a:ln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hteck 41"/>
            <p:cNvSpPr/>
            <p:nvPr userDrawn="1">
              <p:custDataLst>
                <p:tags r:id="rId9"/>
              </p:custDataLst>
            </p:nvPr>
          </p:nvSpPr>
          <p:spPr>
            <a:xfrm>
              <a:off x="795" y="648072"/>
              <a:ext cx="9155906" cy="504056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6" name="Gruppieren 25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27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8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29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30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31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4" name="Rechteck 23"/>
          <p:cNvSpPr/>
          <p:nvPr userDrawn="1"/>
        </p:nvSpPr>
        <p:spPr>
          <a:xfrm>
            <a:off x="179512" y="1275606"/>
            <a:ext cx="3240360" cy="3744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/>
          <p:cNvSpPr txBox="1"/>
          <p:nvPr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Freihandform 11"/>
          <p:cNvSpPr/>
          <p:nvPr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Parallelogramm 12"/>
          <p:cNvSpPr/>
          <p:nvPr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arallelogramm 13"/>
          <p:cNvSpPr/>
          <p:nvPr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ihandform 16"/>
          <p:cNvSpPr/>
          <p:nvPr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ihandform 17"/>
          <p:cNvSpPr/>
          <p:nvPr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9"/>
            </p:custDataLst>
          </p:nvPr>
        </p:nvSpPr>
        <p:spPr>
          <a:xfrm>
            <a:off x="795" y="648072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itel 1"/>
          <p:cNvSpPr>
            <a:spLocks noGrp="1"/>
          </p:cNvSpPr>
          <p:nvPr userDrawn="1">
            <p:ph type="ctrTitle"/>
          </p:nvPr>
        </p:nvSpPr>
        <p:spPr>
          <a:xfrm>
            <a:off x="3851920" y="1275606"/>
            <a:ext cx="5112568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3" name="Rectangle 5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4752020" y="4299942"/>
            <a:ext cx="32403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</a:pPr>
            <a:endParaRPr lang="en-US" sz="1400" dirty="0" smtClean="0"/>
          </a:p>
        </p:txBody>
      </p:sp>
      <p:sp>
        <p:nvSpPr>
          <p:cNvPr id="25" name="Textfeld 24"/>
          <p:cNvSpPr txBox="1"/>
          <p:nvPr userDrawn="1"/>
        </p:nvSpPr>
        <p:spPr>
          <a:xfrm>
            <a:off x="3851920" y="2355726"/>
            <a:ext cx="5040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Questions &amp; Remarks?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Thank You Very Much</a:t>
            </a:r>
            <a:endParaRPr lang="en-US" sz="2000" dirty="0"/>
          </a:p>
        </p:txBody>
      </p:sp>
      <p:pic>
        <p:nvPicPr>
          <p:cNvPr id="22" name="Grafik 21" descr="index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3798963" y="4578133"/>
            <a:ext cx="1421109" cy="44188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9512" y="1678889"/>
            <a:ext cx="3240360" cy="293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invGray">
          <a:xfrm>
            <a:off x="0" y="1"/>
            <a:ext cx="9144000" cy="81502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9" name="Abgerundetes Rechteck 8"/>
          <p:cNvSpPr/>
          <p:nvPr userDrawn="1"/>
        </p:nvSpPr>
        <p:spPr>
          <a:xfrm>
            <a:off x="118693" y="105507"/>
            <a:ext cx="667317" cy="598738"/>
          </a:xfrm>
          <a:prstGeom prst="roundRect">
            <a:avLst>
              <a:gd name="adj" fmla="val 91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pic>
        <p:nvPicPr>
          <p:cNvPr id="12" name="Grafik 11" descr="index.png"/>
          <p:cNvPicPr>
            <a:picLocks noChangeAspect="1"/>
          </p:cNvPicPr>
          <p:nvPr userDrawn="1"/>
        </p:nvPicPr>
        <p:blipFill>
          <a:blip r:embed="rId6" cstate="print"/>
          <a:srcRect r="69566"/>
          <a:stretch>
            <a:fillRect/>
          </a:stretch>
        </p:blipFill>
        <p:spPr>
          <a:xfrm>
            <a:off x="166812" y="110777"/>
            <a:ext cx="576064" cy="5885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33.xml"/><Relationship Id="rId7" Type="http://schemas.openxmlformats.org/officeDocument/2006/relationships/image" Target="../media/image18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37.xml"/><Relationship Id="rId7" Type="http://schemas.openxmlformats.org/officeDocument/2006/relationships/image" Target="../media/image23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MGMT – </a:t>
            </a:r>
            <a:r>
              <a:rPr lang="en-US" dirty="0" smtClean="0"/>
              <a:t>Integration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Antiderivatives</a:t>
            </a:r>
            <a:r>
              <a:rPr lang="en-US" dirty="0" smtClean="0"/>
              <a:t> &amp; Indefinite Integrals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Mathematics for Management</a:t>
            </a:r>
          </a:p>
          <a:p>
            <a:r>
              <a:rPr lang="en-US" dirty="0" smtClean="0"/>
              <a:t>Supplementary Electronic Materials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251520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604448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092280" y="3795886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Indefinite Integration</a:t>
            </a:r>
          </a:p>
        </p:txBody>
      </p:sp>
      <p:sp>
        <p:nvSpPr>
          <p:cNvPr id="11" name="Rechteck 10"/>
          <p:cNvSpPr/>
          <p:nvPr/>
        </p:nvSpPr>
        <p:spPr>
          <a:xfrm>
            <a:off x="7092280" y="4227934"/>
            <a:ext cx="1800200" cy="36004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/>
              <a:t>Integration yielding Inverse Trigonometric Functions</a:t>
            </a:r>
          </a:p>
        </p:txBody>
      </p:sp>
      <p:sp>
        <p:nvSpPr>
          <p:cNvPr id="13" name="Rechteck 12"/>
          <p:cNvSpPr/>
          <p:nvPr/>
        </p:nvSpPr>
        <p:spPr>
          <a:xfrm>
            <a:off x="7092280" y="4659982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de-DE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First Rules </a:t>
            </a:r>
            <a:r>
              <a:rPr lang="de-DE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</a:t>
            </a:r>
            <a:r>
              <a:rPr lang="de-DE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Integration</a:t>
            </a:r>
          </a:p>
        </p:txBody>
      </p:sp>
      <p:sp>
        <p:nvSpPr>
          <p:cNvPr id="14" name="Rechteck 13"/>
          <p:cNvSpPr/>
          <p:nvPr/>
        </p:nvSpPr>
        <p:spPr>
          <a:xfrm>
            <a:off x="7092280" y="3363838"/>
            <a:ext cx="1800200" cy="3600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Antiderivatives</a:t>
            </a:r>
            <a:r>
              <a:rPr lang="en-US" sz="1000" dirty="0" smtClean="0"/>
              <a:t> &amp; </a:t>
            </a:r>
            <a:r>
              <a:rPr lang="en-US" sz="1000" dirty="0" smtClean="0"/>
              <a:t>                  Indefinite </a:t>
            </a:r>
            <a:r>
              <a:rPr lang="en-US" sz="1000" dirty="0" smtClean="0"/>
              <a:t>Integrals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</a:t>
            </a:r>
            <a:br>
              <a:rPr lang="en-US" dirty="0" smtClean="0"/>
            </a:br>
            <a:r>
              <a:rPr lang="en-US" dirty="0" smtClean="0"/>
              <a:t>Implicit differentiation of inverse functions</a:t>
            </a:r>
            <a:endParaRPr lang="en-US" dirty="0"/>
          </a:p>
        </p:txBody>
      </p:sp>
      <p:pic>
        <p:nvPicPr>
          <p:cNvPr id="4" name="Picture 2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366" y="1038801"/>
            <a:ext cx="2172225" cy="2037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Grafik 2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9" y="1203599"/>
            <a:ext cx="5317166" cy="3630588"/>
          </a:xfrm>
          <a:prstGeom prst="rect">
            <a:avLst/>
          </a:prstGeom>
          <a:noFill/>
          <a:ln/>
          <a:effectLst/>
        </p:spPr>
      </p:pic>
      <p:sp>
        <p:nvSpPr>
          <p:cNvPr id="7" name="Rechteck 6"/>
          <p:cNvSpPr/>
          <p:nvPr/>
        </p:nvSpPr>
        <p:spPr>
          <a:xfrm>
            <a:off x="0" y="843558"/>
            <a:ext cx="179512" cy="429994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788024" y="3645673"/>
            <a:ext cx="1008112" cy="0"/>
          </a:xfrm>
          <a:prstGeom prst="lin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4788024" y="3645673"/>
            <a:ext cx="0" cy="576064"/>
          </a:xfrm>
          <a:prstGeom prst="lin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Gerade Verbindung 16"/>
          <p:cNvCxnSpPr/>
          <p:nvPr/>
        </p:nvCxnSpPr>
        <p:spPr>
          <a:xfrm flipH="1">
            <a:off x="4788024" y="4221737"/>
            <a:ext cx="1008112" cy="0"/>
          </a:xfrm>
          <a:prstGeom prst="lin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Gerade Verbindung 18"/>
          <p:cNvCxnSpPr/>
          <p:nvPr/>
        </p:nvCxnSpPr>
        <p:spPr>
          <a:xfrm flipH="1">
            <a:off x="6228184" y="4319702"/>
            <a:ext cx="1224136" cy="0"/>
          </a:xfrm>
          <a:prstGeom prst="lin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4" name="Gerade Verbindung 23"/>
          <p:cNvCxnSpPr/>
          <p:nvPr/>
        </p:nvCxnSpPr>
        <p:spPr>
          <a:xfrm flipH="1">
            <a:off x="6228184" y="4895766"/>
            <a:ext cx="1224136" cy="0"/>
          </a:xfrm>
          <a:prstGeom prst="lin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Gerade Verbindung 24"/>
          <p:cNvCxnSpPr/>
          <p:nvPr/>
        </p:nvCxnSpPr>
        <p:spPr>
          <a:xfrm>
            <a:off x="7452320" y="4319702"/>
            <a:ext cx="0" cy="576064"/>
          </a:xfrm>
          <a:prstGeom prst="lin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determining the derivative of the inverse sine function …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81"/>
            <a:ext cx="7059479" cy="332399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we can apply this for integration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131590"/>
            <a:ext cx="216024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hteck 4"/>
          <p:cNvSpPr/>
          <p:nvPr/>
        </p:nvSpPr>
        <p:spPr>
          <a:xfrm>
            <a:off x="3419872" y="1131590"/>
            <a:ext cx="5472608" cy="216024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491879" y="1203599"/>
            <a:ext cx="4143628" cy="1406583"/>
          </a:xfrm>
          <a:prstGeom prst="rect">
            <a:avLst/>
          </a:prstGeom>
          <a:noFill/>
          <a:ln/>
          <a:effectLst/>
        </p:spPr>
      </p:pic>
      <p:sp>
        <p:nvSpPr>
          <p:cNvPr id="9" name="Freeform 37"/>
          <p:cNvSpPr>
            <a:spLocks/>
          </p:cNvSpPr>
          <p:nvPr/>
        </p:nvSpPr>
        <p:spPr bwMode="auto">
          <a:xfrm rot="18900000" flipH="1">
            <a:off x="653007" y="1880924"/>
            <a:ext cx="362165" cy="674582"/>
          </a:xfrm>
          <a:custGeom>
            <a:avLst/>
            <a:gdLst/>
            <a:ahLst/>
            <a:cxnLst>
              <a:cxn ang="0">
                <a:pos x="75" y="36"/>
              </a:cxn>
              <a:cxn ang="0">
                <a:pos x="174" y="87"/>
              </a:cxn>
              <a:cxn ang="0">
                <a:pos x="285" y="162"/>
              </a:cxn>
              <a:cxn ang="0">
                <a:pos x="417" y="282"/>
              </a:cxn>
              <a:cxn ang="0">
                <a:pos x="513" y="405"/>
              </a:cxn>
              <a:cxn ang="0">
                <a:pos x="591" y="528"/>
              </a:cxn>
              <a:cxn ang="0">
                <a:pos x="657" y="666"/>
              </a:cxn>
              <a:cxn ang="0">
                <a:pos x="717" y="813"/>
              </a:cxn>
              <a:cxn ang="0">
                <a:pos x="762" y="969"/>
              </a:cxn>
              <a:cxn ang="0">
                <a:pos x="792" y="1149"/>
              </a:cxn>
              <a:cxn ang="0">
                <a:pos x="813" y="1332"/>
              </a:cxn>
              <a:cxn ang="0">
                <a:pos x="813" y="1479"/>
              </a:cxn>
              <a:cxn ang="0">
                <a:pos x="804" y="1635"/>
              </a:cxn>
              <a:cxn ang="0">
                <a:pos x="780" y="1785"/>
              </a:cxn>
              <a:cxn ang="0">
                <a:pos x="591" y="1830"/>
              </a:cxn>
              <a:cxn ang="0">
                <a:pos x="1149" y="1971"/>
              </a:cxn>
              <a:cxn ang="0">
                <a:pos x="1008" y="1869"/>
              </a:cxn>
              <a:cxn ang="0">
                <a:pos x="1038" y="1716"/>
              </a:cxn>
              <a:cxn ang="0">
                <a:pos x="1050" y="1566"/>
              </a:cxn>
              <a:cxn ang="0">
                <a:pos x="1053" y="1395"/>
              </a:cxn>
              <a:cxn ang="0">
                <a:pos x="1035" y="1206"/>
              </a:cxn>
              <a:cxn ang="0">
                <a:pos x="1005" y="1050"/>
              </a:cxn>
              <a:cxn ang="0">
                <a:pos x="963" y="900"/>
              </a:cxn>
              <a:cxn ang="0">
                <a:pos x="912" y="762"/>
              </a:cxn>
              <a:cxn ang="0">
                <a:pos x="837" y="603"/>
              </a:cxn>
              <a:cxn ang="0">
                <a:pos x="750" y="462"/>
              </a:cxn>
              <a:cxn ang="0">
                <a:pos x="669" y="363"/>
              </a:cxn>
              <a:cxn ang="0">
                <a:pos x="558" y="249"/>
              </a:cxn>
              <a:cxn ang="0">
                <a:pos x="433" y="157"/>
              </a:cxn>
              <a:cxn ang="0">
                <a:pos x="297" y="81"/>
              </a:cxn>
              <a:cxn ang="0">
                <a:pos x="153" y="24"/>
              </a:cxn>
              <a:cxn ang="0">
                <a:pos x="0" y="0"/>
              </a:cxn>
            </a:cxnLst>
            <a:rect l="0" t="0" r="r" b="b"/>
            <a:pathLst>
              <a:path w="1149" h="2226">
                <a:moveTo>
                  <a:pt x="6" y="6"/>
                </a:moveTo>
                <a:lnTo>
                  <a:pt x="75" y="36"/>
                </a:lnTo>
                <a:lnTo>
                  <a:pt x="129" y="60"/>
                </a:lnTo>
                <a:lnTo>
                  <a:pt x="174" y="87"/>
                </a:lnTo>
                <a:lnTo>
                  <a:pt x="228" y="120"/>
                </a:lnTo>
                <a:lnTo>
                  <a:pt x="285" y="162"/>
                </a:lnTo>
                <a:lnTo>
                  <a:pt x="342" y="210"/>
                </a:lnTo>
                <a:lnTo>
                  <a:pt x="417" y="282"/>
                </a:lnTo>
                <a:lnTo>
                  <a:pt x="465" y="345"/>
                </a:lnTo>
                <a:lnTo>
                  <a:pt x="513" y="405"/>
                </a:lnTo>
                <a:lnTo>
                  <a:pt x="549" y="462"/>
                </a:lnTo>
                <a:lnTo>
                  <a:pt x="591" y="528"/>
                </a:lnTo>
                <a:lnTo>
                  <a:pt x="627" y="603"/>
                </a:lnTo>
                <a:lnTo>
                  <a:pt x="657" y="666"/>
                </a:lnTo>
                <a:lnTo>
                  <a:pt x="684" y="723"/>
                </a:lnTo>
                <a:lnTo>
                  <a:pt x="717" y="813"/>
                </a:lnTo>
                <a:lnTo>
                  <a:pt x="738" y="894"/>
                </a:lnTo>
                <a:lnTo>
                  <a:pt x="762" y="969"/>
                </a:lnTo>
                <a:lnTo>
                  <a:pt x="777" y="1056"/>
                </a:lnTo>
                <a:lnTo>
                  <a:pt x="792" y="1149"/>
                </a:lnTo>
                <a:lnTo>
                  <a:pt x="807" y="1239"/>
                </a:lnTo>
                <a:lnTo>
                  <a:pt x="813" y="1332"/>
                </a:lnTo>
                <a:lnTo>
                  <a:pt x="813" y="1410"/>
                </a:lnTo>
                <a:lnTo>
                  <a:pt x="813" y="1479"/>
                </a:lnTo>
                <a:lnTo>
                  <a:pt x="810" y="1560"/>
                </a:lnTo>
                <a:lnTo>
                  <a:pt x="804" y="1635"/>
                </a:lnTo>
                <a:lnTo>
                  <a:pt x="792" y="1710"/>
                </a:lnTo>
                <a:lnTo>
                  <a:pt x="780" y="1785"/>
                </a:lnTo>
                <a:lnTo>
                  <a:pt x="762" y="1869"/>
                </a:lnTo>
                <a:lnTo>
                  <a:pt x="591" y="1830"/>
                </a:lnTo>
                <a:lnTo>
                  <a:pt x="786" y="2226"/>
                </a:lnTo>
                <a:lnTo>
                  <a:pt x="1149" y="1971"/>
                </a:lnTo>
                <a:lnTo>
                  <a:pt x="990" y="1932"/>
                </a:lnTo>
                <a:lnTo>
                  <a:pt x="1008" y="1869"/>
                </a:lnTo>
                <a:lnTo>
                  <a:pt x="1023" y="1797"/>
                </a:lnTo>
                <a:lnTo>
                  <a:pt x="1038" y="1716"/>
                </a:lnTo>
                <a:lnTo>
                  <a:pt x="1047" y="1644"/>
                </a:lnTo>
                <a:lnTo>
                  <a:pt x="1050" y="1566"/>
                </a:lnTo>
                <a:lnTo>
                  <a:pt x="1053" y="1482"/>
                </a:lnTo>
                <a:lnTo>
                  <a:pt x="1053" y="1395"/>
                </a:lnTo>
                <a:lnTo>
                  <a:pt x="1047" y="1299"/>
                </a:lnTo>
                <a:lnTo>
                  <a:pt x="1035" y="1206"/>
                </a:lnTo>
                <a:lnTo>
                  <a:pt x="1020" y="1113"/>
                </a:lnTo>
                <a:lnTo>
                  <a:pt x="1005" y="1050"/>
                </a:lnTo>
                <a:lnTo>
                  <a:pt x="987" y="975"/>
                </a:lnTo>
                <a:lnTo>
                  <a:pt x="963" y="900"/>
                </a:lnTo>
                <a:lnTo>
                  <a:pt x="942" y="831"/>
                </a:lnTo>
                <a:lnTo>
                  <a:pt x="912" y="762"/>
                </a:lnTo>
                <a:lnTo>
                  <a:pt x="879" y="684"/>
                </a:lnTo>
                <a:lnTo>
                  <a:pt x="837" y="603"/>
                </a:lnTo>
                <a:lnTo>
                  <a:pt x="798" y="534"/>
                </a:lnTo>
                <a:lnTo>
                  <a:pt x="750" y="462"/>
                </a:lnTo>
                <a:lnTo>
                  <a:pt x="711" y="408"/>
                </a:lnTo>
                <a:lnTo>
                  <a:pt x="669" y="363"/>
                </a:lnTo>
                <a:lnTo>
                  <a:pt x="615" y="309"/>
                </a:lnTo>
                <a:lnTo>
                  <a:pt x="558" y="249"/>
                </a:lnTo>
                <a:lnTo>
                  <a:pt x="501" y="201"/>
                </a:lnTo>
                <a:lnTo>
                  <a:pt x="433" y="157"/>
                </a:lnTo>
                <a:lnTo>
                  <a:pt x="366" y="114"/>
                </a:lnTo>
                <a:lnTo>
                  <a:pt x="297" y="81"/>
                </a:lnTo>
                <a:lnTo>
                  <a:pt x="225" y="51"/>
                </a:lnTo>
                <a:lnTo>
                  <a:pt x="153" y="24"/>
                </a:lnTo>
                <a:lnTo>
                  <a:pt x="81" y="9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4" name="Grafik 13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467543" y="1203598"/>
            <a:ext cx="446244" cy="293564"/>
          </a:xfrm>
          <a:prstGeom prst="rect">
            <a:avLst/>
          </a:prstGeom>
          <a:noFill/>
          <a:ln/>
          <a:effectLst/>
        </p:spPr>
      </p:pic>
      <p:pic>
        <p:nvPicPr>
          <p:cNvPr id="13" name="Grafik 12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467543" y="3147814"/>
            <a:ext cx="470993" cy="12969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determining the derivative of the </a:t>
            </a:r>
            <a:r>
              <a:rPr lang="en-US" smtClean="0"/>
              <a:t>inverse tangent </a:t>
            </a:r>
            <a:r>
              <a:rPr lang="en-US" dirty="0" smtClean="0"/>
              <a:t>function …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81"/>
            <a:ext cx="7060577" cy="295802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we can apply this for integration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131590"/>
            <a:ext cx="216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reeform 37"/>
          <p:cNvSpPr>
            <a:spLocks/>
          </p:cNvSpPr>
          <p:nvPr/>
        </p:nvSpPr>
        <p:spPr bwMode="auto">
          <a:xfrm rot="18900000" flipH="1">
            <a:off x="653007" y="1880924"/>
            <a:ext cx="362165" cy="674582"/>
          </a:xfrm>
          <a:custGeom>
            <a:avLst/>
            <a:gdLst/>
            <a:ahLst/>
            <a:cxnLst>
              <a:cxn ang="0">
                <a:pos x="75" y="36"/>
              </a:cxn>
              <a:cxn ang="0">
                <a:pos x="174" y="87"/>
              </a:cxn>
              <a:cxn ang="0">
                <a:pos x="285" y="162"/>
              </a:cxn>
              <a:cxn ang="0">
                <a:pos x="417" y="282"/>
              </a:cxn>
              <a:cxn ang="0">
                <a:pos x="513" y="405"/>
              </a:cxn>
              <a:cxn ang="0">
                <a:pos x="591" y="528"/>
              </a:cxn>
              <a:cxn ang="0">
                <a:pos x="657" y="666"/>
              </a:cxn>
              <a:cxn ang="0">
                <a:pos x="717" y="813"/>
              </a:cxn>
              <a:cxn ang="0">
                <a:pos x="762" y="969"/>
              </a:cxn>
              <a:cxn ang="0">
                <a:pos x="792" y="1149"/>
              </a:cxn>
              <a:cxn ang="0">
                <a:pos x="813" y="1332"/>
              </a:cxn>
              <a:cxn ang="0">
                <a:pos x="813" y="1479"/>
              </a:cxn>
              <a:cxn ang="0">
                <a:pos x="804" y="1635"/>
              </a:cxn>
              <a:cxn ang="0">
                <a:pos x="780" y="1785"/>
              </a:cxn>
              <a:cxn ang="0">
                <a:pos x="591" y="1830"/>
              </a:cxn>
              <a:cxn ang="0">
                <a:pos x="1149" y="1971"/>
              </a:cxn>
              <a:cxn ang="0">
                <a:pos x="1008" y="1869"/>
              </a:cxn>
              <a:cxn ang="0">
                <a:pos x="1038" y="1716"/>
              </a:cxn>
              <a:cxn ang="0">
                <a:pos x="1050" y="1566"/>
              </a:cxn>
              <a:cxn ang="0">
                <a:pos x="1053" y="1395"/>
              </a:cxn>
              <a:cxn ang="0">
                <a:pos x="1035" y="1206"/>
              </a:cxn>
              <a:cxn ang="0">
                <a:pos x="1005" y="1050"/>
              </a:cxn>
              <a:cxn ang="0">
                <a:pos x="963" y="900"/>
              </a:cxn>
              <a:cxn ang="0">
                <a:pos x="912" y="762"/>
              </a:cxn>
              <a:cxn ang="0">
                <a:pos x="837" y="603"/>
              </a:cxn>
              <a:cxn ang="0">
                <a:pos x="750" y="462"/>
              </a:cxn>
              <a:cxn ang="0">
                <a:pos x="669" y="363"/>
              </a:cxn>
              <a:cxn ang="0">
                <a:pos x="558" y="249"/>
              </a:cxn>
              <a:cxn ang="0">
                <a:pos x="433" y="157"/>
              </a:cxn>
              <a:cxn ang="0">
                <a:pos x="297" y="81"/>
              </a:cxn>
              <a:cxn ang="0">
                <a:pos x="153" y="24"/>
              </a:cxn>
              <a:cxn ang="0">
                <a:pos x="0" y="0"/>
              </a:cxn>
            </a:cxnLst>
            <a:rect l="0" t="0" r="r" b="b"/>
            <a:pathLst>
              <a:path w="1149" h="2226">
                <a:moveTo>
                  <a:pt x="6" y="6"/>
                </a:moveTo>
                <a:lnTo>
                  <a:pt x="75" y="36"/>
                </a:lnTo>
                <a:lnTo>
                  <a:pt x="129" y="60"/>
                </a:lnTo>
                <a:lnTo>
                  <a:pt x="174" y="87"/>
                </a:lnTo>
                <a:lnTo>
                  <a:pt x="228" y="120"/>
                </a:lnTo>
                <a:lnTo>
                  <a:pt x="285" y="162"/>
                </a:lnTo>
                <a:lnTo>
                  <a:pt x="342" y="210"/>
                </a:lnTo>
                <a:lnTo>
                  <a:pt x="417" y="282"/>
                </a:lnTo>
                <a:lnTo>
                  <a:pt x="465" y="345"/>
                </a:lnTo>
                <a:lnTo>
                  <a:pt x="513" y="405"/>
                </a:lnTo>
                <a:lnTo>
                  <a:pt x="549" y="462"/>
                </a:lnTo>
                <a:lnTo>
                  <a:pt x="591" y="528"/>
                </a:lnTo>
                <a:lnTo>
                  <a:pt x="627" y="603"/>
                </a:lnTo>
                <a:lnTo>
                  <a:pt x="657" y="666"/>
                </a:lnTo>
                <a:lnTo>
                  <a:pt x="684" y="723"/>
                </a:lnTo>
                <a:lnTo>
                  <a:pt x="717" y="813"/>
                </a:lnTo>
                <a:lnTo>
                  <a:pt x="738" y="894"/>
                </a:lnTo>
                <a:lnTo>
                  <a:pt x="762" y="969"/>
                </a:lnTo>
                <a:lnTo>
                  <a:pt x="777" y="1056"/>
                </a:lnTo>
                <a:lnTo>
                  <a:pt x="792" y="1149"/>
                </a:lnTo>
                <a:lnTo>
                  <a:pt x="807" y="1239"/>
                </a:lnTo>
                <a:lnTo>
                  <a:pt x="813" y="1332"/>
                </a:lnTo>
                <a:lnTo>
                  <a:pt x="813" y="1410"/>
                </a:lnTo>
                <a:lnTo>
                  <a:pt x="813" y="1479"/>
                </a:lnTo>
                <a:lnTo>
                  <a:pt x="810" y="1560"/>
                </a:lnTo>
                <a:lnTo>
                  <a:pt x="804" y="1635"/>
                </a:lnTo>
                <a:lnTo>
                  <a:pt x="792" y="1710"/>
                </a:lnTo>
                <a:lnTo>
                  <a:pt x="780" y="1785"/>
                </a:lnTo>
                <a:lnTo>
                  <a:pt x="762" y="1869"/>
                </a:lnTo>
                <a:lnTo>
                  <a:pt x="591" y="1830"/>
                </a:lnTo>
                <a:lnTo>
                  <a:pt x="786" y="2226"/>
                </a:lnTo>
                <a:lnTo>
                  <a:pt x="1149" y="1971"/>
                </a:lnTo>
                <a:lnTo>
                  <a:pt x="990" y="1932"/>
                </a:lnTo>
                <a:lnTo>
                  <a:pt x="1008" y="1869"/>
                </a:lnTo>
                <a:lnTo>
                  <a:pt x="1023" y="1797"/>
                </a:lnTo>
                <a:lnTo>
                  <a:pt x="1038" y="1716"/>
                </a:lnTo>
                <a:lnTo>
                  <a:pt x="1047" y="1644"/>
                </a:lnTo>
                <a:lnTo>
                  <a:pt x="1050" y="1566"/>
                </a:lnTo>
                <a:lnTo>
                  <a:pt x="1053" y="1482"/>
                </a:lnTo>
                <a:lnTo>
                  <a:pt x="1053" y="1395"/>
                </a:lnTo>
                <a:lnTo>
                  <a:pt x="1047" y="1299"/>
                </a:lnTo>
                <a:lnTo>
                  <a:pt x="1035" y="1206"/>
                </a:lnTo>
                <a:lnTo>
                  <a:pt x="1020" y="1113"/>
                </a:lnTo>
                <a:lnTo>
                  <a:pt x="1005" y="1050"/>
                </a:lnTo>
                <a:lnTo>
                  <a:pt x="987" y="975"/>
                </a:lnTo>
                <a:lnTo>
                  <a:pt x="963" y="900"/>
                </a:lnTo>
                <a:lnTo>
                  <a:pt x="942" y="831"/>
                </a:lnTo>
                <a:lnTo>
                  <a:pt x="912" y="762"/>
                </a:lnTo>
                <a:lnTo>
                  <a:pt x="879" y="684"/>
                </a:lnTo>
                <a:lnTo>
                  <a:pt x="837" y="603"/>
                </a:lnTo>
                <a:lnTo>
                  <a:pt x="798" y="534"/>
                </a:lnTo>
                <a:lnTo>
                  <a:pt x="750" y="462"/>
                </a:lnTo>
                <a:lnTo>
                  <a:pt x="711" y="408"/>
                </a:lnTo>
                <a:lnTo>
                  <a:pt x="669" y="363"/>
                </a:lnTo>
                <a:lnTo>
                  <a:pt x="615" y="309"/>
                </a:lnTo>
                <a:lnTo>
                  <a:pt x="558" y="249"/>
                </a:lnTo>
                <a:lnTo>
                  <a:pt x="501" y="201"/>
                </a:lnTo>
                <a:lnTo>
                  <a:pt x="433" y="157"/>
                </a:lnTo>
                <a:lnTo>
                  <a:pt x="366" y="114"/>
                </a:lnTo>
                <a:lnTo>
                  <a:pt x="297" y="81"/>
                </a:lnTo>
                <a:lnTo>
                  <a:pt x="225" y="51"/>
                </a:lnTo>
                <a:lnTo>
                  <a:pt x="153" y="24"/>
                </a:lnTo>
                <a:lnTo>
                  <a:pt x="81" y="9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611560" y="1347613"/>
            <a:ext cx="342144" cy="273043"/>
          </a:xfrm>
          <a:prstGeom prst="rect">
            <a:avLst/>
          </a:prstGeom>
          <a:noFill/>
          <a:ln/>
          <a:effectLst/>
        </p:spPr>
      </p:pic>
      <p:pic>
        <p:nvPicPr>
          <p:cNvPr id="9" name="Grafik 8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323527" y="2859783"/>
            <a:ext cx="498990" cy="129939"/>
          </a:xfrm>
          <a:prstGeom prst="rect">
            <a:avLst/>
          </a:prstGeom>
          <a:noFill/>
          <a:ln/>
          <a:effectLst/>
        </p:spPr>
      </p:pic>
      <p:sp>
        <p:nvSpPr>
          <p:cNvPr id="10" name="Rechteck 9"/>
          <p:cNvSpPr/>
          <p:nvPr/>
        </p:nvSpPr>
        <p:spPr>
          <a:xfrm>
            <a:off x="3419872" y="1131590"/>
            <a:ext cx="5472608" cy="216024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fik 11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3491879" y="1203598"/>
            <a:ext cx="3995646" cy="135931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12iISWwkOOVDsSNsZR1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36,97"/>
  <p:tag name="ORIGINALWIDTH" val="3391,826"/>
  <p:tag name="LATEXADDIN" val="\documentclass{article}\pagestyle{empty}&#10;\usepackage{amsmath}&#10;\usepackage{amsfonts}&#10;\usepackage{amssymb}&#10;\begin{document}&#10;\begin{minipage}{9.6 cm}&#10;{\sffamily{&#10;Let $f(x) = y$ be one-to-one and continuously differentiable with&#10;$$&#10;f'(x) \, \, = \, \, y'&#10;$$&#10;and let $f^{-1}(y) = x$ be its inverse and also continuously differentiable.&#10;Then, by implicit differentiation&#10;$$&#10;\frac{\textrm{d}}{\textrm{d} x} \left( f^{-1}(y) \right) \, \, = \, \, \left( \frac{\textrm{d}}{\textrm{d} x} f^{-1}(y) \right) \cdot y' \, \, = \, \, 1&#10;$$&#10;Hence\\[-6mm]&#10;\begin{eqnarray*}&#10;\frac{\textrm{d}}{\textrm{d} x} f^{-1}(y) &amp; = &amp; \frac{1}{y'} \, \, = \, \, \frac{1}{f'(x)} \\[2mm]&#10;&amp; = &amp;&#10;\frac{1}{f'\left( f^{-1}(y) \right)}  \, .&#10;\end{eqnarray*}&#10;}}&#10;\end{minipage}&#10;\end{document}"/>
  <p:tag name="IGUANATEXSIZE" val="20"/>
  <p:tag name="IGUANATEXCURSOR" val="65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07,012"/>
  <p:tag name="ORIGINALWIDTH" val="4456,693"/>
  <p:tag name="LATEXADDIN" val="\documentclass{article}\pagestyle{empty}&#10;\usepackage{amsmath}&#10;\usepackage{amsfonts}&#10;\usepackage{amssymb}&#10;\begin{document}&#10;\begin{minipage}{12.6 cm}&#10;{\sffamily{&#10;Let $y = \arcsin(\frac{x}{a}) = \sin^{-1}(\frac{x}{a})$. Then, $x = a \sin(y)$. With implicit differentiation, we obtain&#10;$$&#10;1 \, \, = \, \, \frac{\textrm{d}}{\textrm{d} x} \left( a \sin(y) \right) \, \, = \, \, a \cos(y) \cdot y'&#10;$$&#10;or&#10;$$&#10;y' \, \, = \, \, \frac{1}{a \cos(y)} \, .&#10;$$&#10;Next, applying the Pythagorean identity $\sin^2(y) + \cos^2(y) = 1$, we have&#10;\begin{eqnarray*}&#10;\cos(y) &amp; = &amp; \sqrt{1 - \sin^2(y)} \, \, = \, \, \sqrt{1 - \left( \sin \left( \arcsin\left(\tfrac{x}{a}\right) \right) \right)^2 } \\[2mm]&#10;&amp; = &amp;&#10;\sqrt{1 - \left(\tfrac{x}{a}\right)^2 } \, \, = \, \, \tfrac{1}{a} \sqrt{a^2-x^2} \, .&#10;\end{eqnarray*}&#10;}}&#10;\end{minipage}&#10;\end{document}"/>
  <p:tag name="IGUANATEXSIZE" val="20"/>
  <p:tag name="IGUANATEXCURSOR" val="70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6,1418"/>
  <p:tag name="ORIGINALWIDTH" val="2641,92"/>
  <p:tag name="LATEXADDIN" val="\documentclass{article}\pagestyle{empty}&#10;\usepackage{amsmath}&#10;\usepackage{amsfonts}&#10;\usepackage{amssymb}&#10;\begin{document}&#10;\begin{minipage}{9.6 cm}&#10;{\sffamily{&#10;Hence,&#10;$$&#10;y' \, \, = \, \, \frac{1}{\sqrt{a^2 - x^2}} \, ,&#10;$$&#10;and thus&#10;$$&#10;\int \frac{1}{\sqrt{a^2 - x^2}} \textrm{d} x \, \, = \, \, \arcsin\left( \tfrac{x}{a} \right) + C \, .&#10;$$&#10;}}&#10;\end{minipage}&#10;\end{document}"/>
  <p:tag name="IGUANATEXSIZE" val="20"/>
  <p:tag name="IGUANATEXCURSOR" val="30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3,4646"/>
  <p:tag name="ORIGINALWIDTH" val="446,1942"/>
  <p:tag name="LATEXADDIN" val="\documentclass{article}\pagestyle{empty}&#10;\usepackage{amsmath}&#10;\usepackage{amsfonts}&#10;\usepackage{amssymb}&#10;\begin{document}&#10;\begin{minipage}{9.6 cm}&#10;{\sffamily{&#10;$$&#10;\frac{1}{\sqrt{1 - x^2}}&#10;$$&#10;}}&#10;\end{minipage}&#10;\end{document}"/>
  <p:tag name="IGUANATEXSIZE" val="20"/>
  <p:tag name="IGUANATEXCURSOR" val="17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470,9412"/>
  <p:tag name="LATEXADDIN" val="\documentclass{article}\pagestyle{empty}&#10;\usepackage{amsmath}&#10;\usepackage{amsfonts}&#10;\usepackage{amssymb}&#10;\begin{document}&#10;\begin{minipage}{9.6 cm}&#10;{\sffamily{&#10;$$&#10;\arcsin(x)&#10;$$&#10;}}&#10;\end{minipage}&#10;\end{document}"/>
  <p:tag name="IGUANATEXSIZE" val="20"/>
  <p:tag name="IGUANATEXCURSOR" val="17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7,038"/>
  <p:tag name="ORIGINALWIDTH" val="4456,693"/>
  <p:tag name="LATEXADDIN" val="\documentclass{article}\pagestyle{empty}&#10;\usepackage{amsmath}&#10;\usepackage{amsfonts}&#10;\usepackage{amssymb}&#10;\begin{document}&#10;\begin{minipage}{12.6 cm}&#10;{\sffamily{&#10;Let $y = \arctan(x) = \tan^{-1}(x)$. Then, $x = \sin(y)$. With implicit differentiation, we obtain&#10;$$&#10;1 \, \, = \, \, \frac{\textrm{d}}{\textrm{d} x} \left( \tan(y) \right) \, \, = \, \, \sec^2(y) \cdot y'&#10;$$&#10;or&#10;$$&#10;y' \, \, = \, \, \frac{1}{\sec^2(y)} \, .&#10;$$&#10;Next, applying the trigonometric identity $\sec^2(y) = 1 + \tan^2(y)$, we have&#10;\begin{eqnarray*}&#10;\sec^2(y) &amp; = &amp; 1 + \tan^2(y) \, \, = \, \, 1 + \left( \tan\left( \arctan(x) \right) \right)^2 \\[2mm]&#10;&amp; = &amp;&#10;1 + x^2 \, .&#10;\end{eqnarray*}&#10;}}&#10;\end{minipage}&#10;\end{document}"/>
  <p:tag name="IGUANATEXSIZE" val="20"/>
  <p:tag name="IGUANATEXCURSOR" val="63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3,2171"/>
  <p:tag name="ORIGINALWIDTH" val="341,9572"/>
  <p:tag name="LATEXADDIN" val="\documentclass{article}\pagestyle{empty}&#10;\usepackage{amsmath}&#10;\usepackage{amsfonts}&#10;\usepackage{amssymb}&#10;\begin{document}&#10;\begin{minipage}{9.6 cm}&#10;{\sffamily{&#10;$$&#10;\frac{1}{1 + x^2}&#10;$$&#10;}}&#10;\end{minipage}&#10;\end{document}"/>
  <p:tag name="IGUANATEXSIZE" val="20"/>
  <p:tag name="IGUANATEXCURSOR" val="17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497,9378"/>
  <p:tag name="LATEXADDIN" val="\documentclass{article}\pagestyle{empty}&#10;\usepackage{amsmath}&#10;\usepackage{amsfonts}&#10;\usepackage{amssymb}&#10;\begin{document}&#10;\begin{minipage}{9.6 cm}&#10;{\sffamily{&#10;$$&#10;\arctan(x)&#10;$$&#10;}}&#10;\end{minipage}&#10;\end{document}"/>
  <p:tag name="IGUANATEXSIZE" val="20"/>
  <p:tag name="IGUANATEXCURSOR" val="16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6,8954"/>
  <p:tag name="ORIGINALWIDTH" val="2546,682"/>
  <p:tag name="LATEXADDIN" val="\documentclass{article}\pagestyle{empty}&#10;\usepackage{amsmath}&#10;\usepackage{amsfonts}&#10;\usepackage{amssymb}&#10;\begin{document}&#10;\begin{minipage}{9.6 cm}&#10;{\sffamily{&#10;Hence,&#10;$$&#10;y' \, \, = \, \, \frac{1}{1 + x^2} \, ,&#10;$$&#10;and thus&#10;$$&#10;\int \frac{1}{1 + x^2} \textrm{d} x \, \, = \, \, \arctan(x) + C \, .&#10;$$&#10;}}&#10;\end{minipage}&#10;\end{document}"/>
  <p:tag name="IGUANATEXSIZE" val="20"/>
  <p:tag name="IGUANATEXCURSOR" val="28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67</Words>
  <Application>Microsoft Office PowerPoint</Application>
  <PresentationFormat>Bildschirmpräsentation (16:9)</PresentationFormat>
  <Paragraphs>14</Paragraphs>
  <Slides>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Larissa-Design</vt:lpstr>
      <vt:lpstr>Calculus I for MGMT – Integration Antiderivatives &amp; Indefinite Integrals</vt:lpstr>
      <vt:lpstr>Recap: Implicit differentiation of inverse functions</vt:lpstr>
      <vt:lpstr>By determining the derivative of the inverse sine function …</vt:lpstr>
      <vt:lpstr>… we can apply this for integration</vt:lpstr>
      <vt:lpstr>By determining the derivative of the inverse tangent function …</vt:lpstr>
      <vt:lpstr>… we can apply this for integration</vt:lpstr>
      <vt:lpstr>Calculus I for 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Florian</dc:creator>
  <cp:lastModifiedBy>Florian Rupp</cp:lastModifiedBy>
  <cp:revision>236</cp:revision>
  <dcterms:created xsi:type="dcterms:W3CDTF">2020-04-04T18:50:50Z</dcterms:created>
  <dcterms:modified xsi:type="dcterms:W3CDTF">2023-02-22T11:44:39Z</dcterms:modified>
</cp:coreProperties>
</file>