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503" r:id="rId2"/>
    <p:sldId id="490" r:id="rId3"/>
    <p:sldId id="491" r:id="rId4"/>
    <p:sldId id="492" r:id="rId5"/>
    <p:sldId id="493" r:id="rId6"/>
    <p:sldId id="494" r:id="rId7"/>
    <p:sldId id="495" r:id="rId8"/>
    <p:sldId id="496" r:id="rId9"/>
    <p:sldId id="497" r:id="rId10"/>
    <p:sldId id="498" r:id="rId11"/>
    <p:sldId id="499" r:id="rId12"/>
    <p:sldId id="500" r:id="rId13"/>
    <p:sldId id="501" r:id="rId14"/>
    <p:sldId id="502" r:id="rId15"/>
    <p:sldId id="314" r:id="rId16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17" autoAdjust="0"/>
    <p:restoredTop sz="97356" autoAdjust="0"/>
  </p:normalViewPr>
  <p:slideViewPr>
    <p:cSldViewPr>
      <p:cViewPr varScale="1">
        <p:scale>
          <a:sx n="141" d="100"/>
          <a:sy n="141" d="100"/>
        </p:scale>
        <p:origin x="-12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7D260-6268-4F26-AF15-ED356AF90945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94CF-C817-48EC-B3D8-4344773BA92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</a:t>
            </a:r>
            <a:r>
              <a:rPr lang="en-US" sz="1400" b="1" kern="0" dirty="0" smtClean="0">
                <a:latin typeface="+mn-lt"/>
              </a:rPr>
              <a:t>Dr. Dr. </a:t>
            </a:r>
            <a:r>
              <a:rPr lang="en-US" sz="1400" b="1" kern="0" dirty="0" err="1" smtClean="0">
                <a:latin typeface="+mn-lt"/>
              </a:rPr>
              <a:t>h.c</a:t>
            </a:r>
            <a:r>
              <a:rPr lang="en-US" sz="1400" b="1" kern="0" dirty="0" smtClean="0">
                <a:latin typeface="+mn-lt"/>
              </a:rPr>
              <a:t>. Florian Rupp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MGMT – </a:t>
            </a:r>
            <a:r>
              <a:rPr lang="en-US" dirty="0" smtClean="0"/>
              <a:t>Integration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Antiderivatives</a:t>
            </a:r>
            <a:r>
              <a:rPr lang="en-US" dirty="0" smtClean="0"/>
              <a:t> &amp; Indefinite Integrals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Indefinite Integration</a:t>
            </a:r>
          </a:p>
        </p:txBody>
      </p:sp>
      <p:sp>
        <p:nvSpPr>
          <p:cNvPr id="11" name="Rechteck 10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Integration yielding Inverse Trigonometric Functions</a:t>
            </a:r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092280" y="4659982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/>
              <a:t>First Rules </a:t>
            </a:r>
            <a:r>
              <a:rPr lang="de-DE" sz="1000" dirty="0" err="1" smtClean="0"/>
              <a:t>of</a:t>
            </a:r>
            <a:r>
              <a:rPr lang="de-DE" sz="1000" dirty="0" smtClean="0"/>
              <a:t> Integration</a:t>
            </a:r>
          </a:p>
        </p:txBody>
      </p:sp>
      <p:sp>
        <p:nvSpPr>
          <p:cNvPr id="14" name="Rechteck 13"/>
          <p:cNvSpPr/>
          <p:nvPr/>
        </p:nvSpPr>
        <p:spPr>
          <a:xfrm>
            <a:off x="7092280" y="3363838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Antiderivatives</a:t>
            </a:r>
            <a:r>
              <a:rPr lang="en-US" sz="1000" dirty="0" smtClean="0"/>
              <a:t> &amp; </a:t>
            </a:r>
            <a:r>
              <a:rPr lang="en-US" sz="1000" dirty="0" smtClean="0"/>
              <a:t>                  Indefinite </a:t>
            </a:r>
            <a:r>
              <a:rPr lang="en-US" sz="1000" dirty="0" smtClean="0"/>
              <a:t>Integrals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total cost from marginal cost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3"/>
            <a:ext cx="7068044" cy="345850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total cost from marginal cost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3"/>
            <a:ext cx="7063260" cy="376546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indefinite integrals/ </a:t>
            </a:r>
            <a:r>
              <a:rPr lang="en-US" dirty="0" err="1" smtClean="0"/>
              <a:t>antidifferentiation</a:t>
            </a:r>
            <a:r>
              <a:rPr lang="en-US" dirty="0" smtClean="0"/>
              <a:t> formulas</a:t>
            </a:r>
            <a:br>
              <a:rPr lang="en-US" dirty="0" smtClean="0"/>
            </a:br>
            <a:r>
              <a:rPr lang="en-US" dirty="0" smtClean="0"/>
              <a:t>(any formula can be verified by differentiating the function on the right)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251520" y="1131590"/>
            <a:ext cx="8640960" cy="38884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uppieren 5"/>
          <p:cNvGrpSpPr/>
          <p:nvPr/>
        </p:nvGrpSpPr>
        <p:grpSpPr>
          <a:xfrm>
            <a:off x="323528" y="1203598"/>
            <a:ext cx="360040" cy="360040"/>
            <a:chOff x="323528" y="1203598"/>
            <a:chExt cx="360040" cy="360040"/>
          </a:xfrm>
        </p:grpSpPr>
        <p:cxnSp>
          <p:nvCxnSpPr>
            <p:cNvPr id="6" name="Gerade Verbindung 5"/>
            <p:cNvCxnSpPr/>
            <p:nvPr/>
          </p:nvCxnSpPr>
          <p:spPr>
            <a:xfrm>
              <a:off x="323528" y="1203598"/>
              <a:ext cx="0" cy="360040"/>
            </a:xfrm>
            <a:prstGeom prst="lin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" name="Gerade Verbindung 6"/>
            <p:cNvCxnSpPr/>
            <p:nvPr/>
          </p:nvCxnSpPr>
          <p:spPr>
            <a:xfrm rot="16200000">
              <a:off x="503548" y="1023578"/>
              <a:ext cx="0" cy="360040"/>
            </a:xfrm>
            <a:prstGeom prst="lin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" name="Gruppieren 8"/>
          <p:cNvGrpSpPr/>
          <p:nvPr/>
        </p:nvGrpSpPr>
        <p:grpSpPr>
          <a:xfrm rot="5400000">
            <a:off x="8460432" y="1203598"/>
            <a:ext cx="360040" cy="360040"/>
            <a:chOff x="323528" y="1203598"/>
            <a:chExt cx="360040" cy="360040"/>
          </a:xfrm>
        </p:grpSpPr>
        <p:cxnSp>
          <p:nvCxnSpPr>
            <p:cNvPr id="9" name="Gerade Verbindung 8"/>
            <p:cNvCxnSpPr/>
            <p:nvPr/>
          </p:nvCxnSpPr>
          <p:spPr>
            <a:xfrm>
              <a:off x="323528" y="1203598"/>
              <a:ext cx="0" cy="360040"/>
            </a:xfrm>
            <a:prstGeom prst="lin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 rot="16200000">
              <a:off x="503548" y="1023578"/>
              <a:ext cx="0" cy="360040"/>
            </a:xfrm>
            <a:prstGeom prst="lin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8" name="Gruppieren 11"/>
          <p:cNvGrpSpPr/>
          <p:nvPr/>
        </p:nvGrpSpPr>
        <p:grpSpPr>
          <a:xfrm rot="10800000">
            <a:off x="8460432" y="4587974"/>
            <a:ext cx="360040" cy="360040"/>
            <a:chOff x="323528" y="1203598"/>
            <a:chExt cx="360040" cy="360040"/>
          </a:xfrm>
        </p:grpSpPr>
        <p:cxnSp>
          <p:nvCxnSpPr>
            <p:cNvPr id="12" name="Gerade Verbindung 11"/>
            <p:cNvCxnSpPr/>
            <p:nvPr/>
          </p:nvCxnSpPr>
          <p:spPr>
            <a:xfrm>
              <a:off x="323528" y="1203598"/>
              <a:ext cx="0" cy="360040"/>
            </a:xfrm>
            <a:prstGeom prst="lin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 rot="16200000">
              <a:off x="503548" y="1023578"/>
              <a:ext cx="0" cy="360040"/>
            </a:xfrm>
            <a:prstGeom prst="lin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1" name="Gruppieren 14"/>
          <p:cNvGrpSpPr/>
          <p:nvPr/>
        </p:nvGrpSpPr>
        <p:grpSpPr>
          <a:xfrm rot="16200000">
            <a:off x="323528" y="4587974"/>
            <a:ext cx="360040" cy="360040"/>
            <a:chOff x="323528" y="1203598"/>
            <a:chExt cx="360040" cy="360040"/>
          </a:xfrm>
        </p:grpSpPr>
        <p:cxnSp>
          <p:nvCxnSpPr>
            <p:cNvPr id="15" name="Gerade Verbindung 14"/>
            <p:cNvCxnSpPr/>
            <p:nvPr/>
          </p:nvCxnSpPr>
          <p:spPr>
            <a:xfrm>
              <a:off x="323528" y="1203598"/>
              <a:ext cx="0" cy="360040"/>
            </a:xfrm>
            <a:prstGeom prst="lin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 rot="16200000">
              <a:off x="503548" y="1023578"/>
              <a:ext cx="0" cy="360040"/>
            </a:xfrm>
            <a:prstGeom prst="lin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5706" y="1181590"/>
            <a:ext cx="5292588" cy="378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Indefinite integrals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99" y="1131590"/>
            <a:ext cx="2544837" cy="172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6" y="1203596"/>
            <a:ext cx="5180818" cy="3777495"/>
          </a:xfrm>
          <a:prstGeom prst="rect">
            <a:avLst/>
          </a:prstGeom>
          <a:noFill/>
          <a:ln/>
          <a:effectLst/>
        </p:spPr>
      </p:pic>
      <p:sp>
        <p:nvSpPr>
          <p:cNvPr id="11" name="Textfeld 10"/>
          <p:cNvSpPr txBox="1"/>
          <p:nvPr/>
        </p:nvSpPr>
        <p:spPr>
          <a:xfrm>
            <a:off x="251520" y="2931790"/>
            <a:ext cx="2512354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The indefinite integral in the example</a:t>
            </a:r>
          </a:p>
          <a:p>
            <a:r>
              <a:rPr lang="en-US" sz="1200" dirty="0" smtClean="0"/>
              <a:t>is graphed for several values of </a:t>
            </a:r>
            <a:r>
              <a:rPr lang="en-US" sz="1200" i="1" dirty="0" smtClean="0"/>
              <a:t>C</a:t>
            </a:r>
            <a:r>
              <a:rPr lang="en-US" sz="1200" dirty="0" smtClean="0"/>
              <a:t>.</a:t>
            </a:r>
          </a:p>
          <a:p>
            <a:endParaRPr lang="en-US" sz="500" dirty="0" smtClean="0"/>
          </a:p>
          <a:p>
            <a:r>
              <a:rPr lang="en-US" sz="1200" dirty="0" smtClean="0"/>
              <a:t>Here the value of </a:t>
            </a:r>
            <a:r>
              <a:rPr lang="en-US" sz="1200" i="1" dirty="0" smtClean="0"/>
              <a:t>C</a:t>
            </a:r>
            <a:r>
              <a:rPr lang="en-US" sz="1200" dirty="0" smtClean="0"/>
              <a:t> is the </a:t>
            </a:r>
            <a:r>
              <a:rPr lang="en-US" sz="1200" i="1" dirty="0" smtClean="0"/>
              <a:t>y</a:t>
            </a:r>
            <a:r>
              <a:rPr lang="en-US" sz="1200" dirty="0" smtClean="0"/>
              <a:t>-intercept.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Indefinite integrals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2195736" y="1131590"/>
            <a:ext cx="6696744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267746" y="1203592"/>
            <a:ext cx="5986982" cy="306328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relationship between differentiation and </a:t>
            </a:r>
            <a:r>
              <a:rPr lang="en-US" dirty="0" err="1" smtClean="0"/>
              <a:t>antidifferentiation</a:t>
            </a:r>
            <a:r>
              <a:rPr lang="en-US" dirty="0" smtClean="0"/>
              <a:t> enables us to establish integration rules by 'reversing' analogous differentiation rules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87"/>
            <a:ext cx="7042137" cy="455409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1691680" y="1851670"/>
            <a:ext cx="7200800" cy="31683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Grafik 34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1923657"/>
            <a:ext cx="5759232" cy="292271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verification of the logarithmic rule …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6"/>
            <a:ext cx="7043883" cy="324713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the power rule is straight forward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194421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1" y="1203585"/>
            <a:ext cx="6737731" cy="1783250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1691680" y="3219822"/>
            <a:ext cx="7200800" cy="180020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1" y="3291816"/>
            <a:ext cx="7057087" cy="164274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  <a:br>
              <a:rPr lang="en-US" dirty="0" smtClean="0"/>
            </a:br>
            <a:r>
              <a:rPr lang="en-US" dirty="0" smtClean="0"/>
              <a:t>Computing indefinite integrals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fik 1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88"/>
            <a:ext cx="6883007" cy="355309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Algebraic rules for indefinite integrals allow the integration of a variety of combinations of functions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57606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1" y="1203587"/>
            <a:ext cx="7026937" cy="457035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1691680" y="1851670"/>
            <a:ext cx="7200800" cy="31683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1923657"/>
            <a:ext cx="5797982" cy="260392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algebraic rules for indefinite integrals are also easily verified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158417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85"/>
            <a:ext cx="6679211" cy="142529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Using algebraic rules for integration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83"/>
            <a:ext cx="7058105" cy="374994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Using algebraic rules for integration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21602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83"/>
            <a:ext cx="7066071" cy="191547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,4673"/>
  <p:tag name="ORIGINALWIDTH" val="4452,194"/>
  <p:tag name="LATEXADDIN" val="\documentclass{article}\pagestyle{empty}&#10;\usepackage{amsmath}&#10;\usepackage{amsfonts}&#10;\usepackage{amssymb}&#10;\begin{document}&#10;\begin{minipage}{12.6 cm}&#10;{\sffamily{&#10;The relationship between differentiation and antidifferentiation enables us to establish&#10;the following integration rules by 'reversing' analogous differentiation rules.}}&#10;\end{minipage}&#10;\end{document}"/>
  <p:tag name="IGUANATEXSIZE" val="20"/>
  <p:tag name="IGUANATEXCURSOR" val="16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82,04"/>
  <p:tag name="ORIGINALWIDTH" val="3633,296"/>
  <p:tag name="LATEXADDIN" val="\documentclass{article}\pagestyle{empty}&#10;\usepackage{amsmath}&#10;\usepackage{amsfonts}&#10;\usepackage{amssymb}&#10;\begin{document}&#10;\begin{minipage}{12.6 cm}&#10;{\sffamily{&#10;{\bf{Rules for Integrating Common Functions:}}&#10;\begin{description}&#10;\item[The constant rule:] \hspace{0.6cm} ${\displaystyle{\int \, k \, \textrm{d} x = kx + C}}$ for constant $k$&#10;\item[The power rule:] \hspace{1.04cm} ${\displaystyle{\int \, x^n \, \textrm{d} x = \frac{x^{n+1}}{n+1} + C}}$ for all $n \neq -1$&#10;\item[The logarithmic rule:] \hspace{0.1cm} ${\displaystyle{\int \, \frac{1}{x} \, \textrm{d} x = \ln|x| + C}}$ for all $x \neq 0$&#10;\item[The exponential rule:] \hspace{0.04cm} ${\displaystyle{\int \, {\rm{e}}^{kx} \, \textrm{d} x = \tfrac{1}{k} {\rm{e}}^{kx} + C}}$ for constant $k \neq 0$&#10;\end{description}&#10;}}&#10;\end{minipage}&#10;\end{document}"/>
  <p:tag name="IGUANATEXSIZE" val="20"/>
  <p:tag name="IGUANATEXCURSOR" val="51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68,017"/>
  <p:tag name="ORIGINALWIDTH" val="4451,444"/>
  <p:tag name="LATEXADDIN" val="\documentclass{article}\pagestyle{empty}&#10;\usepackage{amsmath}&#10;\usepackage{amsfonts}&#10;\usepackage{amssymb}&#10;\begin{document}&#10;\begin{minipage}{12.6 cm}&#10;{\sffamily{&#10;To verify the the {\bf{logarithmic rule}}, if $x &gt; 0$, then $|x| = x$ and&#10;$$&#10;\frac{\textrm{d}}{\textrm{d} x}\left( \ln|x| \right) \, \, = \, \, \frac{\textrm{d}}{\textrm{d} x}\left( \ln(x) \right) \, \, = \, \, \frac{1}{x} \, .&#10;$$&#10;On the other hand, if $x&lt;0$, then $-x &gt; 0$ and $\ln|x|=\ln(-x)$, and it follows from the chain rule that\\[-2mm]&#10;$$&#10;\frac{\textrm{d}}{\textrm{d} x}\left( \ln|x| \right) \, \, = \, \, \frac{\textrm{d}}{\textrm{d} x}\left( \ln(-x) \right) \, \, = \, \, \frac{1}{-x} \cdot (-1)&#10;\, \, = \, \, \frac{1}{x} \, .&#10;$$&#10;Thus, for all $x \neq 0$,&#10;$$&#10;\frac{\textrm{d}}{\textrm{d} x}\left( \ln|x| \right) \, \, = \, \, \frac{1}{x} \qquad \Longrightarrow \qquad&#10;\int \, \frac{1}{x} \, \textrm{d} x \, \, = \, \, \ln|x| + C \, .&#10;$$&#10;}}&#10;\end{minipage}&#10;\end{document}"/>
  <p:tag name="IGUANATEXSIZE" val="20"/>
  <p:tag name="IGUANATEXCURSOR" val="16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5,872"/>
  <p:tag name="ORIGINALWIDTH" val="4257,968"/>
  <p:tag name="LATEXADDIN" val="\documentclass{article}\pagestyle{empty}&#10;\usepackage{amsmath}&#10;\usepackage{amsfonts}&#10;\usepackage{amssymb}&#10;\begin{document}&#10;\begin{minipage}{12.6 cm}&#10;{\sffamily{&#10;To verify the {\bf{power rule}}, it is enough to show that the derivative of $\frac{x^{n+1}}{n+1}$ is $x^n$:\\[-2mm]&#10;$$&#10;\frac{\textrm{d}}{\textrm{d} x}\left( \frac{x^{n+1}}{n+1} \right) \, \, = \, \, \frac{1}{n+1} \left( (n+1) x^n \right) \, \, = \, \, x^n \, .&#10;$$&#10;Thus, for all $n \neq -1$,&#10;$$&#10;\int \, x^n \, \textrm{d} x \, \, = \, \, \frac{x^{n+1}}{n+1} + C \, .&#10;$$&#10;}}&#10;\end{minipage}&#10;\end{document}"/>
  <p:tag name="IGUANATEXSIZE" val="20"/>
  <p:tag name="IGUANATEXCURSOR" val="51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1,8824"/>
  <p:tag name="ORIGINALWIDTH" val="4456,693"/>
  <p:tag name="LATEXADDIN" val="\documentclass{article}\pagestyle{empty}&#10;\usepackage{amsmath}&#10;\usepackage{amsfonts}&#10;\usepackage{amssymb}&#10;\begin{document}&#10;\begin{minipage}{12.6 cm}&#10;{\sffamily{&#10;Notice that the logarithm rule 'fills the gap' in the power rule, namely, the&#10;case where $n = 1$. We may wish to blend the two rules into this combined form:&#10;$$&#10;\int \, x^n \, \textrm{d} x \, \, = \, \left\{ \begin{array}{c c l}&#10;{\displaystyle{\frac{x^{n+1}}{n+1} + C}} \, , &amp; &amp; \text{if $n \neq 1$}\\[5mm]&#10;{\displaystyle{\ln|x| + C}} \, , &amp; &amp; \text{if $n = 1$}&#10;\end{array} \right.&#10;$$&#10;}}&#10;\end{minipage}&#10;\end{document}"/>
  <p:tag name="IGUANATEXSIZE" val="20"/>
  <p:tag name="IGUANATEXCURSOR" val="46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53,243"/>
  <p:tag name="ORIGINALWIDTH" val="4353,206"/>
  <p:tag name="LATEXADDIN" val="\documentclass{article}\pagestyle{empty}&#10;\usepackage{amsmath}&#10;\usepackage{amsfonts}&#10;\usepackage{amssymb}&#10;\begin{document}&#10;\begin{minipage}{12.6 cm}&#10;{\sffamily{&#10;{\bf{Examples: (Computing Indefinite Integrals)}}&#10;\begin{itemize}&#10;\item[{\bf{a)}}] ${\displaystyle{ \int 3 \textrm{d} x = 3 x + C }}$ due to the contstant rule with $k = 3$.&#10;\item[{\bf{b)}}] ${\displaystyle{ \int x^{17} \textrm{d} x = \tfrac{1}{18} x^{18} + C }}$ due to the power rule with $n = 17$.&#10;\item[{\bf{c)}}] ${\displaystyle{ \int \tfrac{1}{\sqrt{x}} \textrm{d} x = 2 x^{1/2} + C }}$ due to the power rule with $n = -\tfrac{1}{2}$,&#10;or, in more detail:\\[-1mm]&#10;$$&#10;\int \, \tfrac{1}{\sqrt{x}} \, \textrm{d} x \, \, = \, \, \int \, x^{-1/2} \, \textrm{d} x \, \, = \, \, \frac{x^{1 + (-1/2)}}{1 + (-\tfrac{1}{2})} + C&#10;\, \, = \, \, \frac{x^{1/2}}{\tfrac{1}{2}} + C \, \, = \, \, 2 \sqrt{x} + C \, .&#10;$$&#10;\item[{\bf{d)}}] ${\displaystyle{ \int {\rm{e}}^{-3x} \textrm{d} x = -\tfrac{1}{3} {\rm{e}}^{-3x} + C }}$ due to the exponential rule with $k = 3$.&#10;\end{itemize}&#10;}}&#10;\end{minipage}&#10;\end{document}"/>
  <p:tag name="IGUANATEXSIZE" val="20"/>
  <p:tag name="IGUANATEXCURSOR" val="99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,4673"/>
  <p:tag name="ORIGINALWIDTH" val="4441,695"/>
  <p:tag name="LATEXADDIN" val="\documentclass{article}\pagestyle{empty}&#10;\usepackage{amsmath}&#10;\usepackage{amsfonts}&#10;\usepackage{amssymb}&#10;\begin{document}&#10;\begin{minipage}{12.6 cm}&#10;{\sffamily{&#10;Here are algebraic rules that will enable you to handle certain combinations of functions, like weighted sums and differences, &#10;in a natural fashion.}}&#10;\end{minipage}&#10;\end{document}"/>
  <p:tag name="IGUANATEXSIZE" val="20"/>
  <p:tag name="IGUANATEXCURSOR" val="25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8,313"/>
  <p:tag name="ORIGINALWIDTH" val="3656,543"/>
  <p:tag name="LATEXADDIN" val="\documentclass{article}\pagestyle{empty}&#10;\usepackage{amsmath}&#10;\usepackage{amsfonts}&#10;\usepackage{amssymb}&#10;\begin{document}&#10;\begin{minipage}{12.6 cm}&#10;{\sffamily{&#10;{\bf{Algebraic Rules for Indefinite Integration:}}&#10;\begin{description}&#10;\item[The constant multiple rule:]&#10;$$&#10;\int \, k f(x) \, \textrm{d} x \, \, = \, \, k \, \int \, f(x) \, \textrm{d} x \qquad \text{for constant $k$}&#10;$$&#10;\item[The sum/ difference rule:]&#10;$$&#10;\int \left( f(x) \pm g(x) \right) \textrm{d} x \, \, = \, \, \int \, f(x) \, \textrm{d} x \pm \int \, g(x) \, \textrm{d} x &#10;$$&#10;\end{description}&#10;}}&#10;\end{minipage}&#10;\end{document}"/>
  <p:tag name="IGUANATEXSIZE" val="20"/>
  <p:tag name="IGUANATEXCURSOR" val="52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5,1482"/>
  <p:tag name="ORIGINALWIDTH" val="4219,723"/>
  <p:tag name="LATEXADDIN" val="\documentclass{article}\pagestyle{empty}&#10;\usepackage{amsmath}&#10;\usepackage{amsfonts}&#10;\usepackage{amssymb}&#10;\begin{document}&#10;\begin{minipage}{12.6 cm}&#10;{\sffamily{&#10;To prove the constant multiple rule, note that if $\frac{\textrm{d} F(x)}{{\textrm{d}} x} = f(x)$, then&#10;$$&#10;\frac{\textrm{d}}{{\textrm{d}} x} \left( k F(x) \right) \, \, = \, \, k \frac{\textrm{d} F(x)}{{\textrm{d}} x} \, \, = \, \, k f(x)&#10;\quad \Longrightarrow \quad&#10;\int \, k f(x) \, \textrm{d} x \, \, = \, \, k \, \int \, f(x) \, \textrm{d} x \, .&#10;$$&#10;The sum and difference rules can be established in a similar fashion.&#10;}}&#10;\end{minipage}&#10;\end{document}"/>
  <p:tag name="IGUANATEXSIZE" val="20"/>
  <p:tag name="IGUANATEXCURSOR" val="23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60,48"/>
  <p:tag name="ORIGINALWIDTH" val="4455,943"/>
  <p:tag name="LATEXADDIN" val="\documentclass{article}\pagestyle{empty}&#10;\usepackage{amsmath}&#10;\usepackage{amsfonts}&#10;\usepackage{amssymb}&#10;\begin{document}&#10;\begin{minipage}{12.6 cm}&#10;{\sffamily{&#10;{\bf{Example: (Using Algebraic Rules for Integration)}}\\[1mm]&#10;Find the following integrals:\\[-2mm]&#10;$$&#10;{\bf{a)}} \quad \int \left( 2 x^5 + 8 x^3 - 3x^2 + 5 \right) \textrm{d} x \, , \quad \text{and} \quad&#10;{\bf{b)}} \quad \int \left( \frac{x^3 + 2x - 7}{x} \right) \textrm{d} x \, .&#10;$$&#10;&#10;\vspace{0.1cm}&#10;{\bf{Solution:}}\\[1mm]&#10;{\bf{a)}} By using the power rule in conjunction with the sum/ difference rule and the&#10;constant multiple rule, we get\\[-6mm]&#10;\begin{eqnarray*}&#10;\int \left( 2 x^5 + 8 x^3 - 3x^2 + 5 \right) \textrm{d} x &amp; = &amp;&#10;2 \int \, x^5 \, \textrm{d} x + 8 \int \, x^3 \, \textrm{d} x - 3 \int \, x^2 \, \textrm{d} x + 5 \int \, 1 \, \textrm{d} x\\[1mm]&#10;&amp; = &amp;&#10;2 \cdot \frac{x^6}{6} + 8 \cdot \frac{x^4}{4} - 3 \cdot \frac{x^3}{3} + 5x + C \\[1mm]&#10;&amp; = &amp;&#10;\tfrac{1}{3} x^6 + 2 x^4 - x^3 + 5x + C&#10;\end{eqnarray*}&#10;}}&#10;\end{minipage}&#10;\end{document}"/>
  <p:tag name="IGUANATEXSIZE" val="20"/>
  <p:tag name="IGUANATEXCURSOR" val="56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1,612"/>
  <p:tag name="ORIGINALWIDTH" val="4458,193"/>
  <p:tag name="LATEXADDIN" val="\documentclass{article}\pagestyle{empty}&#10;\usepackage{amsmath}&#10;\usepackage{amsfonts}&#10;\usepackage{amssymb}&#10;\begin{document}&#10;\begin{minipage}{12.6 cm}&#10;{\sffamily{&#10;{\bf{b)}} There is no 'quotient rule' for integration, but at least in this case, we can still&#10;divide the denominator into the numerator and then integrate using the sum/ difference rule as in part {\bf{a)}}:&#10;\begin{eqnarray*}&#10;\int \left( \frac{x^3 + 2x - 7}{x} \right) \textrm{d} x &amp; = &amp;&#10;\int \left( x^2 + 2 - \frac{7}{x} \right) \textrm{d} x \\[1mm]&#10;&amp; = &amp;&#10;\tfrac{1}{3} x^3 + 2x - 7 \ln|x| + C&#10;\end{eqnarray*}&#10;}}&#10;\end{minipage}&#10;\end{document}"/>
  <p:tag name="IGUANATEXSIZE" val="20"/>
  <p:tag name="IGUANATEXCURSOR" val="53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90,251"/>
  <p:tag name="ORIGINALWIDTH" val="4458,943"/>
  <p:tag name="LATEXADDIN" val="\documentclass{article}\pagestyle{empty}&#10;\usepackage{amsmath}&#10;\usepackage{amsfonts}&#10;\usepackage{amssymb}&#10;\begin{document}&#10;\begin{minipage}{12.6 cm}&#10;{\sffamily{&#10;{\bf{Example: (Finding Total Cost from Marginal Cost)}}\\[1mm]&#10;A manufacturer has found that the marginal cost of a certain product is $3q^2 - 60 q + 400$&#10;GEL per unit when $q$ units have been produced. The total cost of producing the first&#10;$2$ units is $900$ GEL.\\[1mm]&#10;What is the total cost of producing the first $5$ units?&#10;&#10;\vspace{0.5cm}&#10;{\bf{Solution:}}\\[1mm]&#10;Recall that the marginal cost is the derivative of the total cost function $C(q)$. Thus,&#10;$$&#10;\frac{\textrm{d} C(q)}{\textrm{d} q} \, \, = \, \, 3 q^2 - 60 q + 400&#10;$$&#10;and so $C(q)$ is obtained by indefinite integration.}}&#10;\end{minipage}&#10;\end{document}"/>
  <p:tag name="IGUANATEXSIZE" val="20"/>
  <p:tag name="IGUANATEXCURSOR" val="74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59,73"/>
  <p:tag name="ORIGINALWIDTH" val="4452,944"/>
  <p:tag name="LATEXADDIN" val="\documentclass{article}\pagestyle{empty}&#10;\usepackage{amsmath}&#10;\usepackage{amsfonts}&#10;\usepackage{amssymb}&#10;\begin{document}&#10;\begin{minipage}{12.6 cm}&#10;{\sffamily{&#10;We have&#10;$$&#10;C(q) \, \, = \, \, \int \, \frac{\textrm{d} C(q)}{\textrm{d} q} \, \textrm{d} q \, \, = \, \, &#10;\int \, \left( 3q^2 - 60 q + 400 \right) \textrm{d} q \, \, = \, \, &#10;q^3 - 30 q^2 + 400 q + K \, ,&#10;$$&#10;for some constant $K$. (The letter $K$ was used for the constant to avoid confusion with&#10;the cost function $C$.)\\[1mm]&#10;The value of $K$ is determined by the fact that $C(2)=900$. In particular,\\[-2mm]&#10;$$&#10;900 \, \, = \, \, 2^3 - 30 \cdot 2^2 + 400 \cdot 2 + K \qquad \Longrightarrow \qquad K \, \, = \, \, 212 \, .&#10;$$&#10;Hence,&#10;$$&#10;C(q) \, \, = \, \, q^3 - 30 q^2 + 400 q + 212&#10;$$&#10;and the cost of producing the first $5$ units is\\[-2mm]&#10;$$&#10;C(q) \, \, = \, \, 5^3 - 30 \cdot 5^2 + 400 \cdot 5 + 212 \, \, = \, \, 1587 \quad \text{[GEL]} \, .&#10;$$&#10;}}&#10;\end{minipage}&#10;\end{document}"/>
  <p:tag name="IGUANATEXSIZE" val="20"/>
  <p:tag name="IGUANATEXCURSOR" val="32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16,723"/>
  <p:tag name="ORIGINALWIDTH" val="3289,089"/>
  <p:tag name="LATEXADDIN" val="\documentclass{article}\pagestyle{empty}&#10;\usepackage{amsmath}&#10;\usepackage{amsfonts}&#10;\usepackage{amssymb}&#10;\begin{document}&#10;\begin{minipage}{9.5 cm}&#10;{\sffamily{&#10;{\bf{Example:}}&#10;Find the general indefinite integral&#10;$$&#10;\int \left( 10 x^4 - 2 \sec^2(x) \right) \textrm{d} x \, .&#10;$$&#10;&#10;\vspace{0.2cm}&#10;{\bf{Solution:}}\\[1mm]&#10;We have&#10;\begin{eqnarray*}&#10;\int \left( 10 x^4 - 2 \sec^2(x) \right) \textrm{d} x  &amp; = &amp; 10 \int \, x^4 \, \textrm{d} x \, - \, 2 \int \, \sec^2(x) \, \textrm{d} x\\[2mm]&#10;&amp; = &amp;&#10;10 \cdot \tfrac{1}{5} x^5 \, - \, 2 \tan(x) \, + \, C\\[2mm]&#10;&amp; = &amp;&#10;2 x^5 \, - \, 2 \tan(x) \, + \, C&#10;\end{eqnarray*}&#10;You should check this answer by differentiating it.&#10;}}&#10;\end{minipage}&#10;\end{document}"/>
  <p:tag name="IGUANATEXSIZE" val="20"/>
  <p:tag name="IGUANATEXCURSOR" val="59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95,013"/>
  <p:tag name="ORIGINALWIDTH" val="3821,523"/>
  <p:tag name="LATEXADDIN" val="\documentclass{article}\pagestyle{empty}&#10;\usepackage{amsmath}&#10;\usepackage{amsfonts}&#10;\usepackage{amssymb}&#10;\begin{document}&#10;\begin{minipage}{11.8cm}&#10;{\sffamily{&#10;{\bf{Example:}}&#10;Evaluate&#10;$$&#10;\int \frac{\cos(\theta)}{\sin^2(\theta)} \textrm{d} \theta \, .&#10;$$&#10;&#10;{\bf{Solution:}}\\[1mm]&#10;We use trigonometric identities to rewrite the function before integrating:&#10;\begin{eqnarray*}&#10;\int \frac{\cos(\theta)}{\sin^2(\theta)} \textrm{d} \theta &amp; = &amp;&#10;\int \left( \frac{1}{\sin(\theta)} \right) \left( \frac{\cos(\theta)}{\sin(\theta)} \right) \textrm{d} \theta \\[2mm]&#10;&amp; = &amp;&#10;\int \, \csc(\theta) \cot(\theta) \, \textrm{d} \theta \\[2mm]&#10;&amp; = &amp;&#10;-\csc(\theta) \, + \, C&#10;\end{eqnarray*}&#10;}}&#10;\end{minipage}&#10;\end{document}"/>
  <p:tag name="IGUANATEXSIZE" val="20"/>
  <p:tag name="IGUANATEXCURSOR" val="65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133</Words>
  <Application>Microsoft Office PowerPoint</Application>
  <PresentationFormat>Bildschirmpräsentation (16:9)</PresentationFormat>
  <Paragraphs>26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Larissa-Design</vt:lpstr>
      <vt:lpstr>Calculus I for MGMT – Integration Antiderivatives &amp; Indefinite Integrals</vt:lpstr>
      <vt:lpstr>The relationship between differentiation and antidifferentiation enables us to establish integration rules by 'reversing' analogous differentiation rules</vt:lpstr>
      <vt:lpstr>The verification of the logarithmic rule …</vt:lpstr>
      <vt:lpstr>… and the power rule is straight forward</vt:lpstr>
      <vt:lpstr>Examples: Computing indefinite integrals</vt:lpstr>
      <vt:lpstr>Algebraic rules for indefinite integrals allow the integration of a variety of combinations of functions</vt:lpstr>
      <vt:lpstr>The algebraic rules for indefinite integrals are also easily verified</vt:lpstr>
      <vt:lpstr>Example: Using algebraic rules for integration</vt:lpstr>
      <vt:lpstr>Example: Using algebraic rules for integration</vt:lpstr>
      <vt:lpstr>Example: Finding total cost from marginal cost</vt:lpstr>
      <vt:lpstr>Example: Finding total cost from marginal cost</vt:lpstr>
      <vt:lpstr>Table of indefinite integrals/ antidifferentiation formulas (any formula can be verified by differentiating the function on the right)</vt:lpstr>
      <vt:lpstr>Example: Indefinite integrals</vt:lpstr>
      <vt:lpstr>Example: Indefinite integrals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236</cp:revision>
  <dcterms:created xsi:type="dcterms:W3CDTF">2020-04-04T18:50:50Z</dcterms:created>
  <dcterms:modified xsi:type="dcterms:W3CDTF">2023-02-22T11:44:44Z</dcterms:modified>
</cp:coreProperties>
</file>