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11" r:id="rId2"/>
    <p:sldId id="348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425" r:id="rId16"/>
    <p:sldId id="384" r:id="rId17"/>
    <p:sldId id="385" r:id="rId18"/>
    <p:sldId id="392" r:id="rId19"/>
    <p:sldId id="386" r:id="rId20"/>
    <p:sldId id="393" r:id="rId21"/>
    <p:sldId id="394" r:id="rId22"/>
    <p:sldId id="387" r:id="rId23"/>
    <p:sldId id="395" r:id="rId24"/>
    <p:sldId id="347" r:id="rId25"/>
    <p:sldId id="349" r:id="rId26"/>
    <p:sldId id="388" r:id="rId27"/>
    <p:sldId id="426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343" r:id="rId48"/>
    <p:sldId id="391" r:id="rId49"/>
    <p:sldId id="427" r:id="rId50"/>
    <p:sldId id="428" r:id="rId51"/>
    <p:sldId id="429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314" r:id="rId6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7.xml"/><Relationship Id="rId7" Type="http://schemas.openxmlformats.org/officeDocument/2006/relationships/image" Target="../media/image3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48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1.xml"/><Relationship Id="rId7" Type="http://schemas.openxmlformats.org/officeDocument/2006/relationships/image" Target="../media/image3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53.xml"/><Relationship Id="rId10" Type="http://schemas.openxmlformats.org/officeDocument/2006/relationships/image" Target="../media/image37.png"/><Relationship Id="rId4" Type="http://schemas.openxmlformats.org/officeDocument/2006/relationships/tags" Target="../tags/tag52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6.xml"/><Relationship Id="rId7" Type="http://schemas.openxmlformats.org/officeDocument/2006/relationships/image" Target="../media/image4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60.xml"/><Relationship Id="rId7" Type="http://schemas.openxmlformats.org/officeDocument/2006/relationships/image" Target="../media/image4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1.png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73.png"/><Relationship Id="rId5" Type="http://schemas.openxmlformats.org/officeDocument/2006/relationships/image" Target="../media/image57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98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111.xml"/><Relationship Id="rId7" Type="http://schemas.openxmlformats.org/officeDocument/2006/relationships/image" Target="../media/image104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0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9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115.xml"/><Relationship Id="rId7" Type="http://schemas.openxmlformats.org/officeDocument/2006/relationships/image" Target="../media/image10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0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9" Type="http://schemas.openxmlformats.org/officeDocument/2006/relationships/image" Target="../media/image1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image" Target="../media/image1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7.xml"/><Relationship Id="rId7" Type="http://schemas.openxmlformats.org/officeDocument/2006/relationships/image" Target="../media/image1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39.xml"/><Relationship Id="rId10" Type="http://schemas.openxmlformats.org/officeDocument/2006/relationships/image" Target="../media/image22.png"/><Relationship Id="rId4" Type="http://schemas.openxmlformats.org/officeDocument/2006/relationships/tags" Target="../tags/tag38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3.xml"/><Relationship Id="rId7" Type="http://schemas.openxmlformats.org/officeDocument/2006/relationships/image" Target="../media/image2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The Fundamental Theorem of Calculus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week 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Substitution Rule</a:t>
            </a:r>
          </a:p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Definite integrals</a:t>
            </a:r>
          </a:p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Fundamental Theorem of Calculus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4421649" cy="213980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87382" y="2730584"/>
            <a:ext cx="613117" cy="186388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34484" y="2745489"/>
            <a:ext cx="607345" cy="160605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614722" y="3511205"/>
            <a:ext cx="5340035" cy="951821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7092280" y="987574"/>
            <a:ext cx="1944216" cy="13681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28284" y="1006881"/>
            <a:ext cx="1872208" cy="13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1203589"/>
            <a:ext cx="4422667" cy="212531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95588" y="2746500"/>
            <a:ext cx="196704" cy="154557"/>
          </a:xfrm>
          <a:prstGeom prst="rect">
            <a:avLst/>
          </a:prstGeom>
          <a:noFill/>
          <a:ln/>
          <a:effectLst/>
        </p:spPr>
      </p:pic>
      <p:pic>
        <p:nvPicPr>
          <p:cNvPr id="30" name="Grafik 2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666756" y="2743260"/>
            <a:ext cx="342800" cy="161036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964964" y="3473106"/>
            <a:ext cx="4639989" cy="453195"/>
          </a:xfrm>
          <a:prstGeom prst="rect">
            <a:avLst/>
          </a:prstGeom>
          <a:noFill/>
          <a:ln/>
          <a:effectLst/>
        </p:spPr>
      </p:pic>
      <p:pic>
        <p:nvPicPr>
          <p:cNvPr id="33" name="Grafik 3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63690" y="4122018"/>
            <a:ext cx="6067114" cy="8567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fik 3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4423365" cy="182572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34810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34810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36403" y="2426374"/>
            <a:ext cx="515074" cy="203505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608978" y="2448749"/>
            <a:ext cx="458357" cy="158754"/>
          </a:xfrm>
          <a:prstGeom prst="rect">
            <a:avLst/>
          </a:prstGeom>
          <a:noFill/>
          <a:ln/>
          <a:effectLst/>
        </p:spPr>
      </p:pic>
      <p:pic>
        <p:nvPicPr>
          <p:cNvPr id="37" name="Grafik 36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71307" y="3192682"/>
            <a:ext cx="7030667" cy="17883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5054026" cy="293103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34510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34510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36403" y="3518337"/>
            <a:ext cx="514606" cy="225538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364472" y="3516845"/>
            <a:ext cx="947369" cy="228522"/>
          </a:xfrm>
          <a:prstGeom prst="rect">
            <a:avLst/>
          </a:prstGeom>
          <a:noFill/>
          <a:ln/>
          <a:effectLst/>
        </p:spPr>
      </p:pic>
      <p:pic>
        <p:nvPicPr>
          <p:cNvPr id="29" name="Grafik 28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14248" y="4295749"/>
            <a:ext cx="5541238" cy="4867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previous example allows us to determine the </a:t>
            </a:r>
            <a:r>
              <a:rPr lang="en-US" dirty="0" err="1" smtClean="0"/>
              <a:t>antiderivative</a:t>
            </a:r>
            <a:r>
              <a:rPr lang="en-US" dirty="0" smtClean="0"/>
              <a:t> of the tangent function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23224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6291982" cy="1928438"/>
          </a:xfrm>
          <a:prstGeom prst="rect">
            <a:avLst/>
          </a:prstGeom>
          <a:noFill/>
          <a:ln/>
          <a:effectLst/>
        </p:spPr>
      </p:pic>
      <p:sp>
        <p:nvSpPr>
          <p:cNvPr id="7" name="Abgerundetes Rechteck 6"/>
          <p:cNvSpPr/>
          <p:nvPr/>
        </p:nvSpPr>
        <p:spPr>
          <a:xfrm>
            <a:off x="2987824" y="2571750"/>
            <a:ext cx="4608512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13578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25796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  <a:endParaRPr lang="en-US" sz="1000" dirty="0" smtClean="0"/>
          </a:p>
          <a:p>
            <a:endParaRPr lang="en-US" sz="1000" dirty="0" smtClean="0"/>
          </a:p>
          <a:p>
            <a:pPr lvl="1"/>
            <a:r>
              <a:rPr lang="en-US" dirty="0" smtClean="0"/>
              <a:t>The Substitution Rule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Definite Integrals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Fundamental Theorem of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br>
              <a:rPr lang="en-US" dirty="0" smtClean="0"/>
            </a:br>
            <a:r>
              <a:rPr lang="en-US" dirty="0" smtClean="0"/>
              <a:t>Calculating the area under a graph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28280" cy="36809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12258" r="70037" b="81662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calculate the area under a graph, we approximate it by a trail of equally wide rectangles … (1/ 2)</a:t>
            </a:r>
            <a:endParaRPr lang="en-US" dirty="0"/>
          </a:p>
        </p:txBody>
      </p:sp>
      <p:pic>
        <p:nvPicPr>
          <p:cNvPr id="2050" name="Picture 2 2"/>
          <p:cNvPicPr>
            <a:picLocks noChangeAspect="1" noChangeArrowheads="1"/>
          </p:cNvPicPr>
          <p:nvPr/>
        </p:nvPicPr>
        <p:blipFill>
          <a:blip r:embed="rId3" cstate="print"/>
          <a:srcRect r="55000"/>
          <a:stretch>
            <a:fillRect/>
          </a:stretch>
        </p:blipFill>
        <p:spPr bwMode="auto">
          <a:xfrm>
            <a:off x="251521" y="1131590"/>
            <a:ext cx="2379199" cy="19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19360" cy="330086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r="53937" b="2101"/>
          <a:stretch>
            <a:fillRect/>
          </a:stretch>
        </p:blipFill>
        <p:spPr bwMode="auto">
          <a:xfrm>
            <a:off x="683568" y="3259008"/>
            <a:ext cx="2425114" cy="176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37"/>
          <p:cNvSpPr>
            <a:spLocks/>
          </p:cNvSpPr>
          <p:nvPr/>
        </p:nvSpPr>
        <p:spPr bwMode="auto">
          <a:xfrm rot="18669078" flipH="1">
            <a:off x="523174" y="3113409"/>
            <a:ext cx="648072" cy="1207123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12258" r="70037" b="81662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calculate the area under a graph, we approximate it by a trail of equally wide rectangles … (2/ 2)</a:t>
            </a:r>
            <a:endParaRPr lang="en-US" dirty="0"/>
          </a:p>
        </p:txBody>
      </p:sp>
      <p:pic>
        <p:nvPicPr>
          <p:cNvPr id="2050" name="Picture 2 2"/>
          <p:cNvPicPr>
            <a:picLocks noChangeAspect="1" noChangeArrowheads="1"/>
          </p:cNvPicPr>
          <p:nvPr/>
        </p:nvPicPr>
        <p:blipFill>
          <a:blip r:embed="rId3" cstate="print"/>
          <a:srcRect r="55000"/>
          <a:stretch>
            <a:fillRect/>
          </a:stretch>
        </p:blipFill>
        <p:spPr bwMode="auto">
          <a:xfrm>
            <a:off x="251521" y="1131590"/>
            <a:ext cx="2379199" cy="19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46884"/>
          <a:stretch>
            <a:fillRect/>
          </a:stretch>
        </p:blipFill>
        <p:spPr bwMode="auto">
          <a:xfrm>
            <a:off x="251520" y="3056665"/>
            <a:ext cx="2808312" cy="19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30946" cy="37222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that we then use in a limit argument to finally gain the value of the area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5040560" cy="172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3075795"/>
            <a:ext cx="7078387" cy="17441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63638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25796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  <a:endParaRPr lang="en-US" sz="1000" dirty="0" smtClean="0"/>
          </a:p>
          <a:p>
            <a:endParaRPr lang="en-US" sz="1000" dirty="0" smtClean="0"/>
          </a:p>
          <a:p>
            <a:pPr lvl="1"/>
            <a:r>
              <a:rPr lang="en-US" b="1" dirty="0" smtClean="0"/>
              <a:t>The Substitution Rule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Definite Integrals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Fundamental Theorem of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area under a curve is obtained by virtue of a straightforward limit process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54448" cy="209090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65187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723867"/>
            <a:ext cx="7054446" cy="12417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limit of a sum</a:t>
            </a:r>
            <a:endParaRPr lang="en-US" dirty="0"/>
          </a:p>
        </p:txBody>
      </p:sp>
      <p:pic>
        <p:nvPicPr>
          <p:cNvPr id="7" name="Picture 2 1"/>
          <p:cNvPicPr>
            <a:picLocks noChangeAspect="1" noChangeArrowheads="1"/>
          </p:cNvPicPr>
          <p:nvPr/>
        </p:nvPicPr>
        <p:blipFill>
          <a:blip r:embed="rId3" cstate="print"/>
          <a:srcRect r="54930"/>
          <a:stretch>
            <a:fillRect/>
          </a:stretch>
        </p:blipFill>
        <p:spPr bwMode="auto">
          <a:xfrm>
            <a:off x="251521" y="1131591"/>
            <a:ext cx="2160239" cy="19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 2"/>
          <p:cNvPicPr>
            <a:picLocks noChangeAspect="1" noChangeArrowheads="1"/>
          </p:cNvPicPr>
          <p:nvPr/>
        </p:nvPicPr>
        <p:blipFill>
          <a:blip r:embed="rId3" cstate="print"/>
          <a:srcRect l="54930"/>
          <a:stretch>
            <a:fillRect/>
          </a:stretch>
        </p:blipFill>
        <p:spPr bwMode="auto">
          <a:xfrm>
            <a:off x="251520" y="3075806"/>
            <a:ext cx="2160240" cy="19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34072" cy="36369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limit of a sum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0483" cy="33769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limit of a sum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7"/>
            <a:ext cx="7034279" cy="1952981"/>
          </a:xfrm>
          <a:prstGeom prst="rect">
            <a:avLst/>
          </a:prstGeom>
          <a:noFill/>
          <a:ln/>
          <a:effectLst/>
        </p:spPr>
      </p:pic>
      <p:pic>
        <p:nvPicPr>
          <p:cNvPr id="6" name="Picture 2 1"/>
          <p:cNvPicPr>
            <a:picLocks noChangeAspect="1" noChangeArrowheads="1"/>
          </p:cNvPicPr>
          <p:nvPr/>
        </p:nvPicPr>
        <p:blipFill>
          <a:blip r:embed="rId5" cstate="print"/>
          <a:srcRect r="54930" b="22554"/>
          <a:stretch>
            <a:fillRect/>
          </a:stretch>
        </p:blipFill>
        <p:spPr bwMode="auto">
          <a:xfrm>
            <a:off x="6660232" y="3435846"/>
            <a:ext cx="2160239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3453383"/>
            <a:ext cx="4468357" cy="14237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definite integral equals the area under the graph of a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9074" cy="3702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 specific number and connected to the indefinite integral (a function) by virtue of the Fundamental Theorem of Calculus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5"/>
            <a:ext cx="7060015" cy="30856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area is equivalent to determining the value of a definite integral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19" cy="13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23610" cy="16965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656820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31028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  <a:endParaRPr lang="en-US" sz="1000" dirty="0" smtClean="0"/>
          </a:p>
          <a:p>
            <a:endParaRPr lang="en-US" sz="1000" dirty="0" smtClean="0"/>
          </a:p>
          <a:p>
            <a:pPr lvl="1"/>
            <a:r>
              <a:rPr lang="en-US" dirty="0" smtClean="0"/>
              <a:t>The Substitution Rule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Definite Integrals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Fundamental Theorem of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s://upload.wikimedia.org/wikipedia/commons/3/31/Fundamental_theorem_of_calculus_%28animation_%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3168352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Theorem of Calculus allows us to view differentiation and integration as inverse processes …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3419872" y="1131590"/>
            <a:ext cx="5472608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6"/>
            <a:ext cx="5301446" cy="1617081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251520" y="350023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Theorem of Calculus allows us to view differentiation and integration as inverse processes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6617081" cy="1088801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571743"/>
            <a:ext cx="7045148" cy="21359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of variables leads to integrals that are more easy to evaluate: motivation of the Substitution Rule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35291" cy="36943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such that in particular the indefinite integral can be viewed as a synonym for the </a:t>
            </a:r>
            <a:r>
              <a:rPr lang="en-US" dirty="0" err="1" smtClean="0"/>
              <a:t>antiderivative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952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33792" cy="2822814"/>
          </a:xfrm>
          <a:prstGeom prst="rect">
            <a:avLst/>
          </a:prstGeom>
          <a:noFill/>
          <a:ln/>
          <a:effectLst/>
        </p:spPr>
      </p:pic>
      <p:sp>
        <p:nvSpPr>
          <p:cNvPr id="6" name="Abgerundetes Rechteck 5"/>
          <p:cNvSpPr/>
          <p:nvPr/>
        </p:nvSpPr>
        <p:spPr>
          <a:xfrm>
            <a:off x="2987824" y="1730514"/>
            <a:ext cx="4608512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691680" y="4155926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4227926"/>
            <a:ext cx="7030953" cy="7051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Fundamental Theorem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8"/>
            <a:ext cx="7044082" cy="1916296"/>
          </a:xfrm>
          <a:prstGeom prst="rect">
            <a:avLst/>
          </a:prstGeom>
          <a:noFill/>
          <a:ln/>
          <a:effectLst/>
        </p:spPr>
      </p:pic>
      <p:pic>
        <p:nvPicPr>
          <p:cNvPr id="6" name="Picture 2 1"/>
          <p:cNvPicPr>
            <a:picLocks noChangeAspect="1" noChangeArrowheads="1"/>
          </p:cNvPicPr>
          <p:nvPr/>
        </p:nvPicPr>
        <p:blipFill>
          <a:blip r:embed="rId5" cstate="print"/>
          <a:srcRect r="54930" b="22554"/>
          <a:stretch>
            <a:fillRect/>
          </a:stretch>
        </p:blipFill>
        <p:spPr bwMode="auto">
          <a:xfrm>
            <a:off x="6351626" y="3219822"/>
            <a:ext cx="2468845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67952" y="3219822"/>
            <a:ext cx="2248064" cy="17334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integration to find the area of a plot of land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18458" cy="37464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integration to find the area of a plot of land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0166" cy="29311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a definite integral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36161" cy="32184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a definite integral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6926967" cy="28876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compile some useful computation rules for definite integrals, let us give an area justification of the Fundamental Theorem of Calculus (1/ 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19" cy="14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42091" cy="35677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compile some useful computation rules for definite integrals, let us give an area justification of the Fundamental Theorem of Calculus (2/ 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19" cy="14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12478" cy="3649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compile some useful computation rules for definite integrals, let us give an area justification of the Fundamental Theorem of Calculus (3/ 3)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0460" cy="37857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rules for definite integrals carry over from those for indefinite integrals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8"/>
            <a:ext cx="6966833" cy="37139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of variables leads to integrals that are more easy to evaluate: motivation of the Substitution Rule (2/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7049714" cy="102402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571741"/>
            <a:ext cx="7051188" cy="21577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rules follow from the Fundamental Theorem of Calculus and Geometry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55149" cy="34857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rules follow from the Fundamental Theorem of Calculus and Geometry (2/ 2)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6480720" cy="21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363838"/>
            <a:ext cx="7200800" cy="165618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435837"/>
            <a:ext cx="7044862" cy="14709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rules for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44066" cy="2600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rules for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7912" cy="3267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part of the Fundamental Theorem of Calculus allows an interpretation in terms of net changes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42999" cy="35628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 Change Theorem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643750"/>
            <a:ext cx="7042996" cy="2173403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8"/>
            <a:ext cx="6383684" cy="9121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some of its applications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071839" y="1203589"/>
            <a:ext cx="6747941" cy="36616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Calculus I for Management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Substitution Rule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Areas &amp; estimating with finite sums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Applications of the Fundamental Theorem of Calculus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Step-by-step procedure for integrating by substitution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7"/>
            <a:ext cx="7063379" cy="37134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4"/>
            <a:ext cx="6201139" cy="1561607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075806"/>
            <a:ext cx="7200800" cy="194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147797"/>
            <a:ext cx="6162503" cy="146057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331640" y="3075806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of variables leads to integrals that are more easy to evaluate: motivation of the Substitution Rule (3/ 3)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6503964" cy="35714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923678"/>
            <a:ext cx="7200800" cy="1584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95664"/>
            <a:ext cx="6443580" cy="1448138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331640" y="1923678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33522" y="1203585"/>
            <a:ext cx="4117116" cy="490345"/>
          </a:xfrm>
          <a:prstGeom prst="rect">
            <a:avLst/>
          </a:prstGeom>
          <a:noFill/>
          <a:ln/>
          <a:effectLst/>
        </p:spPr>
      </p:pic>
      <p:sp>
        <p:nvSpPr>
          <p:cNvPr id="13" name="Rechteck 12"/>
          <p:cNvSpPr/>
          <p:nvPr/>
        </p:nvSpPr>
        <p:spPr>
          <a:xfrm>
            <a:off x="1691680" y="3651870"/>
            <a:ext cx="7200800" cy="11521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3723856"/>
            <a:ext cx="6616683" cy="914729"/>
          </a:xfrm>
          <a:prstGeom prst="rect">
            <a:avLst/>
          </a:prstGeom>
          <a:noFill/>
          <a:ln/>
          <a:effectLst/>
        </p:spPr>
      </p:pic>
      <p:sp>
        <p:nvSpPr>
          <p:cNvPr id="15" name="Rechteck 14"/>
          <p:cNvSpPr/>
          <p:nvPr/>
        </p:nvSpPr>
        <p:spPr>
          <a:xfrm>
            <a:off x="1331640" y="3651870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923678"/>
            <a:ext cx="7200800" cy="20882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995664"/>
            <a:ext cx="6260014" cy="1308390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331640" y="1923678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095496" y="1203585"/>
            <a:ext cx="2381367" cy="4610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183986"/>
            <a:ext cx="6547419" cy="1817434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291830"/>
            <a:ext cx="7200800" cy="17281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344219"/>
            <a:ext cx="6163921" cy="15979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2160240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3531" y="1183987"/>
            <a:ext cx="1259433" cy="467134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2123728" y="1347614"/>
            <a:ext cx="6768752" cy="129614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95739" y="1400002"/>
            <a:ext cx="6547156" cy="1166709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251520" y="3075806"/>
            <a:ext cx="2160240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31" y="3128203"/>
            <a:ext cx="1702962" cy="498212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2123728" y="3291830"/>
            <a:ext cx="6768752" cy="17281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195739" y="3344217"/>
            <a:ext cx="6239766" cy="15555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2160240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3531" y="1183987"/>
            <a:ext cx="1648590" cy="483878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2123728" y="1347614"/>
            <a:ext cx="6768752" cy="129614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95739" y="1400002"/>
            <a:ext cx="6401084" cy="1181530"/>
          </a:xfrm>
          <a:prstGeom prst="rect">
            <a:avLst/>
          </a:prstGeom>
          <a:noFill/>
          <a:ln/>
          <a:effectLst/>
        </p:spPr>
      </p:pic>
      <p:sp>
        <p:nvSpPr>
          <p:cNvPr id="18" name="Rechteck 17"/>
          <p:cNvSpPr/>
          <p:nvPr/>
        </p:nvSpPr>
        <p:spPr>
          <a:xfrm>
            <a:off x="251520" y="3075806"/>
            <a:ext cx="2160240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31" y="3128203"/>
            <a:ext cx="1534611" cy="499420"/>
          </a:xfrm>
          <a:prstGeom prst="rect">
            <a:avLst/>
          </a:prstGeom>
          <a:noFill/>
          <a:ln/>
          <a:effectLst/>
        </p:spPr>
      </p:pic>
      <p:sp>
        <p:nvSpPr>
          <p:cNvPr id="21" name="Rechteck 20"/>
          <p:cNvSpPr/>
          <p:nvPr/>
        </p:nvSpPr>
        <p:spPr>
          <a:xfrm>
            <a:off x="2123728" y="3291830"/>
            <a:ext cx="6768752" cy="17281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fik 25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195740" y="3344216"/>
            <a:ext cx="5434490" cy="16219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 &amp; estimating with finite sums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2403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68924" cy="3094784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4659982"/>
            <a:ext cx="7200800" cy="36004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499742"/>
            <a:ext cx="12961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Lower Sum Rule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1520" y="3795886"/>
            <a:ext cx="12961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Midpoint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Rule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0972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 &amp; estimating with finite sums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90"/>
            <a:ext cx="7067446" cy="1945119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251520" y="1779662"/>
            <a:ext cx="12961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Lower Sum Rule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uppieren 24"/>
          <p:cNvGrpSpPr/>
          <p:nvPr/>
        </p:nvGrpSpPr>
        <p:grpSpPr>
          <a:xfrm rot="20172303">
            <a:off x="117564" y="1131366"/>
            <a:ext cx="1130424" cy="288032"/>
            <a:chOff x="251520" y="2067694"/>
            <a:chExt cx="1130424" cy="288032"/>
          </a:xfrm>
        </p:grpSpPr>
        <p:sp>
          <p:nvSpPr>
            <p:cNvPr id="11" name="Rechteck 10"/>
            <p:cNvSpPr/>
            <p:nvPr/>
          </p:nvSpPr>
          <p:spPr>
            <a:xfrm>
              <a:off x="251520" y="2067694"/>
              <a:ext cx="1130424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Discussion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251520" y="2067694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51520" y="2355726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1691680" y="3435846"/>
            <a:ext cx="7200800" cy="1584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0" y="3507830"/>
            <a:ext cx="4616711" cy="1343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05466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 &amp; estimating with finite sums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51520" y="1779662"/>
            <a:ext cx="12961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Lower Sum Rule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" name="Gruppieren 24"/>
          <p:cNvGrpSpPr/>
          <p:nvPr/>
        </p:nvGrpSpPr>
        <p:grpSpPr>
          <a:xfrm rot="20172303">
            <a:off x="117564" y="1131366"/>
            <a:ext cx="1130424" cy="288032"/>
            <a:chOff x="251520" y="2067694"/>
            <a:chExt cx="1130424" cy="288032"/>
          </a:xfrm>
        </p:grpSpPr>
        <p:sp>
          <p:nvSpPr>
            <p:cNvPr id="11" name="Rechteck 10"/>
            <p:cNvSpPr/>
            <p:nvPr/>
          </p:nvSpPr>
          <p:spPr>
            <a:xfrm>
              <a:off x="251520" y="2067694"/>
              <a:ext cx="1130424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Discussion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251520" y="2067694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51520" y="2355726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1691680" y="1131590"/>
            <a:ext cx="7200800" cy="3456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1" y="1203574"/>
            <a:ext cx="4679471" cy="3235697"/>
          </a:xfrm>
          <a:prstGeom prst="rect">
            <a:avLst/>
          </a:prstGeom>
          <a:noFill/>
          <a:ln/>
          <a:effectLst/>
        </p:spPr>
      </p:pic>
      <p:sp>
        <p:nvSpPr>
          <p:cNvPr id="19" name="Textfeld 18"/>
          <p:cNvSpPr txBox="1"/>
          <p:nvPr/>
        </p:nvSpPr>
        <p:spPr>
          <a:xfrm>
            <a:off x="251520" y="4659982"/>
            <a:ext cx="5801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ant" pitchFamily="49" charset="0"/>
              </a:rPr>
              <a:t>with(Student[Calculus1])</a:t>
            </a:r>
          </a:p>
          <a:p>
            <a:r>
              <a:rPr lang="en-US" sz="1000" dirty="0" err="1" smtClean="0">
                <a:latin typeface="Courant" pitchFamily="49" charset="0"/>
              </a:rPr>
              <a:t>RiemannSum</a:t>
            </a:r>
            <a:r>
              <a:rPr lang="en-US" sz="1000" dirty="0" smtClean="0">
                <a:latin typeface="Courant" pitchFamily="49" charset="0"/>
              </a:rPr>
              <a:t>(1/x, x = 1 .. 5, method = right, partition = 4, output = plot)</a:t>
            </a:r>
            <a:endParaRPr lang="en-US" sz="1000" dirty="0">
              <a:latin typeface="Courant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09898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 &amp; estimating with finite sums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90"/>
            <a:ext cx="7067158" cy="2069267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251520" y="1779662"/>
            <a:ext cx="12961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Midpoint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Rule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uppieren 24"/>
          <p:cNvGrpSpPr/>
          <p:nvPr/>
        </p:nvGrpSpPr>
        <p:grpSpPr>
          <a:xfrm rot="20172303">
            <a:off x="117564" y="1131366"/>
            <a:ext cx="1130424" cy="288032"/>
            <a:chOff x="251520" y="2067694"/>
            <a:chExt cx="1130424" cy="288032"/>
          </a:xfrm>
        </p:grpSpPr>
        <p:sp>
          <p:nvSpPr>
            <p:cNvPr id="12" name="Rechteck 11"/>
            <p:cNvSpPr/>
            <p:nvPr/>
          </p:nvSpPr>
          <p:spPr>
            <a:xfrm>
              <a:off x="251520" y="2067694"/>
              <a:ext cx="1130424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Discussion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>
            <a:xfrm>
              <a:off x="251520" y="2067694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251520" y="2355726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/>
          <p:cNvSpPr/>
          <p:nvPr/>
        </p:nvSpPr>
        <p:spPr>
          <a:xfrm>
            <a:off x="1691680" y="3435846"/>
            <a:ext cx="7200800" cy="1584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0" y="3507830"/>
            <a:ext cx="4517363" cy="13469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05466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Area &amp; estimating with finite sums</a:t>
            </a:r>
            <a:endParaRPr lang="en-US" dirty="0"/>
          </a:p>
        </p:txBody>
      </p:sp>
      <p:grpSp>
        <p:nvGrpSpPr>
          <p:cNvPr id="3" name="Gruppieren 24"/>
          <p:cNvGrpSpPr/>
          <p:nvPr/>
        </p:nvGrpSpPr>
        <p:grpSpPr>
          <a:xfrm rot="20172303">
            <a:off x="117564" y="1131366"/>
            <a:ext cx="1130424" cy="288032"/>
            <a:chOff x="251520" y="2067694"/>
            <a:chExt cx="1130424" cy="288032"/>
          </a:xfrm>
        </p:grpSpPr>
        <p:sp>
          <p:nvSpPr>
            <p:cNvPr id="11" name="Rechteck 10"/>
            <p:cNvSpPr/>
            <p:nvPr/>
          </p:nvSpPr>
          <p:spPr>
            <a:xfrm>
              <a:off x="251520" y="2067694"/>
              <a:ext cx="1130424" cy="2880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Discussion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251520" y="2067694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51520" y="2355726"/>
              <a:ext cx="1130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1691680" y="1131590"/>
            <a:ext cx="7200800" cy="34563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64" y="1203574"/>
            <a:ext cx="4683186" cy="3272652"/>
          </a:xfrm>
          <a:prstGeom prst="rect">
            <a:avLst/>
          </a:prstGeom>
          <a:noFill/>
          <a:ln/>
          <a:effectLst/>
        </p:spPr>
      </p:pic>
      <p:sp>
        <p:nvSpPr>
          <p:cNvPr id="19" name="Textfeld 18"/>
          <p:cNvSpPr txBox="1"/>
          <p:nvPr/>
        </p:nvSpPr>
        <p:spPr>
          <a:xfrm>
            <a:off x="251520" y="4659982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ant" pitchFamily="49" charset="0"/>
              </a:rPr>
              <a:t>with(Student[Calculus1])</a:t>
            </a:r>
          </a:p>
          <a:p>
            <a:r>
              <a:rPr lang="en-US" sz="1000" dirty="0" err="1" smtClean="0">
                <a:latin typeface="Courant" pitchFamily="49" charset="0"/>
              </a:rPr>
              <a:t>RiemannSum</a:t>
            </a:r>
            <a:r>
              <a:rPr lang="en-US" sz="1000" dirty="0" smtClean="0">
                <a:latin typeface="Courant" pitchFamily="49" charset="0"/>
              </a:rPr>
              <a:t>(1/x, x = 1 .. 5, method = midpoint, partition = 4, output = plot)</a:t>
            </a:r>
            <a:endParaRPr lang="en-US" sz="1000" dirty="0">
              <a:latin typeface="Courant" pitchFamily="49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0" y="1779662"/>
            <a:ext cx="129614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Midpoint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Rule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Substitution Rule of integration is the reverse of the Chain Rule of differentiation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43380" cy="1106397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643749"/>
            <a:ext cx="7055850" cy="22889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1203589"/>
            <a:ext cx="4420632" cy="212503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27467" y="2723823"/>
            <a:ext cx="532947" cy="199910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563372" y="2730981"/>
            <a:ext cx="549568" cy="185595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411759" y="3511207"/>
            <a:ext cx="5348071" cy="891223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63690" y="4659982"/>
            <a:ext cx="5908119" cy="1841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Substitution Rule works only if we find a suitable substitution such that substitution becomes a bit of an art (experience and practice is needed)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2422" cy="35111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9"/>
            <a:ext cx="4420632" cy="212503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334100" y="26437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27467" y="2741525"/>
            <a:ext cx="533282" cy="164507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667143" y="2745490"/>
            <a:ext cx="342027" cy="156576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794660" y="3511206"/>
            <a:ext cx="4979499" cy="9283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1,8824"/>
  <p:tag name="ORIGINALWIDTH" val="3934,759"/>
  <p:tag name="LATEXADDIN" val="\documentclass{article}\pagestyle{empty}&#10;\usepackage{amsmath}&#10;\usepackage{amsfonts}&#10;\usepackage{amssymb}&#10;\usepackage{multicol}&#10;\begin{document}&#10;\begin{minipage}{12.7 cm}&#10;{\sffamily{&#10;{\bf{Exercise:}}&#10;Use the substitution rule to evaluate the integrals.&#10;\begin{multicols}{2}&#10;\begin{enumerate}&#10;\item[{\bf{a)}}] ${\displaystyle{ \int \, \sin(x) \sqrt{1 + \cos(x)} \, \textrm{d} x }}$&#10;\item[{\bf{b)}}] ${\displaystyle{ \int \frac{x^2}{x^3 + 1} \textrm{d} x }}$&#10;\item[{\bf{c)}}] ${\displaystyle{ \int \, {\rm{e}}^x \sqrt{1 + {\rm{e}}^x} \, \textrm{d} x }}$&#10;%\item[{\bf{d)}}] ${\displaystyle{ \int^{\pi/2}_0 \, \sin(x) \cdot \sin(\cos(x)) \, \textrm{d} x }}$&#10;\item[{\bf{d)}}] ${\displaystyle{ \int \, \sin(x) \cdot \sin(\cos(x)) \, \textrm{d} x }}$&#10;\end{enumerate}&#10;\end{multicols}&#10;}}&#10;\end{minipage}&#10;\end{document}"/>
  <p:tag name="IGUANATEXSIZE" val="20"/>
  <p:tag name="IGUANATEXCURSOR" val="6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1,6461"/>
  <p:tag name="ORIGINALWIDTH" val="3877,016"/>
  <p:tag name="LATEXADDIN" val="\documentclass{article}\pagestyle{empty}&#10;\usepackage{amsmath}&#10;\usepackage{amsfonts}&#10;\usepackage{amssymb}&#10;\usepackage{multicol}&#10;\begin{document}&#10;\begin{minipage}{12.7 cm}&#10;{\sffamily{&#10;With the substitution $u := 1 + \cos(x)$ and $\textrm{d} u = -\sin(x) \textrm{d} x$ we get&#10;\begin{eqnarray*}&#10;\int \, \sin(x) \sqrt{1 + \cos(x)} \, \textrm{d} x&#10;&amp; = &amp; - \int \, u^{1/2} \, \textrm{d} u \, \, = \, \, -\tfrac{2}{3} \, u^{3/2} + C\\[2mm]&#10;&amp; = &amp; -\tfrac{2}{3} \left( 1 + \cos(x) \right)^{3/2} + C&#10;\end{eqnarray*}&#10;}}&#10;\end{minipage}&#10;\end{document}"/>
  <p:tag name="IGUANATEXSIZE" val="20"/>
  <p:tag name="IGUANATEXCURSOR" val="2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0,1463"/>
  <p:tag name="ORIGINALWIDTH" val="4054,743"/>
  <p:tag name="LATEXADDIN" val="\documentclass{article}\pagestyle{empty}&#10;\usepackage{amsmath}&#10;\usepackage{amsfonts}&#10;\usepackage{amssymb}&#10;\usepackage{multicol}&#10;\begin{document}&#10;\begin{minipage}{12.7 cm}&#10;{\sffamily{&#10;With the substitution $u := x^3 + 1$ and $\textrm{d} u = 2 x^2 \textrm{d} x$ we get&#10;\begin{eqnarray*}&#10;\int \frac{x^2}{x^3 + 1} \textrm{d} x &amp; = &amp; \tfrac{1}{2} \int \, u^{-1} \, \textrm{d} u&#10;\, \, = \, \,&#10;\tfrac{1}{2} \ln|u| \, + \, C \, \, = \, \, \ln\left( \sqrt{|u|} \right) \, + \, C\\&#10;&amp; = &amp;&#10;\ln\left( \sqrt{|x^3 + 1|} \right) \, + \, C&#10;\end{eqnarray*}&#10;}}&#10;\end{minipage}&#10;\end{document}"/>
  <p:tag name="IGUANATEXSIZE" val="20"/>
  <p:tag name="IGUANATEXCURSOR" val="5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3"/>
  <p:tag name="ORIGINALWIDTH" val="2609,674"/>
  <p:tag name="LATEXADDIN" val="\documentclass{article}\pagestyle{empty}&#10;\usepackage{amsmath}&#10;\usepackage{amsfonts}&#10;\usepackage{amssymb}&#10;\usepackage{multicol}&#10;\begin{document}&#10;\begin{minipage}{12.7 cm}&#10;{\sffamily{&#10;\begin{multicols}{3}&#10;\begin{enumerate}&#10;\item[{\bf{b)}}] ${\displaystyle{ \int \frac{x^2}{x^3 + 1} \textrm{d} x }}$&#10;\item[{\bf{c)}}] ${\displaystyle{ \int \, {\rm{e}}^x \sqrt{1 + {\rm{e}}^x} \, \textrm{d} x }}$&#10;\end{enumerate}&#10;\end{multicols}&#10;}}&#10;\end{minipage}&#10;\end{document}"/>
  <p:tag name="IGUANATEXSIZE" val="20"/>
  <p:tag name="IGUANATEXCURSOR" val="2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,1845"/>
  <p:tag name="ORIGINALWIDTH" val="4162,73"/>
  <p:tag name="LATEXADDIN" val="\documentclass{article}\pagestyle{empty}&#10;\usepackage{amsmath}&#10;\usepackage{amsfonts}&#10;\usepackage{amssymb}&#10;\usepackage{multicol}&#10;\begin{document}&#10;\begin{minipage}{12.7 cm}&#10;{\sffamily{&#10;With the substitution $u := 1 + {\rm{e}}^x$ and $\textrm{d} u = {\rm{e}}^x \textrm{d} x$ we get&#10;\begin{eqnarray*}&#10;\int \, {\rm{e}}^x \sqrt{1 + {\rm{e}}^x} \, \textrm{d} x &amp; = &amp;&#10;\int \, u^{1/2} \, \textrm{d} u \, \, = \, \, \tfrac{2}{3} u^{3/2} \, + \, C&#10;\, \, = \, \, \tfrac{2}{3} (1 + {\rm{e}}^x)^{3/2} \, + \, C&#10;\end{eqnarray*}&#10;}}&#10;\end{minipage}&#10;\end{document}"/>
  <p:tag name="IGUANATEXSIZE" val="20"/>
  <p:tag name="IGUANATEXCURSOR" val="4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8,4066"/>
  <p:tag name="ORIGINALWIDTH" val="3937,758"/>
  <p:tag name="LATEXADDIN" val="\documentclass{article}\pagestyle{empty}&#10;\usepackage{amsmath}&#10;\usepackage{amsfonts}&#10;\usepackage{amssymb}&#10;\usepackage{multicol}&#10;\begin{document}&#10;\begin{minipage}{12.7 cm}&#10;{\sffamily{&#10;With the substitution $u := \cos(x)$ and $\textrm{d} u = -\sin(x) \textrm{d} x$ we get&#10;\begin{eqnarray*}&#10;\int \, \sin(x) \cdot \sin(\cos(x)) \, \textrm{d} x &amp; = &amp;&#10;- \int \, \sin(u) \, \textrm{d} u \, \, = \, \, -\cos(u) + C \\[1mm]&#10;&amp; = &amp;&#10;-\cos\left( \cos(x) \right) + C&#10;\end{eqnarray*}&#10;}}&#10;\end{minipage}&#10;\end{document}"/>
  <p:tag name="IGUANATEXSIZE" val="20"/>
  <p:tag name="IGUANATEXCURSOR" val="4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509,561"/>
  <p:tag name="LATEXADDIN" val="\documentclass{article}\pagestyle{empty}&#10;\usepackage{amsmath}&#10;\usepackage{amsfonts}&#10;\usepackage{amssymb}&#10;\usepackage{multicol}&#10;\begin{document}&#10;\begin{minipage}{12.7 cm}&#10;{\sffamily{&#10;\begin{enumerate}&#10;\item[{\bf{d)}}] ${\displaystyle{ \int \, \sin(x) \cdot \sin(\cos(x)) \, \textrm{d} x }}$&#10;\end{enumerate}&#10;}}&#10;\end{minipage}&#10;\end{document}"/>
  <p:tag name="IGUANATEXSIZE" val="20"/>
  <p:tag name="IGUANATEXCURSOR" val="2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1,365"/>
  <p:tag name="ORIGINALWIDTH" val="4145,482"/>
  <p:tag name="LATEXADDIN" val="\documentclass{article}\pagestyle{empty}&#10;\usepackage{amsmath}&#10;\usepackage{amsfonts}&#10;\usepackage{amssymb}&#10;\usepackage{multicol}&#10;\begin{document}&#10;\begin{minipage}{12.7 cm}&#10;{\sffamily{&#10;{\bf{Exercise:}}&#10;Evaluate the following indefinite integrals:&#10;$$&#10;{\bf{a)}} \quad \int \, x \, \sqrt{1-x^2} \, \textrm{d} x \, , \qquad&#10;{\bf{b)}} \quad \int \, \frac{\textrm{d} x}{4 x + 7} \, , \qquad&#10;{\bf{c)}} \quad \int \, \frac{\cos(x)}{1 + \sin(x)} \, \textrm{d} x \, ,&#10;$$&#10;and&#10;$$&#10;{\bf{d)}} \quad \int \, \frac{{\rm{e}}^x}{(1 + {\rm{e}}^x)^2} \, \textrm{d} x \, , \qquad&#10;{\bf{e)}} \quad \int \, \frac{(\ln(x))^2}{x} \, \textrm{d} x \, .&#10;$$&#10;}}&#10;\end{minipage}&#10;\end{document}"/>
  <p:tag name="IGUANATEXSIZE" val="20"/>
  <p:tag name="IGUANATEXCURSOR" val="5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5,8831"/>
  <p:tag name="ORIGINALWIDTH" val="3895,013"/>
  <p:tag name="LATEXADDIN" val="\documentclass{article}\pagestyle{empty}&#10;\usepackage{amsmath}&#10;\usepackage{amsfonts}&#10;\usepackage{amssymb}&#10;\usepackage{multicol}&#10;\begin{document}&#10;\begin{minipage}{12.7 cm}&#10;{\sffamily{&#10;{\bf{Solution:}}\\&#10;{\bf{a)}} Applying the substitution $u = 1-x^2$ with $\textrm{d} u = -2x \textrm{d} x$, we obtain&#10;\begin{eqnarray*}&#10;\int \, x \, \sqrt{1-x^2} \, \textrm{d} x &amp; = &amp; -\tfrac{1}{2} \int \, u^{1/2} \, \textrm{d} u&#10;\, \, = \, \, -\tfrac{1}{2} \cdot \tfrac{2}{3} u^{3/2} \, + \, C \\[1mm]&#10;&amp; = &amp;&#10;-\tfrac{1}{3} \sqrt{u^3} \, + \, C \, \, = \, \, -\tfrac{1}{3} \sqrt{(1-x^2)^3} \, + \, C \, .&#10;\end{eqnarray*}&#10;}}&#10;\end{minipage}&#10;\end{document}"/>
  <p:tag name="IGUANATEXSIZE" val="20"/>
  <p:tag name="IGUANATEXCURSOR" val="5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,4654"/>
  <p:tag name="ORIGINALWIDTH" val="797,1504"/>
  <p:tag name="LATEXADDIN" val="\documentclass{article}\pagestyle{empty}&#10;\usepackage{amsmath}&#10;\usepackage{amsfonts}&#10;\usepackage{amssymb}&#10;\usepackage{multicol}&#10;\begin{document}&#10;\begin{minipage}{12.7 cm}&#10;{\sffamily{&#10;$$&#10;{\bf{b)}} \quad \int \, \frac{\textrm{d} x}{4 x + 7}&#10;$$&#10;}}&#10;\end{minipage}&#10;\end{document}"/>
  <p:tag name="IGUANATEXSIZE" val="20"/>
  <p:tag name="IGUANATEXCURSOR" val="2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2,4147"/>
  <p:tag name="ORIGINALWIDTH" val="4135,733"/>
  <p:tag name="LATEXADDIN" val="\documentclass{article}\pagestyle{empty}&#10;\usepackage{amsmath}&#10;\usepackage{amsfonts}&#10;\usepackage{amssymb}&#10;\usepackage{multicol}&#10;\begin{document}&#10;\begin{minipage}{12.7 cm}&#10;{\sffamily{&#10;{\bf{Solution:}}\\&#10;{\bf{b)}} Applying the substitution $u = 4 x + 7$ with $\textrm{d} u = 4 \textrm{d} x$, we obtain&#10;\begin{eqnarray*}&#10;\int \, \frac{\textrm{d} x}{4 x + 7} &amp; = &amp; \tfrac{1}{4} \int \, u^{-1} \, \textrm{d} u&#10;\, \, = \, \, \tfrac{1}{4} \cdot \ln|u| \, + \, C&#10;\, \, = \, \, \tfrac{1}{4} \cdot \ln| 4 x + 7 | \, + \, C \, .&#10;\end{eqnarray*}&#10;}}&#10;\end{minipage}&#10;\end{document}"/>
  <p:tag name="IGUANATEXSIZE" val="20"/>
  <p:tag name="IGUANATEXCURSOR" val="20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1076,865"/>
  <p:tag name="LATEXADDIN" val="\documentclass{article}\pagestyle{empty}&#10;\usepackage{amsmath}&#10;\usepackage{amsfonts}&#10;\usepackage{amssymb}&#10;\usepackage{multicol}&#10;\begin{document}&#10;\begin{minipage}{12.7 cm}&#10;{\sffamily{&#10;$$&#10;{\bf{c)}} \, \, \, \int \, \frac{\cos(x)}{1 + \sin(x)} \, \textrm{d} x&#10;$$&#10;}}&#10;\end{minipage}&#10;\end{document}"/>
  <p:tag name="IGUANATEXSIZE" val="20"/>
  <p:tag name="IGUANATEXCURSOR" val="2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8,8865"/>
  <p:tag name="ORIGINALWIDTH" val="3941,508"/>
  <p:tag name="LATEXADDIN" val="\documentclass{article}\pagestyle{empty}&#10;\usepackage{amsmath}&#10;\usepackage{amsfonts}&#10;\usepackage{amssymb}&#10;\usepackage{multicol}&#10;\begin{document}&#10;\begin{minipage}{12.7 cm}&#10;{\sffamily{&#10;{\bf{Solution:}}\\&#10;{\bf{c)}} Applying the substitution $u = 1 + \sin(x)$ with $\textrm{d} u = \cos(x) \textrm{d} x$, we obtain&#10;\begin{eqnarray*}&#10;\int \, \frac{\cos(x)}{1 + \sin(x)} \, \textrm{d} x &amp; = &amp; \int \, u^{-1} \, \textrm{d} u&#10;\, \, = \, \, \ln|u| \, + \, C \\[1mm]&#10;&amp; = &amp;&#10;\ln| 1 + \sin(x) | \, + \, C \, .&#10;\end{eqnarray*}&#10;}}&#10;\end{minipage}&#10;\end{document}"/>
  <p:tag name="IGUANATEXSIZE" val="20"/>
  <p:tag name="IGUANATEXCURSOR" val="20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,4642"/>
  <p:tag name="ORIGINALWIDTH" val="1043,12"/>
  <p:tag name="LATEXADDIN" val="\documentclass{article}\pagestyle{empty}&#10;\usepackage{amsmath}&#10;\usepackage{amsfonts}&#10;\usepackage{amssymb}&#10;\usepackage{multicol}&#10;\begin{document}&#10;\begin{minipage}{12.7 cm}&#10;{\sffamily{&#10;$$&#10;{\bf{d)}} \, \, \, \int \, \frac{{\rm{e}}^x}{(1 + {\rm{e}}^x)^2} \, \textrm{d} x&#10;$$&#10;}}&#10;\end{minipage}&#10;\end{document}"/>
  <p:tag name="IGUANATEXSIZE" val="20"/>
  <p:tag name="IGUANATEXCURSOR" val="2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,6637"/>
  <p:tag name="ORIGINALWIDTH" val="4042,745"/>
  <p:tag name="LATEXADDIN" val="\documentclass{article}\pagestyle{empty}&#10;\usepackage{amsmath}&#10;\usepackage{amsfonts}&#10;\usepackage{amssymb}&#10;\usepackage{multicol}&#10;\begin{document}&#10;\begin{minipage}{12.7 cm}&#10;{\sffamily{&#10;{\bf{Solution:}}\\&#10;{\bf{d)}} Applying the substitution $u = 1+ {\rm{e}}^x$ with $\textrm{d} u = {\rm{e}}^x \textrm{d} x$, we obtain&#10;\begin{eqnarray*}&#10;\int \, \frac{{\rm{e}}^x}{(1 + {\rm{e}}^x)^2} \, \textrm{d} x &amp; = &amp; \int \, u^{-2} \, \textrm{d} u&#10;\, \, = \, \, - u^{-1} \, + \, C&#10;\, \, = \, \, -\frac{1}{1+ {\rm{e}}^x} \, + \, C \, .&#10;\end{eqnarray*}&#10;}}&#10;\end{minipage}&#10;\end{document}"/>
  <p:tag name="IGUANATEXSIZE" val="20"/>
  <p:tag name="IGUANATEXCURSOR" val="5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969,6289"/>
  <p:tag name="LATEXADDIN" val="\documentclass{article}\pagestyle{empty}&#10;\usepackage{amsmath}&#10;\usepackage{amsfonts}&#10;\usepackage{amssymb}&#10;\usepackage{multicol}&#10;\begin{document}&#10;\begin{minipage}{12.7 cm}&#10;{\sffamily{&#10;$$&#10;{\bf{e)}} \, \, \, \int \, \frac{(\ln(x))^2}{x} \, \textrm{d} x&#10;$$&#10;}}&#10;\end{minipage}&#10;\end{document}"/>
  <p:tag name="IGUANATEXSIZE" val="20"/>
  <p:tag name="IGUANATEXCURSOR" val="1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6,3817"/>
  <p:tag name="ORIGINALWIDTH" val="3432,321"/>
  <p:tag name="LATEXADDIN" val="\documentclass{article}\pagestyle{empty}&#10;\usepackage{amsmath}&#10;\usepackage{amsfonts}&#10;\usepackage{amssymb}&#10;\usepackage{multicol}&#10;\begin{document}&#10;\begin{minipage}{12.7 cm}&#10;{\sffamily{&#10;{\bf{Solution:}}\\&#10;{\bf{e)}} Applying the substitution $u = \ln(x)$ with $\textrm{d} u = \frac{1}{x} \textrm{d} x$, we obtain&#10;\begin{eqnarray*}&#10;\int \, \frac{(\ln(x))^2}{x} \, \textrm{d} x &amp; = &amp; \int \, u^2 \, \textrm{d} u&#10;\, \, = \, \, \tfrac{1}{3} u^3 \, + \, C \\[1mm]&#10;&amp; = &amp;&#10;\tfrac{1}{3} (\ln(x))^3  \, + \, C \, .&#10;\end{eqnarray*}&#10;}}&#10;\end{minipage}&#10;\end{document}"/>
  <p:tag name="IGUANATEXSIZE" val="20"/>
  <p:tag name="IGUANATEXCURSOR" val="20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9,261"/>
  <p:tag name="ORIGINALWIDTH" val="4491,939"/>
  <p:tag name="LATEXADDIN" val="\documentclass{article}\pagestyle{empty}&#10;\usepackage{amsmath}&#10;\usepackage{amsfonts}&#10;\usepackage{amssymb}&#10;\begin{document}&#10;\begin{minipage}{12.7 cm}&#10;{\sffamily{&#10;{\bf{Exercise:}}&#10;Use finite approximations to estimate the area under the graph of the function&#10;$$&#10;f(x) \, \, = \, \, \frac{1}{x} \qquad \text{between $x = 1$ and $x = 5$}&#10;$$&#10;using a lower sum with rectangles of equal width.&#10;\begin{enumerate}&#10;\item[{\bf{a)}}] first two rectangles and\\[-6mm]&#10;\item[{\bf{b)}}] second four rectangles,&#10;\end{enumerate}&#10;and using rectangles each of whose height is given by the value of the function at the midpoint of the rectangle's base (the midpoint rule), using\\[-6mm]&#10;\begin{enumerate}&#10;\item[{\bf{c)}}] first two rectangles and\\[-6mm]&#10;\item[{\bf{d)}}] second four rectangles.&#10;\end{enumerate}&#10;&#10;}}&#10;\end{minipage}&#10;\end{document}"/>
  <p:tag name="IGUANATEXSIZE" val="20"/>
  <p:tag name="IGUANATEXCURSOR" val="7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0,6"/>
  <p:tag name="ORIGINALWIDTH" val="4491,939"/>
  <p:tag name="LATEXADDIN" val="\documentclass{article}\pagestyle{empty}&#10;\usepackage{amsmath}&#10;\usepackage{amsfonts}&#10;\usepackage{amssymb}&#10;\begin{document}&#10;\begin{minipage}{12.7 cm}&#10;{\sffamily{&#10;{\bf{Exercise:}}&#10;Use finite approximations to estimate the area under the graph of the function&#10;$$&#10;f(x) \, \, = \, \, \frac{1}{x} \qquad \text{between $x = 1$ and $x = 5$}&#10;$$&#10;using&#10;\begin{enumerate}&#10;\item[{\bf{a)}}] a lower sum with two rectangles of equal width.&#10;\item[{\bf{b)}}] a lower sum with four rectangles of equal width.&#10;\end{enumerate}&#10;}}&#10;\end{minipage}&#10;\end{document}"/>
  <p:tag name="IGUANATEXSIZE" val="20"/>
  <p:tag name="IGUANATEXCURSOR" val="2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2,9059"/>
  <p:tag name="ORIGINALWIDTH" val="2879,64"/>
  <p:tag name="LATEXADDIN" val="\documentclass{article}\pagestyle{empty}&#10;\usepackage{amsmath}&#10;\usepackage{amsfonts}&#10;\usepackage{amssymb}&#10;\begin{document}&#10;\begin{minipage}{9.4 cm}&#10;{\sffamily{&#10;{\bf{Solution:}}\\[1mm]&#10;{\bf{a)}} As $f(x)$ is s.m. decreasing, we have&#10;$$&#10;\int^5_1 \, \frac{\textrm{d} x}{x} \, \, \approx \, \, \frac{5-1}{2}\left( \frac{1}{3} \, + \, \frac{1}{5} \right) &#10;\, \, = \, \, \frac{16}{15} \, \, = \, \, 1.0\overline{6} \, .&#10;$$&#10;}}&#10;\end{minipage}&#10;\end{document}"/>
  <p:tag name="IGUANATEXSIZE" val="20"/>
  <p:tag name="IGUANATEXCURSOR" val="41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7,274"/>
  <p:tag name="ORIGINALWIDTH" val="2916,386"/>
  <p:tag name="LATEXADDIN" val="\documentclass{article}\pagestyle{empty}&#10;\usepackage{amsmath}&#10;\usepackage{amsfonts}&#10;\usepackage{amssymb}&#10;\begin{document}&#10;\begin{minipage}{9.4 cm}&#10;{\sffamily{&#10;{\bf{Solution:}}\\[1mm]&#10;{\bf{b)}} As $f(x)$ is s.m. decreasing, we have&#10;\begin{eqnarray*}&#10;\int^5_1 \, \frac{\textrm{d} x}{x} &amp; \approx &amp;&#10;\frac{5-1}{4}\left( \frac{1}{2} \, + \, \frac{1}{3} + \frac{1}{4} \, + \, \frac{1}{5} \right)\\[2mm]&#10;&amp; = &amp;&#10;\frac{77}{60} \, \, = \, \, 1.28\overline{3} \, .&#10;\end{eqnarray*}&#10;Recall,&#10;$$&#10;\int^5_1 \, \frac{\textrm{d} x}{x} \, \, = \, \, \Big[ \ln(x) \Big]^5_1 \, \, = \, \, \ln(5) \, \, \approx \, \, 1.609437912&#10;$$&#10;}}&#10;\end{minipage}&#10;\end{document}"/>
  <p:tag name="IGUANATEXSIZE" val="20"/>
  <p:tag name="IGUANATEXCURSOR" val="6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4,841"/>
  <p:tag name="ORIGINALWIDTH" val="4490,439"/>
  <p:tag name="LATEXADDIN" val="\documentclass{article}\pagestyle{empty}&#10;\usepackage{amsmath}&#10;\usepackage{amsfonts}&#10;\usepackage{amssymb}&#10;\begin{document}&#10;\begin{minipage}{12.7 cm}&#10;{\sffamily{&#10;{\bf{Exercise:}}&#10;Use finite approximations to estimate the are under the graph of the function&#10;$$&#10;f(x) \, \, = \, \, \frac{1}{x} \qquad \text{between $x = 1$ and $x = 5$}&#10;$$&#10;using rectangles each of whose height is given by the value of the function at the midpoint of the rectangle's base (the midpoint rule), using\\[-6mm]&#10;\begin{enumerate}&#10;\item[{\bf{c)}}] first two rectangles and\\[-6mm]&#10;\item[{\bf{d)}}] second four rectangles.&#10;\end{enumerate}&#10;}}&#10;\end{minipage}&#10;\end{document}"/>
  <p:tag name="IGUANATEXSIZE" val="20"/>
  <p:tag name="IGUANATEXCURSOR" val="5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2,9059"/>
  <p:tag name="ORIGINALWIDTH" val="2816,648"/>
  <p:tag name="LATEXADDIN" val="\documentclass{article}\pagestyle{empty}&#10;\usepackage{amsmath}&#10;\usepackage{amsfonts}&#10;\usepackage{amssymb}&#10;\begin{document}&#10;\begin{minipage}{9.4 cm}&#10;{\sffamily{&#10;{\bf{Solution:}}\\[1mm]&#10;{\bf{c)}} As $f(x)$ is s.m. decreasing, we have&#10;$$&#10;\int^5_1 \, \frac{\textrm{d} x}{x} \, \, \approx \, \, \frac{5-1}{2}\left( \frac{1}{2} \, + \, \frac{1}{4} \right) &#10;\, \, = \, \, \frac{3}{2} \, \, = \, \, 1.5 \, .&#10;$$&#10;}}&#10;\end{minipage}&#10;\end{document}"/>
  <p:tag name="IGUANATEXSIZE" val="20"/>
  <p:tag name="IGUANATEXCURSOR" val="1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3,772"/>
  <p:tag name="ORIGINALWIDTH" val="2916,386"/>
  <p:tag name="LATEXADDIN" val="\documentclass{article}\pagestyle{empty}&#10;\usepackage{amsmath}&#10;\usepackage{amsfonts}&#10;\usepackage{amssymb}&#10;\begin{document}&#10;\begin{minipage}{9.4 cm}&#10;{\sffamily{&#10;{\bf{Solution:}}\\[1mm]&#10;{\bf{d)}} As $f(x)$ is s.m. decreasing, we have&#10;\begin{eqnarray*}&#10;\int^5_1 \, \frac{\textrm{d} x}{x} &amp; \approx &amp;&#10;\frac{5-1}{4}\left( \frac{\, \, 1 \, \,}{\tfrac{3}{2}} \, + \, \frac{\, \, 1 \, \,}{\tfrac{5}{2}} + \frac{\, \, 1 \, \,}{\tfrac{7}{2}} \, + \, \frac{\, \, 1 \, \,}{\tfrac{9}{2}} \right)\\[2mm]&#10;&amp; = &amp;&#10;\frac{496}{315} \, \, \approx \, \, 1.574603175 \, .&#10;\end{eqnarray*}&#10;Recall,&#10;$$&#10;\int^5_1 \, \frac{\textrm{d} x}{x} \, \, = \, \, \Big[ \ln(x) \Big]^5_1 \, \, = \, \, \ln(5) \, \, \approx \, \, 1.609437912&#10;$$&#10;}}&#10;\end{minipage}&#10;\end{document}"/>
  <p:tag name="IGUANATEXSIZE" val="20"/>
  <p:tag name="IGUANATEXCURSOR" val="1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8,965"/>
  <p:tag name="ORIGINALWIDTH" val="4482,94"/>
  <p:tag name="LATEXADDIN" val="\documentclass{article}\pagestyle{empty}&#10;\usepackage{amsmath}&#10;\usepackage{amsfonts}&#10;\usepackage{amssymb}&#10;\begin{document}&#10;\begin{minipage}{12.7 cm}&#10;{\sffamily{&#10;So far our antidifferentiation formulas don't tell us how to evaluate integrals such as&#10;$$&#10;\int \, 2x \sqrt{1+x^2} \, \textrm{d} x \, .&#10;$$&#10;In order to do so, we introduce a new variable and change from $x$ to $u$ where $u = 1+x^2$ is the quantity under the root:\\[-6mm]&#10;\begin{eqnarray*}&#10;u &amp; = &amp; 1 + x^2 \\&#10;\textrm{d} u &amp; = &amp; 2x \, \textrm{d} x&#10;\end{eqnarray*}&#10;Thus,\\[-5mm]&#10;\begin{eqnarray*}&#10;\int \, 2x \sqrt{1+x^2} \, \textrm{d} x &amp; = &amp; \int \, \sqrt{1+x^2} \, 2x \, \textrm{d} x \, \, = \, \, \int \, \sqrt{u} \, \textrm{d} u \\[2mm]&#10;&amp; = &amp;&#10;\tfrac{2}{3} u^{3/2} + C \, \, = \, \, \tfrac{2}{3} \left( 1 + x^2 \right)^{3/2} + C&#10;\end{eqnarray*}&#10;}}&#10;\end{minipage}&#10;\end{document}"/>
  <p:tag name="IGUANATEXSIZE" val="20"/>
  <p:tag name="IGUANATEXCURSOR" val="5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1,4211"/>
  <p:tag name="ORIGINALWIDTH" val="4491,189"/>
  <p:tag name="LATEXADDIN" val="\documentclass{article}\pagestyle{empty}&#10;\usepackage{amsmath}&#10;\usepackage{amsfonts}&#10;\usepackage{amssymb}&#10;\begin{document}&#10;\begin{minipage}{12.7 cm}&#10;{\sffamily{&#10;But now we can check that we have the correct answer by using the Chain Rule to differentiate&#10;the final function&#10;$$&#10;\frac{\textrm{d}}{\textrm{d} x} \left( \tfrac{2}{3} (1 + x^2)^{3/2} + C \right) \, \, = \, \,&#10;\tfrac{2}{3} \cdot \tfrac{3}{2} \left( 1 + x^2 \right)^{1/2} \cdot 2x \, \, = \, \, 2x \sqrt{1+x^2} \,.&#10;$$&#10;}}&#10;\end{minipage}&#10;\end{document}"/>
  <p:tag name="IGUANATEXSIZE" val="20"/>
  <p:tag name="IGUANATEXCURSOR" val="4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9,584"/>
  <p:tag name="ORIGINALWIDTH" val="4491,939"/>
  <p:tag name="LATEXADDIN" val="\documentclass{article}\pagestyle{empty}&#10;\usepackage{amsmath}&#10;\usepackage{amsfonts}&#10;\usepackage{amssymb}&#10;\begin{document}&#10;\begin{minipage}{12.7 cm}&#10;{\sffamily{&#10;In general, this method works whenever we have an integral that we can write in the&#10;form $\int f(g(x)) g'(x) \textrm{d} x$. Observe that if $F' = f$, then&#10;$$&#10;\int \, F'(g(x)) \cdot g'(x) \, \textrm{d} x \, \, = \, \, F(g(x)) \, + \, C&#10;$$&#10;because, by the Chain Rule,&#10;$$&#10;\frac{\textrm{d}}{\textrm{d} x} \, F(g(x)) \, \, = \, \, F'(g(x)) \cdot g'(x) \, .&#10;$$&#10;}}&#10;\end{minipage}&#10;\end{document}"/>
  <p:tag name="IGUANATEXSIZE" val="20"/>
  <p:tag name="IGUANATEXCURSOR" val="5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8,725"/>
  <p:tag name="ORIGINALWIDTH" val="4141,732"/>
  <p:tag name="LATEXADDIN" val="\documentclass{article}\pagestyle{empty}&#10;\usepackage{amsmath}&#10;\usepackage{amsfonts}&#10;\usepackage{amssymb}&#10;\begin{document}&#10;\begin{minipage}{12.7 cm}&#10;{\sffamily{&#10;If we make the {\bf{change of variable}} or {\bf{substitution}} $u := g(x)$, then from&#10;$$&#10;\int \, F'(g(x)) \cdot g'(x) \, \textrm{d} x \, \, = \, \, F(g(x)) \, + \, C&#10;$$&#10;we have&#10;$$&#10;\int \, F'(g(x)) \cdot g'(x) \, \textrm{d} x \, \, = \, \, F(g(x)) \, + \, C \, \, = \, \, F(u) \, + \, C \, \, = \, \, \int \, F'(u) \, \textrm{d} u &#10;$$&#10;or, writing $F' = f$, we get&#10;$$&#10;\int \, f(g(x)) \cdot g'(x) \, \textrm{d} x \, \, = \, \, \int \, f(u) \, \textrm{d} u \, .&#10;$$&#10;&#10;\vspace{0.3cm}&#10;Thus we have proved the following rule.&#10;}}&#10;\end{minipage}&#10;\end{document}"/>
  <p:tag name="IGUANATEXSIZE" val="20"/>
  <p:tag name="IGUANATEXCURSOR" val="6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0,915"/>
  <p:tag name="ORIGINALWIDTH" val="4484,44"/>
  <p:tag name="LATEXADDIN" val="\documentclass{article}\pagestyle{empty}&#10;\usepackage{amsmath}&#10;\usepackage{amsfonts}&#10;\usepackage{amssymb}&#10;\begin{document}&#10;\begin{minipage}{12.7 cm}&#10;{\sffamily{&#10;{\bf{The Substitution Rule:}} If $u = g(x)$ is a differentiable function whose range is&#10;an interval $I$ and $f$ is continuous on $I$, then&#10;$$&#10;\int \, f(g(x)) \cdot g'(x) \, \textrm{d} x \, \, = \, \, \int \, f(u) \, \textrm{d} u&#10;$$&#10;}}&#10;\end{minipage}&#10;\end{document}"/>
  <p:tag name="IGUANATEXSIZE" val="20"/>
  <p:tag name="IGUANATEXCURSOR" val="3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6,824"/>
  <p:tag name="ORIGINALWIDTH" val="4491,939"/>
  <p:tag name="LATEXADDIN" val="\documentclass{article}\pagestyle{empty}&#10;\usepackage{amsmath}&#10;\usepackage{amsfonts}&#10;\usepackage{amssymb}&#10;\begin{document}&#10;\begin{minipage}{12.7 cm}&#10;{\sffamily{&#10;The Substitution Rule says: {\bf{It is permissible to operate with dx and du after&#10;integral signs as if they were differentials.}}\\[2mm]&#10;&#10;Notice:&#10;\begin{itemize}&#10;\item The Substitution Rule for integration was proved using the Chain Rule for&#10;differentiation.&#10;\item If $u=g(x)$, then $\textrm{d}u = g'(x) \textrm{d} x$, so a way to remember&#10;the Substitution Rule is to think of $\textrm{d}x$ and $\textrm{d} u$ as differentials.&#10;\end{itemize}&#10;}}&#10;\end{minipage}&#10;\end{document}"/>
  <p:tag name="IGUANATEXSIZE" val="20"/>
  <p:tag name="IGUANATEXCURSOR" val="6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7,087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x^3 \cos(x^4+2) \, \textrm{d} x \, .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1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332,2085"/>
  <p:tag name="LATEXADDIN" val="\documentclass{article}\pagestyle{empty}&#10;\usepackage{amsmath}&#10;\usepackage{amsfonts}&#10;\usepackage{amssymb}&#10;\begin{document}&#10;\begin{minipage}{12.5 cm}&#10;{\sffamily{&#10;$x^4+2$&#10;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341,9572"/>
  <p:tag name="LATEXADDIN" val="\documentclass{article}\pagestyle{empty}&#10;\usepackage{amsmath}&#10;\usepackage{amsfonts}&#10;\usepackage{amssymb}&#10;\begin{document}&#10;\begin{minipage}{12.5 cm}&#10;{\sffamily{&#10;$4 x^3 \, \textrm{d} x$&#10;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8,1815"/>
  <p:tag name="ORIGINALWIDTH" val="3407,574"/>
  <p:tag name="LATEXADDIN" val="\documentclass{article}\pagestyle{empty}&#10;\usepackage{amsmath}&#10;\usepackage{amsfonts}&#10;\usepackage{amssymb}&#10;\begin{document}&#10;\begin{minipage}{12.7 cm}&#10;{\sffamily{&#10;\begin{eqnarray*}&#10;\int \, x^3 \cos(x^4+2) \, \textrm{d} x &amp; = &amp;&#10;\int \, \cos(u) \cdot \tfrac{1}{4} \, \textrm{d} u \, \, = \, \, \tfrac{1}{4} \int \, \cos(u) \, \textrm{d} u \\[2mm]&#10;&amp; = &amp;&#10;\tfrac{1}{4} \sin(u) \, + \, C \, \, = \, \, \tfrac{1}{4} \sin(x^4 + 2) \, + \, C  \, .&#10;\end{eqnarray*}&#10;}}&#10;\end{minipage}&#10;\end{document}"/>
  <p:tag name="IGUANATEXSIZE" val="20"/>
  <p:tag name="IGUANATEXCURSOR" val="4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763,78"/>
  <p:tag name="LATEXADDIN" val="\documentclass{article}\pagestyle{empty}&#10;\usepackage{amsmath}&#10;\usepackage{amsfonts}&#10;\usepackage{amssymb}&#10;\begin{document}&#10;\begin{minipage}{12.7 cm}&#10;{\sffamily{&#10;Notice that at the final stage we had to return to the original variable $x$.}}&#10;\end{minipage}&#10;\end{document}"/>
  <p:tag name="IGUANATEXSIZE" val="20"/>
  <p:tag name="IGUANATEXCURSOR" val="2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0,48"/>
  <p:tag name="ORIGINALWIDTH" val="4494,938"/>
  <p:tag name="LATEXADDIN" val="\documentclass{article}\pagestyle{empty}&#10;\usepackage{amsmath}&#10;\usepackage{amsfonts}&#10;\usepackage{amssymb}&#10;\begin{document}&#10;\begin{minipage}{12.7 cm}&#10;{\sffamily{&#10;{\bf{The idea behind the Substitution Rule is to replace a relatively complicated integral&#10;by a simpler integral.}} This is accomplished by changing from the original variable $x$&#10;to a new variable $u$ that is a function of $x$.\\[1mm]&#10;E.g. we replaced the integral $\int x^3 \cos(x^4+2) \textrm{d} x$ by the simpler integral&#10;$\tfrac{1}{4} \int \cos(u) \textrm{d} u$.\\[2mm]&#10;The main challenge in using the Substitution Rule is to think of an appropriate substitution.&#10;\begin{itemize}&#10;\item You should try to choose $u$ to be some function in the integrand whose differential&#10;also occurs (except for a constant factor).&#10;\item If that is not possible, try choosing $u$ to be some complicated part of the integrand (perhaps the inner&#10;function in a composite function).&#10;\end{itemize}&#10;Finding the right substitution is a bit of an art. It's not unusual to guess wrong; if your first guess doesn't work, try another substitution.}}&#10;\end{minipage}&#10;\end{document}"/>
  <p:tag name="IGUANATEXSIZE" val="20"/>
  <p:tag name="IGUANATEXCURSOR" val="9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7,087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\sqrt{2x + 1} \, \textrm{d} x \, .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32,2085"/>
  <p:tag name="LATEXADDIN" val="\documentclass{article}\pagestyle{empty}&#10;\usepackage{amsmath}&#10;\usepackage{amsfonts}&#10;\usepackage{amssymb}&#10;\begin{document}&#10;\begin{minipage}{12.5 cm}&#10;{\sffamily{&#10;$2x+1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12,2235"/>
  <p:tag name="LATEXADDIN" val="\documentclass{article}\pagestyle{empty}&#10;\usepackage{amsmath}&#10;\usepackage{amsfonts}&#10;\usepackage{amssymb}&#10;\begin{document}&#10;\begin{minipage}{12.5 cm}&#10;{\sffamily{&#10;$2 \, \textrm{d} 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9,9288"/>
  <p:tag name="ORIGINALWIDTH" val="3172,104"/>
  <p:tag name="LATEXADDIN" val="\documentclass{article}\pagestyle{empty}&#10;\usepackage{amsmath}&#10;\usepackage{amsfonts}&#10;\usepackage{amssymb}&#10;\begin{document}&#10;\begin{minipage}{12.7 cm}&#10;{\sffamily{&#10;\begin{eqnarray*}&#10;\int \, \sqrt{2x + 1} \, \textrm{d} x &amp; = &amp;&#10;\int \, \sqrt{u} \cdot \tfrac{1}{2} \, \textrm{d} u \, \, = \, \, \tfrac{1}{2} \int \, u^{1/2} \, \textrm{d} u \\[2mm]&#10;&amp; = &amp;&#10;\tfrac{1}{2} \cdot \tfrac{2}{3} u^{3/2} \, + \, C \, \, = \, \, \tfrac{1}{3} \left( 2x + 1 \right)^{3/2} \, + \, C  \, .&#10;\end{eqnarray*}&#10;}}&#10;\end{minipage}&#10;\end{document}"/>
  <p:tag name="IGUANATEXSIZE" val="20"/>
  <p:tag name="IGUANATEXCURSOR" val="1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6,086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\frac{x}{\sqrt{1-4x^2}} \, \textrm{d} x \, . \qquad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381,7023"/>
  <p:tag name="LATEXADDIN" val="\documentclass{article}\pagestyle{empty}&#10;\usepackage{amsmath}&#10;\usepackage{amsfonts}&#10;\usepackage{amssymb}&#10;\begin{document}&#10;\begin{minipage}{12.5 cm}&#10;{\sffamily{&#10;$1-4x^2$&#10;}}&#10;\end{minipage}&#10;\end{document}"/>
  <p:tag name="IGUANATEXSIZE" val="20"/>
  <p:tag name="IGUANATEXCURSOR" val="1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376,453"/>
  <p:tag name="LATEXADDIN" val="\documentclass{article}\pagestyle{empty}&#10;\usepackage{amsmath}&#10;\usepackage{amsfonts}&#10;\usepackage{amssymb}&#10;\begin{document}&#10;\begin{minipage}{12.5 cm}&#10;{\sffamily{&#10;$-8 x \, \textrm{d} x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2,6772"/>
  <p:tag name="ORIGINALWIDTH" val="3401,575"/>
  <p:tag name="LATEXADDIN" val="\documentclass{article}\pagestyle{empty}&#10;\usepackage{amsmath}&#10;\usepackage{amsfonts}&#10;\usepackage{amssymb}&#10;\begin{document}&#10;\begin{minipage}{12.7 cm}&#10;{\sffamily{&#10;\begin{eqnarray*}&#10;\int \, \frac{x}{\sqrt{1-4x^2}} \, \textrm{d} x &amp; = &amp;&#10;-\tfrac{1}{8} \int \, \frac{1}{\sqrt{u}} \, \textrm{d} u \, \, = \, \, -\tfrac{1}{8} \int \, u^{-1/2} \, \textrm{d} u \\[2mm]&#10;&amp; = &amp;&#10;-\tfrac{1}{8} \cdot \left(2 \sqrt{u} \right) \, + \, C \, \, = \, \, -\tfrac{1}{4} \sqrt{ 1 - 4 x^2 } \, + \, C  \, .&#10;\end{eqnarray*}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7,087"/>
  <p:tag name="ORIGINALWIDTH" val="2816,648"/>
  <p:tag name="LATEXADDIN" val="\documentclass{article}\pagestyle{empty}&#10;\usepackage{amsmath}&#10;\usepackage{amsfonts}&#10;\usepackage{amssymb}&#10;\begin{document}&#10;\begin{minipage}{12.7 cm}&#10;{\sffamily{&#10;{\bf{Example:}}&#10;Evaluate&#10;$$&#10;\int \, {\rm{e}}^{5x} \, \textrm{d} x \, .&#10;$$&#10;&#10;{\bf{Solution:}}\\[1mm]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22,2347"/>
  <p:tag name="LATEXADDIN" val="\documentclass{article}\pagestyle{empty}&#10;\usepackage{amsmath}&#10;\usepackage{amsfonts}&#10;\usepackage{amssymb}&#10;\begin{document}&#10;\begin{minipage}{12.5 cm}&#10;{\sffamily{&#10;$5x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12,2235"/>
  <p:tag name="LATEXADDIN" val="\documentclass{article}\pagestyle{empty}&#10;\usepackage{amsmath}&#10;\usepackage{amsfonts}&#10;\usepackage{amssymb}&#10;\begin{document}&#10;\begin{minipage}{12.5 cm}&#10;{\sffamily{&#10;$5 \, \textrm{d} 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954,631"/>
  <p:tag name="LATEXADDIN" val="\documentclass{article}\pagestyle{empty}&#10;\usepackage{amsmath}&#10;\usepackage{amsfonts}&#10;\usepackage{amssymb}&#10;\begin{document}&#10;\begin{minipage}{12.7 cm}&#10;{\sffamily{&#10;\begin{eqnarray*}&#10;\int \, {\rm{e}}^{5x} \, \textrm{d} x &amp; = &amp;&#10;\tfrac{1}{5} \int \, {\rm{e}}^{u} \, \textrm{d} u \, \, = \, \, \tfrac{1}{5} {\rm{e}}^u  \, + \, C&#10;\, \, = \, \, \tfrac{1}{5} {\rm{e}}^{5x} \, + \, C  \, .&#10;\end{eqnarray*}&#10;}}&#10;\end{minipage}&#10;\end{document}"/>
  <p:tag name="IGUANATEXSIZE" val="20"/>
  <p:tag name="IGUANATEXCURSOR" val="3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5,6843"/>
  <p:tag name="ORIGINALWIDTH" val="3864,267"/>
  <p:tag name="LATEXADDIN" val="\documentclass{article}\pagestyle{empty}&#10;\usepackage{amsmath}&#10;\usepackage{amsfonts}&#10;\usepackage{amssymb}&#10;\begin{document}&#10;\begin{minipage}{12.7 cm}&#10;{\sffamily{&#10;Alternatively, we have&#10;$$&#10;\int \, {\rm{e}}^{5x} \, \textrm{d} x \, \, = \, \, \tfrac{1}{5} \int \, 5 {\rm{e}}^{5x} \, \textrm{d} x \, \, = \, \,&#10;\tfrac{1}{5} \int \, \frac{\textrm{d}}{\textrm{d} x} {\rm{e}}^{5x} \, \textrm{d} x \, \, = \, \,&#10;\tfrac{1}{5} {\rm{e}}^{5x} \, + \, C \, .&#10;$$&#10;}}&#10;\end{minipage}&#10;\end{document}"/>
  <p:tag name="IGUANATEXSIZE" val="20"/>
  <p:tag name="IGUANATEXCURSOR" val="4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2,61"/>
  <p:tag name="ORIGINALWIDTH" val="2815,148"/>
  <p:tag name="LATEXADDIN" val="\documentclass{article}\pagestyle{empty}&#10;\usepackage{amsmath}&#10;\usepackage{amsfonts}&#10;\usepackage{amssymb}&#10;\begin{document}&#10;\begin{minipage}{12.7 cm}&#10;{\sffamily{&#10;{\bf{Example:}}&#10;Evaluate&#10;$$&#10;\int \, x^5 \, \sqrt{1+x^2} \, \textrm{d} x \, .&#10;$$&#10;&#10;{\bf{Solution:}}&#10;We make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2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19,4601"/>
  <p:tag name="LATEXADDIN" val="\documentclass{article}\pagestyle{empty}&#10;\usepackage{amsmath}&#10;\usepackage{amsfonts}&#10;\usepackage{amssymb}&#10;\begin{document}&#10;\begin{minipage}{12.5 cm}&#10;{\sffamily{&#10;$1+x^2$&#10;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83,4646"/>
  <p:tag name="LATEXADDIN" val="\documentclass{article}\pagestyle{empty}&#10;\usepackage{amsmath}&#10;\usepackage{amsfonts}&#10;\usepackage{amssymb}&#10;\begin{document}&#10;\begin{minipage}{12.5 cm}&#10;{\sffamily{&#10;$2x \, \textrm{d} x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8,114"/>
  <p:tag name="ORIGINALWIDTH" val="4473,941"/>
  <p:tag name="LATEXADDIN" val="\documentclass{article}\pagestyle{empty}&#10;\usepackage{amsmath}&#10;\usepackage{amsfonts}&#10;\usepackage{amssymb}&#10;\begin{document}&#10;\begin{minipage}{12.7 cm}&#10;{\sffamily{&#10;\begin{eqnarray*}&#10;\int \, x^5 \, \sqrt{1+x^2} \, \textrm{d} x &amp; = &amp;&#10;\int \, x^4 \cdot x \, \sqrt{1+x^2} \, \textrm{d} x \, \, = \, \, \int \, \sqrt{u} \, (u-1)^2 \, \tfrac{1}{2} \, \textrm{d} u \\&#10;&amp; = &amp;&#10;\tfrac{1}{2} \int \, \sqrt{u} \left( u^2 - 2 u + 1 \right) \, \textrm{d} u&#10;\, = \, \tfrac{1}{2} \int \left( u^{5/2} - 2 u^{3/2} + u ^{1/2} \right) \textrm{d} u\\&#10;&amp; = &amp;&#10;\tfrac{1}{2} \left( \tfrac{2}{7} u^{7/2} - 2 \cdot \tfrac{2}{5} u^{5/2} + \tfrac{2}{3} u^{3/2} \right) \, + \, C\\&#10;&amp; = &amp;&#10;\tfrac{1}{7} (1+x^2)^{7/2} - \tfrac{2}{5} (1+x^2)^{5/2} + \tfrac{1}{3} (1+x^2)^{3/2} \, + \, C&#10;\end{eqnarray*}&#10;}}&#10;\end{minipage}&#10;\end{document}"/>
  <p:tag name="IGUANATEXSIZE" val="20"/>
  <p:tag name="IGUANATEXCURSOR" val="7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1,275"/>
  <p:tag name="ORIGINALWIDTH" val="3216,348"/>
  <p:tag name="LATEXADDIN" val="\documentclass{article}\pagestyle{empty}&#10;\usepackage{amsmath}&#10;\usepackage{amsfonts}&#10;\usepackage{amssymb}&#10;\begin{document}&#10;\begin{minipage}{12.7 cm}&#10;{\sffamily{&#10;{\bf{Example:}}&#10;Evaluate&#10;$$&#10;\int \, \tan(x) \, \textrm{d} x \, .&#10;$$&#10;&#10;{\bf{Solution:}}&#10;First we write tangent in terms of sine and cosine:&#10;$$&#10;\int \, \tan(x) \, \textrm{d} x \, \, = \, \, \int \, \frac{\sin(x)}{\cos(x)} \, \textrm{d} x&#10;$$&#10;This suggests the substitution&#10;$$&#10;\begin{array}{r c l c r c l}&#10;u &amp; = &amp; \qquad &amp; \qquad &amp; \textrm{d} u &amp; = &amp; \qquad&#10;\end{array}&#10;$$&#10;such that&#10;&#10;}}&#10;\end{minipage}&#10;\end{document}"/>
  <p:tag name="IGUANATEXSIZE" val="20"/>
  <p:tag name="IGUANATEXCURSOR" val="4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8,7101"/>
  <p:tag name="LATEXADDIN" val="\documentclass{article}\pagestyle{empty}&#10;\usepackage{amsmath}&#10;\usepackage{amsfonts}&#10;\usepackage{amssymb}&#10;\begin{document}&#10;\begin{minipage}{12.5 cm}&#10;{\sffamily{&#10;$\cos(x)$&#10;}}&#10;\end{minipage}&#10;\end{document}"/>
  <p:tag name="IGUANATEXSIZE" val="20"/>
  <p:tag name="IGUANATEXCURSOR" val="1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84,9269"/>
  <p:tag name="LATEXADDIN" val="\documentclass{article}\pagestyle{empty}&#10;\usepackage{amsmath}&#10;\usepackage{amsfonts}&#10;\usepackage{amssymb}&#10;\begin{document}&#10;\begin{minipage}{12.5 cm}&#10;{\sffamily{&#10;$-\sin(x) \, \textrm{d} x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3524,56"/>
  <p:tag name="LATEXADDIN" val="\documentclass{article}\pagestyle{empty}&#10;\usepackage{amsmath}&#10;\usepackage{amsfonts}&#10;\usepackage{amssymb}&#10;\begin{document}&#10;\begin{minipage}{12.7 cm}&#10;{\sffamily{&#10;$$&#10;\int \, \frac{\sin(x)}{\cos(x)} \, \textrm{d} x \, \, = \, \, -\int \, \frac{1}{u} \, \textrm{d} u&#10;\, \, = \, \, -\ln|u| + C \, \, = \, \, -\ln|\cos(x)| + C&#10;$$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6,352"/>
  <p:tag name="ORIGINALWIDTH" val="4003,75"/>
  <p:tag name="LATEXADDIN" val="\documentclass{article}\pagestyle{empty}&#10;\usepackage{amsmath}&#10;\usepackage{amsfonts}&#10;\usepackage{amssymb}&#10;\begin{document}&#10;\begin{minipage}{12.7 cm}&#10;{\sffamily{&#10;Since&#10;$$&#10;-\ln|\cos(x)| \, \, = \, \, \ln(|\cos(x)|^{-1}) \, \, = \, \, \ln\left( \frac{1}{|\cos(x)|} \right) \, \, = \, \, \ln| \sec(x) | \, ,&#10;$$&#10;the result of the previous example can also be written as&#10;$$&#10;\int \, \tan(x) \, \textrm{d} x \, \, = \, \, \ln| \sec(x) | \, + \, C \, .&#10;$$&#10;}}&#10;\end{minipage}&#10;\end{document}"/>
  <p:tag name="IGUANATEXSIZE" val="20"/>
  <p:tag name="IGUANATEXCURSOR" val="4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6,716"/>
  <p:tag name="ORIGINALWIDTH" val="3403,825"/>
  <p:tag name="LATEXADDIN" val="\documentclass{article}\pagestyle{empty}&#10;\usepackage{amsmath}&#10;\usepackage{amsfonts}&#10;\usepackage{amssymb}&#10;\begin{document}&#10;\begin{minipage}{9.6 cm}&#10;{\sffamily{&#10;Suppose a real estate agent wants to evaluate an unimproved parcel of land near New York that is&#10;$100$ feet wide and is bounded by streets on three sides and by a stream on the fourth&#10;side. As usual for U.S. suburban areas streets typically form a rectangular grid.\\[1mm]&#10;The agent determines that if a coordinate system is set up as shown in the figure,&#10;the stream can be described by the curve $y = x^3 + 1$, where $x$ and $y$ are measured in&#10;hundreds of feet. If the area of the parcel is $A$ square feet and the agent estimates the land&#10;is worth $12$ USD per square foot, then the total value of the parcel is $12A$ USD.\\[1mm]&#10;If the parcel were rectangular in shape or triangular or even trapezoidal, its area $A$ could be&#10;found by substituting into a well-known formula, but the upper boundary of the parcel&#10;is curved, so how can the agent find the area and hence the total value of the parcel?}}&#10;\end{minipage}&#10;\end{document}"/>
  <p:tag name="IGUANATEXSIZE" val="20"/>
  <p:tag name="IGUANATEXCURSOR" val="7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8,995"/>
  <p:tag name="ORIGINALWIDTH" val="3394,826"/>
  <p:tag name="LATEXADDIN" val="\documentclass{article}\pagestyle{empty}&#10;\usepackage{amsmath}&#10;\usepackage{amsfonts}&#10;\usepackage{amssymb}&#10;\begin{document}&#10;\begin{minipage}{9.6 cm}&#10;{\sffamily{&#10;Consider the area of the region under the curve $y = f(x)$ over an interval $a \leq x \leq b$,&#10;where $f(x) \geq 0$ and $f(x)$ is continuous, as illustrated in figure (a).\\[1mm]&#10;To find this area, we will follow a useful general policy:&#10;\begin{quotation}&#10;\noindent When faced with something you don't know how to handle, try to relate it&#10;to something you do know how to handle.&#10;\end{quotation}&#10;In this particular case, we may not know the area under the given curve, but we do&#10;know how to find the area of a rectangle.\\[1mm]&#10;Thus, we proceed by dividing the region into a number of rectangular regions and then approximating&#10;the area $A$ under the curve $y = f(x)$ by adding the areas of the approximating rectangles.&#10;}}&#10;\end{minipage}&#10;\end{document}"/>
  <p:tag name="IGUANATEXSIZE" val="20"/>
  <p:tag name="IGUANATEXCURSOR" val="2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6,963"/>
  <p:tag name="ORIGINALWIDTH" val="3401,575"/>
  <p:tag name="LATEXADDIN" val="\documentclass{article}\pagestyle{empty}&#10;\usepackage{amsmath}&#10;\usepackage{amsfonts}&#10;\usepackage{amssymb}&#10;\begin{document}&#10;\begin{minipage}{9.6 cm}&#10;{\sffamily{&#10;To be specific, begin the approximation by dividing the interval $a \leq x \leq b$&#10;into $n$ equal subintervals, each of length $\Delta x = \frac{b-a}{n}$ and let $x_j$ denote the left endpoint&#10;of the $j$th subinterval, for $j = 1, 2, \dots, n$.\\[1mm]&#10;Then draw $n$ rectangles such that the $j$th&#10;rectangle has height $f(x_j)$ with the $j$th subinterval as its base, so its width is $\Delta x$.&#10;The approximation scheme is illustrated in figure (b).\\[1mm]&#10;The area of the $j$th rectangle is $f(x_j) \Delta x$ and approximates the area under the curve&#10;above the subinterval $x_j \leq x \leq x_{j+1}$. The sum of the areas of all $n$ rectangles is&#10;\begin{eqnarray*}&#10;S_n &amp; = &amp; f(x_1) \Delta x + f(x_2) \Delta x + \dots + f(x_n) \Delta x \\[1mm]&#10;&amp; = &amp;&#10;\left( f(x_1) + f(x_2) + \dots + f(x_n) \right) \Delta x&#10;\end{eqnarray*}&#10;which approximates the total area $A$ under the curve.&#10;}}&#10;\end{minipage}&#10;\end{document}"/>
  <p:tag name="IGUANATEXSIZE" val="20"/>
  <p:tag name="IGUANATEXCURSOR" val="8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,866"/>
  <p:tag name="ORIGINALWIDTH" val="4501,688"/>
  <p:tag name="LATEXADDIN" val="\documentclass{article}\pagestyle{empty}&#10;\usepackage{amsmath}&#10;\usepackage{amsfonts}&#10;\usepackage{amssymb}&#10;\begin{document}&#10;\begin{minipage}{12.7 cm}&#10;{\sffamily{&#10;As the number of subintervals $n$ increases, the approximating sum $S_n$ gets closer&#10;and closer to what we intuitively think of as the area under the curve, as illustrated&#10;in the figure.\\[1mm]&#10;Therefore, it is reasonable to define the actual area $A$ under the curve&#10;as the limit of the sums:&#10;$$&#10;A \, \, = \, \, \lim_{n \to \infty} S_n \, \, = \, \, \lim_{n \to \infty} \left( f(x_1) + f(x_2) + \dots + f(x_n) \right) \Delta x&#10;$$&#10;}}&#10;\end{minipage}&#10;\end{document}"/>
  <p:tag name="IGUANATEXSIZE" val="20"/>
  <p:tag name="IGUANATEXCURSOR" val="5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8,35"/>
  <p:tag name="ORIGINALWIDTH" val="4458,193"/>
  <p:tag name="LATEXADDIN" val="\documentclass{article}\pagestyle{empty}&#10;\usepackage{amsmath}&#10;\usepackage{amsfonts}&#10;\usepackage{amssymb}&#10;\begin{document}&#10;\begin{minipage}{12.6 cm}&#10;{\sffamily{&#10;{\bf{Area Under a Curve:}}\\[1mm]&#10;Let $f(x)$ be continuous and satisfy $f(x) \geq 0$ on the interval $a \leq x \leq b$. Then the region under the curve $y = f(x)$ over the interval&#10;$a \leq x \leq b$ has area&#10;$$&#10;A \, \, = \, \, \lim_{n \to \infty} \left( f(x_1) + f(x_2) + \dots + f(x_n) \right) \Delta x \, ,&#10;$$&#10;where $x_j$ is the left endpoint of the $j$th subinterval if the interval $a \leq x \leq b$ is divided into $n$ equal parts, each of length&#10;$\Delta x = \frac{b-a}{n}$.&#10;}}&#10;\end{minipage}&#10;\end{document}"/>
  <p:tag name="IGUANATEXSIZE" val="20"/>
  <p:tag name="IGUANATEXCURSOR" val="6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0,9112"/>
  <p:tag name="ORIGINALWIDTH" val="4458,193"/>
  <p:tag name="LATEXADDIN" val="\documentclass{article}\pagestyle{empty}&#10;\usepackage{amsmath}&#10;\usepackage{amsfonts}&#10;\usepackage{amssymb}&#10;\begin{document}&#10;\begin{minipage}{12.6 cm}&#10;{\sffamily{&#10;Note, we have chosen the left endpoint of the subintervals just for the ease of notation.&#10;There is no reason we can't use other points to compute the height of our approximating&#10;rectangles. In fact, the interval $a \leq x \leq b$ can be subdivided arbitrarily with&#10;arbitrary points chosen in each subinterval, and the result will still be the same. However,&#10;proving this equivalence is beyond the scope of this introductory lecture.}}&#10;\end{minipage}&#10;\end{document}"/>
  <p:tag name="IGUANATEXSIZE" val="20"/>
  <p:tag name="IGUANATEXCURSOR" val="5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1,47"/>
  <p:tag name="ORIGINALWIDTH" val="3403,075"/>
  <p:tag name="LATEXADDIN" val="\documentclass{article}\pagestyle{empty}&#10;\usepackage{amsmath}&#10;\usepackage{amsfonts}&#10;\usepackage{amssymb}&#10;\begin{document}&#10;\begin{minipage}{9.6 cm}&#10;{\sffamily{&#10;{\bf{Example: (Finding an Area Using the Limit of a Sum)}}\\[1mm]&#10;Let $R$ be the region under the graph of $f(x) = 2x + 1$ over the interval $1 \leq x \leq 3$,&#10;as shown in figure (a). Compute the area of $R$ as the limit of a sum.&#10;&#10;\vspace{0.2cm}&#10;{\bf{Solution:}}\\[1mm]&#10;The region $R$ is shown in figure (b) with six approximating rectangles, each of width&#10;$\Delta x = \frac{3-1}{6} = \frac{1}{3}$.\\[1mm]&#10;The left endpoints in the partition of $1 \leq x \leq 3$ are $x_1 = 1$, $x_2 = 1 + \frac{1}{3} = \frac{4}{3}$, $x_3 = \frac{5}{3}$,&#10;$x_4 = 2$, $x_5 = \frac{7}{3}$, and $x_6 = \frac{8}{3}$.\\[1mm]&#10;The corresponding values of $f(x) = 2x + 1$ are given in the following table:&#10;\begin{center}&#10;\begin{tabular}{c || c | c | c | c | c | c}&#10;$x_j$ &amp; \, $1$ \, &amp; \, $\tfrac{4}{3}$ \, &amp; \, $\tfrac{5}{3}$ \, &amp; \, $2$ \, &amp; \, $\tfrac{7}{3}$ \, &amp; \, $\tfrac{8}{3}$ \,  \\&#10;\hline&#10;$f(x_j) = 2 x_j + 1$ &amp; $3$ &amp; $\tfrac{11}{3}$ &amp; $\tfrac{13}{3}$ &amp; $5$ &amp; $\tfrac{17}{3}$ &amp; $\tfrac{19}{3}$&#10;\end{tabular}&#10;\end{center}&#10;&#10;}}&#10;\end{minipage}&#10;\end{document}"/>
  <p:tag name="IGUANATEXSIZE" val="20"/>
  <p:tag name="IGUANATEXCURSOR" val="6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5,01"/>
  <p:tag name="ORIGINALWIDTH" val="4460,443"/>
  <p:tag name="LATEXADDIN" val="\documentclass{article}\pagestyle{empty}&#10;\usepackage{amsmath}&#10;\usepackage{amsfonts}&#10;\usepackage{amssymb}&#10;\begin{document}&#10;\begin{minipage}{12.6 cm}&#10;{\sffamily{&#10;Thus, the area $A$ of the region $R$ is approximated by the sum&#10;$$&#10;S_6 \, \, = \, \, \left( 3 + \tfrac{11}{3} + \tfrac{13}{3} + 5 + \tfrac{17}{3} + \tfrac{19}{3} \right) \cdot \tfrac{1}{3} \, \, = \, \,  \tfrac{28}{3}&#10;\, \, \approx \, \, 9.333 \, .&#10;$$&#10;If we continue to subdivide the region $R$ using more and more rectangles, the corresponding&#10;approximating sums $S_n$ approach the actual area $A$ of the region.\\[1mm]&#10;The sum we have already computed for $n=6$ is listed in the following table, along with those for&#10;$n = 10$, $20$, $50$, $100$, and $500$.&#10;\begin{center}&#10;\begin{tabular}{c || c | c | c | c | c | c}&#10;number of rectangles $n$ &amp; $6$ &amp; $10$ &amp; $20$ &amp; $50$ &amp; $100$ &amp; $500$ \\&#10;\hline&#10;approximating sum $S_n$ &amp; $9.333$ &amp; $9.600$ &amp; $9.800$ &amp; $9.920$ &amp; $9.960$ &amp; $9.992$&#10;\end{tabular}&#10;\end{center}&#10;The numbers on the bottom line of this table seem to be approaching $10$ as $n$&#10;gets larger and larger.&#10;}}&#10;\end{minipage}&#10;\end{document}"/>
  <p:tag name="IGUANATEXSIZE" val="20"/>
  <p:tag name="IGUANATEXCURSOR" val="9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2,861"/>
  <p:tag name="ORIGINALWIDTH" val="4443,195"/>
  <p:tag name="LATEXADDIN" val="\documentclass{article}\pagestyle{empty}&#10;\usepackage{amsmath}&#10;\usepackage{amsfonts}&#10;\usepackage{amssymb}&#10;\begin{document}&#10;\begin{minipage}{12.6 cm}&#10;{\sffamily{&#10;It is reasonable to conjecture that the region $R$ has area&#10;$$&#10;A \, \, = \, \, \lim_{n \to \infty} S_n \, \, = \, \, 10&#10;$$&#10;Notice in our figures that the region $R$ is a trapezoid of width $d = 3-1 = 2$ with&#10;parallel sides of lengths&#10;$$&#10;s_1 \, \, = \, \, 2 \cdot 3 + 1 \, \, = \, \, 7 \quad \text{and} \quad&#10;s_2 \, \, = \, \, 2 \cdot 1 + 1 \, \, = \, \, 3 &#10;$$&#10;}}&#10;\end{minipage}&#10;\end{document}"/>
  <p:tag name="IGUANATEXSIZE" val="20"/>
  <p:tag name="IGUANATEXCURSOR" val="5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0,6487"/>
  <p:tag name="ORIGINALWIDTH" val="2821,897"/>
  <p:tag name="LATEXADDIN" val="\documentclass{article}\pagestyle{empty}&#10;\usepackage{amsmath}&#10;\usepackage{amsfonts}&#10;\usepackage{amssymb}&#10;\begin{document}&#10;\begin{minipage}{8 cm}&#10;{\sffamily{&#10;Such a trapezoid has area&#10;$$&#10;A \, \, = \, \, \tfrac{1}{2} d (s_1 + s_2) \, \, = \, \, \tfrac{1}{2} \cdot 2 \cdot (7+3) \, \, = \, \, 10 &#10;$$&#10;the same result we just obtained using the limit of a sum procedure.&#10;}}&#10;\end{minipage}&#10;\end{document}"/>
  <p:tag name="IGUANATEXSIZE" val="20"/>
  <p:tag name="IGUANATEXCURSOR" val="1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4,237"/>
  <p:tag name="ORIGINALWIDTH" val="4457,443"/>
  <p:tag name="LATEXADDIN" val="\documentclass{article}\pagestyle{empty}&#10;\usepackage{amsmath}&#10;\usepackage{amsfonts}&#10;\usepackage{amssymb}&#10;\begin{document}&#10;\begin{minipage}{12.6 cm}&#10;{\sffamily{&#10;{\bf{The Definite Integral:}}\\[1mm]&#10;Let $f(x)$ be a continuous function on the interval $a \leq x \leq b$. Divide the interval $a \leq x \leq b$ into $n$ equal parts, each of&#10;width $\Delta x = \frac{b-a}{n}$, and choose a number $x_k$ from the $k$th subinterval for $k=1, 2, \dots, n$. Form the {\bf{Riemann sum}}\\[-2mm]&#10;$$&#10;\left( f(x_1) + f(x_2) + \dots + f(x_n) \right) \Delta x \, .&#10;$$&#10;Then the {\bf{definite integral}} of $f$ on the interval $a \leq x \leq b$, denoted by $\int^b_a f(x) \textrm{d} x$,&#10;is the limit of the Riemann sum as $n \to \infty$; that is,\\[-2mm]&#10;$$&#10;\int^b_a \, f(x) \, \textrm{d} x \, \, = \, \, \lim_{n \to \infty} \left( f(x_1) + f(x_2) + \dots + f(x_n) \right) \Delta x \, .&#10;$$&#10;The function $f(x)$ is called the {\bf{integrand}}, and the numbers $a$ and $b$ are called the&#10;{\bf{lower and upper limits of integration}}, respectively. The process of finding a definite&#10;integral is called {\bf{definite integration}}.&#10;}}&#10;\end{minipage}&#10;\end{document}"/>
  <p:tag name="IGUANATEXSIZE" val="20"/>
  <p:tag name="IGUANATEXCURSOR" val="7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,78"/>
  <p:tag name="ORIGINALWIDTH" val="4459,693"/>
  <p:tag name="LATEXADDIN" val="\documentclass{article}\pagestyle{empty}&#10;\usepackage{amsmath}&#10;\usepackage{amsfonts}&#10;\usepackage{amssymb}&#10;\begin{document}&#10;\begin{minipage}{12.6 cm}&#10;{\sffamily{&#10;Surprisingly, the fact that $f(x)$ is continuous on $a \leq x \leq b$ turns out to be enough&#10;to guarantee that the limit used to define the definite integral $\int^b_a f(x) \textrm{d} x$ exists and is&#10;the same regardless of how the subinterval representatives $x_k$ are chosen.\\[1mm]&#10;The symbol $\int^b_a f(x) \textrm{d} x$ used for the definite integral is essentially the same as the&#10;symbol for the indefinite integral $\int f(x) \textrm{d} x$, even though the {\bf{definite integral is a&#10;specific number while the indefinite integral is a family of functions, the antiderivatives&#10;of $f$}}.\\[1mm]&#10;{\bf{In the next part of the lecture we see that these two apparently very different concepts are intimately related&#10;by virtue of the Fundamental Theorem of Calculus.}}\\[1mm]&#10;Here is a compact form for the definition of area using integral notation.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5,369"/>
  <p:tag name="ORIGINALWIDTH" val="3396,326"/>
  <p:tag name="LATEXADDIN" val="\documentclass{article}\pagestyle{empty}&#10;\usepackage{amsmath}&#10;\usepackage{amsfonts}&#10;\usepackage{amssymb}&#10;\begin{document}&#10;\begin{minipage}{9.6 cm}&#10;{\sffamily{&#10;{\bf{Area as a Definite Integral:}}\\[1mm]&#10;If $f(x)$ is continuous and $f(x) \geq 0$ on the interval $a \leq x \leq b$, then the region $R$ under the curve $y = f(x)$ over the interval&#10;$a \leq x \leq b$ has area $A$ given by the definite integral&#10;$$&#10;A \, \, = \, \, \int^b_a \, f(x) \, \textrm{d} x \, .&#10;$$&#10;}}&#10;\end{minipage}&#10;\end{document}"/>
  <p:tag name="IGUANATEXSIZE" val="20"/>
  <p:tag name="IGUANATEXCURSOR" val="4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8,6315"/>
  <p:tag name="ORIGINALWIDTH" val="3365,58"/>
  <p:tag name="LATEXADDIN" val="\documentclass{article}\pagestyle{empty}&#10;\usepackage{amsmath}&#10;\usepackage{amsfonts}&#10;\usepackage{amssymb}&#10;\begin{document}&#10;\begin{minipage}{9.5 cm}&#10;{\sffamily{&#10;{\bf{Fundamental Theorem of Calculus:}}&#10;Suppose $f$ is continuous on $[a,b]$.&#10;\begin{enumerate}&#10;\item[{\bf{1)}}] If $g(x) = \int^x_a f(t) \textrm{d} t$, then $g'(x) = f(x)$.&#10;\item[{\bf{2)}}] $\int^b_a f(x) \textrm{d} x = F(b) - F(a)$, where $F$ is any antiderivative of $f$, i.e., $F' = f$.&#10;\end{enumerate}&#10;}}&#10;\end{minipage}&#10;\end{document}"/>
  <p:tag name="IGUANATEXSIZE" val="20"/>
  <p:tag name="IGUANATEXCURSOR" val="4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4,1658"/>
  <p:tag name="ORIGINALWIDTH" val="4224,222"/>
  <p:tag name="LATEXADDIN" val="\documentclass{article}\pagestyle{empty}&#10;\usepackage{amsmath}&#10;\usepackage{amsfonts}&#10;\usepackage{amssymb}&#10;\begin{document}&#10;\begin{minipage}{12.7 cm}&#10;{\sffamily{&#10;{\bf{Fundamental Theorem of Calculus:}}&#10;Suppose $f$ is continuous on $[a,b]$.&#10;\begin{enumerate}&#10;\item[{\bf{1)}}] If $g(x) = \int^x_a f(t) \textrm{d} t$, then $g'(x) = f(x)$.&#10;\item[{\bf{2)}}] $\int^b_a f(x) \textrm{d} x = F(b) - F(a)$, where $F$ is any antiderivative of $f$, i.e., $F' = f$.&#10;\end{enumerate}&#10;}}&#10;\end{minipage}&#10;\end{document}"/>
  <p:tag name="IGUANATEXSIZE" val="20"/>
  <p:tag name="IGUANATEXCURSOR" val="1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1,335"/>
  <p:tag name="ORIGINALWIDTH" val="4495,688"/>
  <p:tag name="LATEXADDIN" val="\documentclass{article}\pagestyle{empty}&#10;\usepackage{amsmath}&#10;\usepackage{amsfonts}&#10;\usepackage{amssymb}&#10;\begin{document}&#10;\begin{minipage}{12.7 cm}&#10;{\sffamily{&#10;Both parts of the Fundamental Theorem of Calculus establish connections between antiderivatives&#10;and definite integrals:&#10;\begin{enumerate}&#10;\item[{\bf{1)}}] This part says that if $f$ is continuous, then $\int^x_a f(t) \textrm{d} t$ is an antiderivative of $f$.&#10;\item[{\bf{2)}}] This part says that $\int^b_a f(x) \textrm{d} x$ can be found by evaluating $F(b) - F(a)$, where $F$ is any antiderivative of $f$.&#10;\end{enumerate}&#10;Hence, we need a convenient notation for antiderivatives that makes them easy to work with.&#10;}}&#10;\end{minipage}&#10;\end{document}"/>
  <p:tag name="IGUANATEXSIZE" val="20"/>
  <p:tag name="IGUANATEXCURSOR" val="2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5,032"/>
  <p:tag name="ORIGINALWIDTH" val="4488,939"/>
  <p:tag name="LATEXADDIN" val="\documentclass{article}\pagestyle{empty}&#10;\usepackage{amsmath}&#10;\usepackage{amsfonts}&#10;\usepackage{amssymb}&#10;\begin{document}&#10;\begin{minipage}{12.7 cm}&#10;{\sffamily{&#10;The notation $\int f(x) \textrm{d} x$ is traditionally used for an antiderivative of $f$ and is&#10;called an indefinite integral. Thus&#10;$$&#10;\int \, f(x) \, \textrm{d} x \, \, = \, \, F(x) \qquad \text{means} \qquad F'(x) \, \, = \, \, f(x) \, .&#10;$$&#10;&#10;For instance, we can write&#10;$$&#10;\int \, x^2 \, \textrm{d} x \, \, = \, \, \tfrac{1}{3} x^3 \, + \, C \, ,&#10;\qquad \text{because} \qquad \frac{\textrm{d}}{\textrm{d} x} \left( \tfrac{1}{3} x^3 + C \right) \, \, = \, \, x^2 \, .&#10;$$&#10;So we can regard an indefinite integral as representing an entire {\bf{family of functions}} (one&#10;antiderivative for each value of the constant $C$).&#10;}}&#10;\end{minipage}&#10;\end{document}"/>
  <p:tag name="IGUANATEXSIZE" val="20"/>
  <p:tag name="IGUANATEXCURSOR" val="7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4,9457"/>
  <p:tag name="ORIGINALWIDTH" val="4486,689"/>
  <p:tag name="LATEXADDIN" val="\documentclass{article}\pagestyle{empty}&#10;\usepackage{amsmath}&#10;\usepackage{amsfonts}&#10;\usepackage{amssymb}&#10;\begin{document}&#10;\begin{minipage}{12.7 cm}&#10;{\sffamily{&#10;{\bf{You should distinguish carefully between definite and indefinite integrals.}} A definite integral $\int^b_a f(x) \textrm{d} x$&#10;is a number, whereas an indefinite integral $\int f(x) \textrm{d} x$ is a function (or family of functions).&#10;}}&#10;\end{minipage}&#10;\end{document}"/>
  <p:tag name="IGUANATEXSIZE" val="20"/>
  <p:tag name="IGUANATEXCURSOR" val="2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3,352"/>
  <p:tag name="ORIGINALWIDTH" val="4494,188"/>
  <p:tag name="LATEXADDIN" val="\documentclass{article}\pagestyle{empty}&#10;\usepackage{amsmath}&#10;\usepackage{amsfonts}&#10;\usepackage{amssymb}&#10;\begin{document}&#10;\begin{minipage}{12.7 cm}&#10;{\sffamily{&#10;{\bf{Example: (Finding an area using the Fundamental Theorem)}}\\[1mm]&#10;Use the fundamental theorem of calculus to find the area of the region under the line&#10;$y = 2x + 1$ over the interval $1 \leq x \leq 3$.&#10;&#10;\vspace{0.2cm}&#10;{\bf{Solution:}}\\[1mm]&#10;Since $f(x) = 2x + 1$ satisfies $f(x) = 0$ on the interval $[1,3]$, the area is given by the definite integral&#10;$A = \int^3_1 (2x+1) \textrm{d} x$. Since an antiderivative of $f(x) = 2x + 1$ is $F(x) = x^2 + x$, the Fundamental&#10;Theorem of Calculus tells us that&#10;}}&#10;\end{minipage}&#10;\end{document}"/>
  <p:tag name="IGUANATEXSIZE" val="20"/>
  <p:tag name="IGUANATEXCURSOR" val="2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8,617"/>
  <p:tag name="ORIGINALWIDTH" val="1433,821"/>
  <p:tag name="LATEXADDIN" val="\documentclass{article}\pagestyle{empty}&#10;\usepackage{amsmath}&#10;\usepackage{amsfonts}&#10;\usepackage{amssymb}&#10;\begin{document}&#10;\begin{minipage}{12.7 cm}&#10;{\sffamily{&#10;\begin{eqnarray*}&#10;A &amp; = &amp; \int^3_1 \left( 2x + 1 \right) \textrm{d} x \\[1mm]&#10;&amp; = &amp; \Big[ x^2 + x \Big]^3_1 \\[1mm]&#10;&amp; = &amp; (3^2 + 3) - (1^2 + 1)\\[1mm]&#10;&amp; = &amp;&#10;10 \, .&#10;\end{eqnarray*}&#10;}}&#10;\end{minipage}&#10;\end{document}"/>
  <p:tag name="IGUANATEXSIZE" val="20"/>
  <p:tag name="IGUANATEXCURSOR" val="3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4,961"/>
  <p:tag name="ORIGINALWIDTH" val="3395,576"/>
  <p:tag name="LATEXADDIN" val="\documentclass{article}\pagestyle{empty}&#10;\usepackage{amsmath}&#10;\usepackage{amsfonts}&#10;\usepackage{amssymb}&#10;\begin{document}&#10;\begin{minipage}{9.6 cm}&#10;{\sffamily{&#10;{\bf{Example: (Finding the Area of a Plot of Land)}}\\[1mm]&#10;Recall the motivating question for introducing definite integrals: A parcel of land is $100$ feet wide and is bounded&#10;by streets on three sides and by a stream on the fourth side. A real estate agent determines that a coordinate system&#10;can be set up in which the streets are represented by the lines $y=0$, $x=0$, and $x=1$, and the stream is represented&#10;by the curve $y = x^3 + 1$, where $x$ and $y$ are measured in hundreds of feet.\\[1mm]&#10;If the land is appraised at $12$ USD per square foot, what is the total value of the parcel?&#10;&#10;\vspace{0.2cm}&#10;{\bf{Solution:}}\\[1mm]&#10;The area of the parcel is given by the definite integral\\[-2mm]&#10;$$&#10;A \, \, = \, \, \int^1_0 \left( x^3 + 1 \right) \textrm{d} x \, .&#10;$$&#10;}}&#10;\end{minipage}&#10;\end{document}"/>
  <p:tag name="IGUANATEXSIZE" val="20"/>
  <p:tag name="IGUANATEXCURSOR" val="8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2,775"/>
  <p:tag name="ORIGINALWIDTH" val="4501,688"/>
  <p:tag name="LATEXADDIN" val="\documentclass{article}\pagestyle{empty}&#10;\usepackage{amsmath}&#10;\usepackage{amsfonts}&#10;\usepackage{amssymb}&#10;\begin{document}&#10;\begin{minipage}{12.7 cm}&#10;{\sffamily{&#10;Since an antiderivative of $f(x) = x^3 + 1$ is $F(x) = \tfrac{1}{4} x^4 + x$ the Fundamental Theorem&#10;of Calculus tells us that&#10;$$&#10;A \, \, = \, \, \int^1_0 \left( x^3 + 1 \right) \textrm{d} x \, \, = \, \, \Big[ \tfrac{1}{4} x^4 + x \Big]^1_0 \, \, = \, \,&#10;\left( \tfrac{1}{4} \cdot 1^4 + 1 \right) - \left( \tfrac{1}{4} \cdot 0^4 + 0 \right) \, \, = \, \, \tfrac{5}{4} \, .&#10;$$&#10;Because $x$ and $y$ are measured in hundreds of feet, the total area is&#10;$$&#10;\tfrac{5}{4} \cdot 100 \cdot 100 \, \, = \, \, 12500 \quad \text{[ft$^2$]}&#10;$$&#10;and since the land in the parcel is worth $12$ USD per square foot, the total value $V$ of the&#10;parcel is&#10;$$&#10;V \, \, = \, \, 12 \cdot 12500 \, \, = \, \, 150000 \quad \text{[USD]} \, .&#10;$$&#10;}}&#10;\end{minipage}&#10;\end{document}"/>
  <p:tag name="IGUANATEXSIZE" val="20"/>
  <p:tag name="IGUANATEXCURSOR" val="8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4,252"/>
  <p:tag name="ORIGINALWIDTH" val="4485,939"/>
  <p:tag name="LATEXADDIN" val="\documentclass{article}\pagestyle{empty}&#10;\usepackage{amsmath}&#10;\usepackage{amsfonts}&#10;\usepackage{amssymb}&#10;\begin{document}&#10;\begin{minipage}{12.7 cm}&#10;{\sffamily{&#10;{\bf{Example:}}&#10;Evaluate the definite integral\\[-2mm]&#10;$$&#10;\int^1_0 \left( {\rm{e}}^{-x} + \sqrt{x} \right) \textrm{d} x \, .&#10;$$&#10;&#10;{\bf{Solution:}}\\[1mm]&#10;An antiderivative of $f(x) = {\rm{e}}^{-x} + \sqrt{x}$ is $F(x) = -{\rm{e}}^{-x} + \tfrac{2}{3} x^{3/2}$, so the definite integral is&#10;\begin{eqnarray*}&#10;\int^1_0 \left( {\rm{e}}^{-x} + \sqrt{x} \right) \textrm{d} x &amp; = &amp; \Big[ -{\rm{e}}^{-x} + \tfrac{2}{3} x^{3/2} \Big]^1_0 \\[1mm]&#10;&amp; = &amp;&#10;\left( -{\rm{e}}^{-1} + \tfrac{2}{3} \cdot 1^{3/2} \right) - \left( -{\rm{e}}^{0} + \tfrac{2}{3} \cdot 0^{3/2} \right) \\[1mm]&#10;&amp; = &amp;&#10;\tfrac{5}{3} - \tfrac{1}{{\rm{e}}} \, \, \approx \, \, 1.299 \, .&#10;\end{eqnarray*}&#10;}}&#10;\end{minipage}&#10;\end{document}"/>
  <p:tag name="IGUANATEXSIZE" val="20"/>
  <p:tag name="IGUANATEXCURSOR" val="7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9,528"/>
  <p:tag name="ORIGINALWIDTH" val="4414,699"/>
  <p:tag name="LATEXADDIN" val="\documentclass{article}\pagestyle{empty}&#10;\usepackage{amsmath}&#10;\usepackage{amsfonts}&#10;\usepackage{amssymb}&#10;\begin{document}&#10;\begin{minipage}{12.7 cm}&#10;{\sffamily{&#10;{\bf{Example:}}&#10;Evaluate the definite integral\\[-2mm]&#10;$$&#10;\int^4_1 \left( \tfrac{1}{x} - x^2 \right) \textrm{d} x \, .&#10;$$&#10;&#10;{\bf{Solution:}}\\[1mm]&#10;An antiderivative of $f(x) = \tfrac{1}{x} - x^2$ is $F(x) = \ln|x| - \tfrac{1}{3} x^3$, so the definite integral is&#10;\begin{eqnarray*}&#10;\int^4_1 \left( \tfrac{1}{x} - x^2 \right) \textrm{d} x &amp; = &amp; \Big[ \ln|x| - \tfrac{1}{3} x^3 \Big]^4_1 \\[1mm]&#10;&amp; = &amp;&#10;\left( \ln(4) - \tfrac{1}{3} \cdot 4^3 \right) - \left( \ln(1) - \tfrac{1}{3} \cdot 1^3 \right) \\[1mm]&#10;&amp; = &amp;&#10;\ln(4) - 21 \, \, \approx \, \, -19.6137 \, .&#10;\end{eqnarray*}&#10;}}&#10;\end{minipage}&#10;\end{document}"/>
  <p:tag name="IGUANATEXSIZE" val="20"/>
  <p:tag name="IGUANATEXCURSOR" val="5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0,476"/>
  <p:tag name="ORIGINALWIDTH" val="3404,575"/>
  <p:tag name="LATEXADDIN" val="\documentclass{article}\pagestyle{empty}&#10;\usepackage{amsmath}&#10;\usepackage{amsfonts}&#10;\usepackage{amssymb}&#10;\begin{document}&#10;\begin{minipage}{9.6 cm}&#10;{\sffamily{&#10;In the case $f(x) \geq 0$, the definite integral $\int^b_a f(x) \textrm{d} x$ represents the&#10;area under the curve $y = f(x)$ over the interval $[a, b]$.\\[1mm]&#10;For fixed $x$ between $a$ and $b$, let $A(x)$ denote the area under $y = f(x)$ over the interval $[a,x]$.&#10;Then the difference quotient of $A(x)$ is\\[-2mm]&#10;$$&#10;\frac{A(x+h)-A(x)}{h}&#10;$$&#10;and the expression $A(x+h) - A(x)$ in the numerator is just the area under the curve&#10;$y = f(x)$ between $x$ and $x+h$. If $h$ is small, this area is approximately the same as the&#10;area of the rectangle with height $f(x)$ and width $h$ as indicated in the figure.\\[1mm]&#10;That is,\\[-2mm]&#10;$$&#10;A(x+h)-A(x) \, \, \approx \, \, f(x) \cdot h&#10;$$&#10;}}&#10;\end{minipage}&#10;\end{document}"/>
  <p:tag name="IGUANATEXSIZE" val="20"/>
  <p:tag name="IGUANATEXCURSOR" val="8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9,97"/>
  <p:tag name="ORIGINALWIDTH" val="3385,077"/>
  <p:tag name="LATEXADDIN" val="\documentclass{article}\pagestyle{empty}&#10;\usepackage{amsmath}&#10;\usepackage{amsfonts}&#10;\usepackage{amssymb}&#10;\begin{document}&#10;\begin{minipage}{9.6 cm}&#10;{\sffamily{&#10;or, equivalently,\\[-2mm]&#10;$$&#10;\frac{A(x+h)-A(x)}{h} \, \, \approx \, \, f(x) \, .&#10;$$&#10;As $h$ approaches $0$, the error in the approximation approaches $0$, and it follows that\\[-2mm]&#10;$$&#10;\lim_{h \to 0} \frac{A(x+h)-A(x)}{h} \, \, = \, \, f(x) \, .&#10;$$&#10;But by the definition of the derivative,\\[-2mm]&#10;$$&#10;\lim_{h \to 0} \frac{A(x+h)-A(x)}{h} \, \, = \, \, A'(x) \, .&#10;$$&#10;so that&#10;$$&#10;A'(x) \, \, = \, \, f(x) \, .&#10;$$&#10;In other words, $A(x)$ is an antiderivative of $f(x)$.&#10;}}&#10;\end{minipage}&#10;\end{document}"/>
  <p:tag name="IGUANATEXSIZE" val="20"/>
  <p:tag name="IGUANATEXCURSOR" val="6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4,458"/>
  <p:tag name="ORIGINALWIDTH" val="4492,689"/>
  <p:tag name="LATEXADDIN" val="\documentclass{article}\pagestyle{empty}&#10;\usepackage{amsmath}&#10;\usepackage{amsfonts}&#10;\usepackage{amssymb}&#10;\begin{document}&#10;\begin{minipage}{12.7 cm}&#10;{\sffamily{&#10;Suppose $F(x)$ is any other antiderivative of $f(x)$. Then, according to the fundamental&#10;property of antiderivatives, we have\\[-2.5mm]&#10;$$&#10;A(x) \, \, = \, \, F(x) + C&#10;$$&#10;for some constant $C$ and all $x \in [a, b]$. Since $A(x)$ represents the&#10;area under $y = f(x)$ between $a$ and $x$, it is certainly true that $A(a)$, the area between&#10;$a$ and $a$, is $0$, so that\\[-2mm]&#10;$$&#10;A(a) \, \, = \, \, 0 \, \, = \, \, F(a) + C&#10;$$&#10;and $C = -F(a)$. The area under $y = f(x)$ between $x=a$ and $x=b$ is $A(b)$, which&#10;satisfies\\[-5.5mm]&#10;$$&#10;A(b) \, \, = \, \, F(b) + C \, \, = \, \, F(b) - F(a) \, .&#10;$$&#10;Finally, since the area under $y = f(x)$ above $a \leq x \leq b$ is also given by the definite&#10;integral $\int^b_a f(x) \textrm{d} x$, we have -- as claimed in the Fundamental Theorem of Calculus:\\[-2mm]&#10;$$&#10;\int^b_a \, f(x) \, \textrm{d} x \, \, = \, \, A(b) \, \, = \, \, F(b) - F(a) \, .&#10;$$&#10;}}&#10;\end{minipage}&#10;\end{document}"/>
  <p:tag name="IGUANATEXSIZE" val="20"/>
  <p:tag name="IGUANATEXCURSOR" val="6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6,716"/>
  <p:tag name="ORIGINALWIDTH" val="4433,446"/>
  <p:tag name="LATEXADDIN" val="\documentclass{article}\pagestyle{empty}&#10;\usepackage{amsmath}&#10;\usepackage{amsfonts}&#10;\usepackage{amssymb}&#10;\begin{document}&#10;\begin{minipage}{12.7 cm}&#10;{\sffamily{&#10;{\bf{Rules for Definite Integrals:}}\\[1mm]&#10;Let $f$ and $g$ be any functions continuous on $[a,b]$ and $c \in [a,b]$. Then,\\[-5mm]&#10;\begin{itemize}&#10;\item {\bf{Constant Multiple Rule:}} ${\displaystyle{ \int^b_a k f(x) \, \textrm{d} x \, \, = \, \, k \int^b_a f(x) \, \textrm{d} x }}$&#10;for constant $k$\\[-1.5mm]&#10;\item {\bf{Sum/ Difference Rule:}} ${\displaystyle{ \int^b_a \left( f(x) \pm g(x) \right) \textrm{d} x \, \, = \, \,&#10;\int^b_a f(x) \, \textrm{d} x \pm \int^b_a g(x) \, \textrm{d} x }}$\\[-1.5mm]&#10;\item {\bf{One Point Evaluation:}} ${\displaystyle{ \int^a_a f(x) \, \textrm{d} x \, \, = \, \, 0 }}$\\[-1.5mm]&#10;\item {\bf{Reversed Boundaries:}} ${\displaystyle{ \int^a_b f(x) \, \textrm{d} x \, \, = \, \, -\int^b_a f(x) \, \textrm{d} x }}$\\[-1.5mm]&#10;\item {\bf{Subdivision Rule:}} ${\displaystyle{ \int^b_a f(x)\, \textrm{d} x \, \, = \, \,&#10;\int^c_a f(x)\, \textrm{d} x + \int^b_c f(x)\, \textrm{d} x }}$&#10;\end{itemize} &#10;}}&#10;\end{minipage}&#10;\end{document}"/>
  <p:tag name="IGUANATEXSIZE" val="20"/>
  <p:tag name="IGUANATEXCURSOR" val="8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2,981"/>
  <p:tag name="ORIGINALWIDTH" val="4500,188"/>
  <p:tag name="LATEXADDIN" val="\documentclass{article}\pagestyle{empty}&#10;\usepackage{amsmath}&#10;\usepackage{amsfonts}&#10;\usepackage{amssymb}&#10;\begin{document}&#10;\begin{minipage}{12.7 cm}&#10;{\sffamily{&#10;The Constant Multiple Rule and the Sum/ Difference Rule can be proved by using the Fundamental Theorem of Calculus along&#10;with an analogous rule for indefinite integrals.\\[1mm]&#10;For instance, to verify the Constant Multiple Rule, suppose $F(x)$ is an antiderivative of $f(x)$. Then, according to the constant&#10;multiple rule for indefinite integrals, $kF(x)$ is an antiderivative of $kf(x)$ and the Fundamental Theorem of Calculus tells us that&#10;\begin{eqnarray*}&#10;\int^b_a k f(x) \, \textrm{d} x &amp; = &amp; \Big[ k F(x) \Big]^b_a \, \, = \, \, kF(b) - kF(a) \, \, = \, \, k \left( F(b) - F(a) \right)\\[1mm]&#10;&amp; = &amp;&#10;k \int^b_a f(x) \, \textrm{d} x \, .&#10;\end{eqnarray*}&#10;The One Point Evaluation and Reversed Boundaries Rules are really special cases of the definition of the definite integral. Especially, the&#10;Reversed Boundary Rule results from how a sign is attributed to an area.&#10;}}&#10;\end{minipage}&#10;\end{document}"/>
  <p:tag name="IGUANATEXSIZE" val="20"/>
  <p:tag name="IGUANATEXCURSOR" val="10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8,1365"/>
  <p:tag name="ORIGINALWIDTH" val="4493,438"/>
  <p:tag name="LATEXADDIN" val="\documentclass{article}\pagestyle{empty}&#10;\usepackage{amsmath}&#10;\usepackage{amsfonts}&#10;\usepackage{amssymb}&#10;\begin{document}&#10;\begin{minipage}{12.7 cm}&#10;{\sffamily{&#10;In the case where $f(x) \geq 0$ on the interval $[a,b]$, the subdivision rule is a geometric&#10;reflection of the fact that the area under the curve $y = f(x)$ over the interval $[a,b]$&#10;is the sum of the areas under $y = f(x)$ over the subintervals $[a,c]$ and $[c,b]$, as illustrated in the figure.\\[1mm]&#10;However, it is important to remember that the subdivision rule is true even if $f(x)$ does not satisfy $f(x) \geq 0$ on $[a,b]$.}}&#10;\end{minipage}&#10;\end{document}"/>
  <p:tag name="IGUANATEXSIZE" val="20"/>
  <p:tag name="IGUANATEXCURSOR" val="5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0,3"/>
  <p:tag name="ORIGINALWIDTH" val="4485,939"/>
  <p:tag name="LATEXADDIN" val="\documentclass{article}\pagestyle{empty}&#10;\usepackage{amsmath}&#10;\usepackage{amsfonts}&#10;\usepackage{amssymb}&#10;\begin{document}&#10;\begin{minipage}{12.7 cm}&#10;{\sffamily{&#10;{\bf{Example: (Applying the Rules for Definite Integrals)}}\\[1mm]&#10;Let $f(x)$ and $g(x)$ be functions that are continuous on the interval $-2 \leq x \leq 5$ and that satisfy&#10;$$&#10;\int^5_{-2} f(x) \, \textrm{d} x \, \, = \, \, 3 \, , \quad &#10;\int^5_{-2} g(x) \, \textrm{d} x \, \, = \, \, -4 \, , \quad \text{and} \quad&#10;\int^5_3 f(x) \, \textrm{d} x \, \, = \, \, 7 \, .&#10;$$&#10;Use this information to evaluate each of these definite integrals:&#10;$$&#10;{\bf{a)}} \quad \int^5_{-2} \left( 2 f(x) - 3g(x) \right) \textrm{d} x \qquad \text{and} \qquad&#10;{\bf{b)}} \quad \int^3_{-2} f(x) \, \textrm{d} x&#10;$$&#10;}}&#10;\end{minipage}&#10;\end{document}"/>
  <p:tag name="IGUANATEXSIZE" val="20"/>
  <p:tag name="IGUANATEXCURSOR" val="7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8,249"/>
  <p:tag name="ORIGINALWIDTH" val="4491,939"/>
  <p:tag name="LATEXADDIN" val="\documentclass{article}\pagestyle{empty}&#10;\usepackage{amsmath}&#10;\usepackage{amsfonts}&#10;\usepackage{amssymb}&#10;\begin{document}&#10;\begin{minipage}{12.7 cm}&#10;{\sffamily{&#10;{\bf{Solution:}}\\[1mm]&#10;{\bf{a)}} By combining the difference rule and constant multiple rule and substituting the&#10;given information, we find that&#10;\begin{eqnarray*}&#10;\int^5_{-2} \left( 2 f(x) - 3g(x) \right) \textrm{d} x &amp; = &amp;&#10;2 \int^5_{-2} f(x) \, \textrm{d} x - 3 \int^5_{-2} g(x) \, \textrm{d} x \\[1mm]&#10;&amp; = &amp;&#10;2 \cdot 3 - 3 \cdot (-4) \, \, = \, \, 18 \, .&#10;\end{eqnarray*}&#10;{\bf{b)}} According to the subdivision rule&#10;\begin{eqnarray*}&#10;\int^3_{-2} f(x) \, \textrm{d} x &amp; = &amp; \int^5_{-2} f(x) \, \textrm{d} x - \int^5_3 f(x) \, \textrm{d} x \\[1mm]&#10;&amp; = &amp;&#10;3 - 7 \, \, = \, \, -4 \, .&#10;\end{eqnarray*}&#10;}}&#10;\end{minipage}&#10;\end{document}"/>
  <p:tag name="IGUANATEXSIZE" val="20"/>
  <p:tag name="IGUANATEXCURSOR" val="7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2,475"/>
  <p:tag name="ORIGINALWIDTH" val="4493,438"/>
  <p:tag name="LATEXADDIN" val="\documentclass{article}\pagestyle{empty}&#10;\usepackage{amsmath}&#10;\usepackage{amsfonts}&#10;\usepackage{amssymb}&#10;\begin{document}&#10;\begin{minipage}{12.7 cm}&#10;{\sffamily{&#10;Part 2 of the Fundamental Theorem says that if $f$ is continuous on $[a,b]$, then&#10;$$&#10;\int^b_a \, f(x) \, \textrm{d} x \, \, = \, \, F(b) \, - \, F(a) \, ,&#10;$$&#10;where $F$ is any antiderivative of $f$. This means that $F' = f$, so the equation can be rewritten&#10;as&#10;$$&#10;\int^b_a \, F'(x) \, \textrm{d} x \, \, = \, \, F(b) \, - \, F(a) \, .&#10;$$&#10;We know that $F'(x)$ represents the rate of change of $y = F(x)$ with respect to $x$ and&#10;$F(b) - F(a)$ is the change in $y$ when $x$ changes from $a$ to $b$.\\[2mm]&#10;Note that $y$ could, for instance, increase, then decrease, then increase again. Although $y$ might change in both&#10;directions, $F(b) - F(a)$ represents the {\bf{net change}} in $y$.\\[2mm]&#10;So we can reformulate the Fundamental Theorem in words as follows:&#10;}}&#10;\end{minipage}&#10;\end{document}"/>
  <p:tag name="IGUANATEXSIZE" val="20"/>
  <p:tag name="IGUANATEXCURSOR" val="9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9,333"/>
  <p:tag name="ORIGINALWIDTH" val="4492,689"/>
  <p:tag name="LATEXADDIN" val="\documentclass{article}\pagestyle{empty}&#10;\usepackage{amsmath}&#10;\usepackage{amsfonts}&#10;\usepackage{amssymb}&#10;\begin{document}&#10;\begin{minipage}{12.7 cm}&#10;{\sffamily{&#10;This principle can be applied to all of the rates of change in the natural and social sciences&#10;that we discussed so far. Here are a few instances of this idea:&#10;\begin{itemize}&#10;\item If $V(t)$ is the volume of water in a reservoir at time $t$, then its derivative $V'(t)$ is the&#10;rate at which water flows into the reservoir at time $t$. So&#10;$$&#10;\int^{t_2}_{t_1} \, V'(t) \, \textrm{d} t \, \, = \, \, V(t_2) - V(t_1)&#10;$$&#10;is the change in the amount of water in the reservoir between times $t_1$ and $t_2$.&#10;\end{itemize}&#10;}}&#10;\end{minipage}&#10;\end{document}"/>
  <p:tag name="IGUANATEXSIZE" val="20"/>
  <p:tag name="IGUANATEXCURSOR" val="6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2,4297"/>
  <p:tag name="ORIGINALWIDTH" val="4072,741"/>
  <p:tag name="LATEXADDIN" val="\documentclass{article}\pagestyle{empty}&#10;\usepackage{amsmath}&#10;\usepackage{amsfonts}&#10;\usepackage{amssymb}&#10;\begin{document}&#10;\begin{minipage}{12.7 cm}&#10;{\sffamily{&#10;{\bf{Net Change Theorem:}} The integral of a rate of change is the net change:&#10;$$&#10;\int^b_a \, F'(x) \, \textrm{d} x \, \, = \, \, F(b) \, - \, F(a) \, .&#10;$$&#10;}}&#10;\end{minipage}&#10;\end{document}"/>
  <p:tag name="IGUANATEXSIZE" val="20"/>
  <p:tag name="IGUANATEXCURSOR" val="31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2,719"/>
  <p:tag name="ORIGINALWIDTH" val="4302,212"/>
  <p:tag name="LATEXADDIN" val="\documentclass{article}\pagestyle{empty}&#10;\usepackage{amsmath}&#10;\usepackage{amsfonts}&#10;\usepackage{amssymb}&#10;\begin{document}&#10;\begin{minipage}{12.7 cm}&#10;{\sffamily{&#10;\begin{itemize}&#10;\item If the rate of growth of a population is $\frac{\textrm{d} n}{\textrm{d} t}$, then&#10;$$&#10;\int^{t_2}_{t_1} \, \frac{\textrm{d} n}{\textrm{d} t} \, \textrm{d} t \, \, = \, \, n(t_2) \, - \, n(t_1)&#10;$$&#10;is the net change in population during the time period from $t_1$ to $t_2$. (The population&#10;increases when births happen and decreases when deaths occur. The net&#10;change takes into account both births and deaths.)&#10;\item If $C(x)$ is the cost of producing $x$ units of a commodity, then the marginal cost is&#10;the derivative $C'(x)$. So&#10;$$&#10;\int^{x_2}_{x_1} \, C'(x) \, \textrm{d} x \, \, = \, \, C(x_2) \, - \, C(x_1)&#10;$$&#10;is the increase in cost when production is increased from $x_1$ units to $x_2$ units.&#10;\end{itemize}&#10;}}&#10;\end{minipage}&#10;\end{document}"/>
  <p:tag name="IGUANATEXSIZE" val="20"/>
  <p:tag name="IGUANATEXCURSOR" val="7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7,987"/>
  <p:tag name="ORIGINALWIDTH" val="4455,943"/>
  <p:tag name="LATEXADDIN" val="\documentclass{article}\pagestyle{empty}&#10;\usepackage{amsmath}&#10;\usepackage{amsfonts}&#10;\usepackage{amssymb}&#10;\begin{document}&#10;\begin{minipage}{12.6 cm}&#10;{\sffamily{&#10;{\bf{Using Substitution for Indefinite Integration:}}\\[-5mm]&#10;\begin{description}&#10;\item[Step 1:] Choose a substitution $u = u(x)$ that 'simplifies' the integrand $f(x)$.\\[-5mm]&#10;\item[Step 2:] Express the entire integral in terms of $u$ and $\textrm{d} u = u'(x) \textrm{d}x$. I.e. all terms involving $x$&#10;and $\textrm{d} x$ must be transformed into terms involving $u$ and $\textrm{d} u$.\\[-5mm]&#10;\item[Step 3:] When {\bf{step 2}} is complete, the given integral should have the form\\[-2mm]&#10;$$&#10;\int \, f(x) \, \textrm{d} x \, \, = \, \, \int \, g(u) \, \textrm{d} u \, .&#10;$$&#10;If possible, evaluate this 'new' integral by finding an antiderivative $G(u)$ for $g(u)$.\\[-5mm]&#10;\item[Step 4:] Replace $u$ by $u(x)$ in $G(u)$ to obtain an antiderivative $G(u(x))$ for $f(x)$,&#10;so that&#10;$$&#10;\int \, f(x) \, \textrm{d} x \, \, = \, \, G\left( u(x) \right) + C \, .&#10;$$&#10;\end{description}&#10;}}&#10;\end{minipage}&#10;\end{document}"/>
  <p:tag name="IGUANATEXSIZE" val="20"/>
  <p:tag name="IGUANATEXCURSOR" val="7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677</Words>
  <Application>Microsoft Office PowerPoint</Application>
  <PresentationFormat>Bildschirmpräsentation (16:9)</PresentationFormat>
  <Paragraphs>113</Paragraphs>
  <Slides>60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Larissa-Design</vt:lpstr>
      <vt:lpstr>Calculus I for Management</vt:lpstr>
      <vt:lpstr>Folie 2</vt:lpstr>
      <vt:lpstr>A change of variables leads to integrals that are more easy to evaluate: motivation of the Substitution Rule (1/ 3)</vt:lpstr>
      <vt:lpstr>A change of variables leads to integrals that are more easy to evaluate: motivation of the Substitution Rule (2/ 3)</vt:lpstr>
      <vt:lpstr>A change of variables leads to integrals that are more easy to evaluate: motivation of the Substitution Rule (3/ 3)</vt:lpstr>
      <vt:lpstr>The Substitution Rule of integration is the reverse of the Chain Rule of differentiation</vt:lpstr>
      <vt:lpstr>Example: Substitution Rule</vt:lpstr>
      <vt:lpstr>The Substitution Rule works only if we find a suitable substitution such that substitution becomes a bit of an art (experience and practice is needed)</vt:lpstr>
      <vt:lpstr>Example: Substitution Rule</vt:lpstr>
      <vt:lpstr>Example: Substitution Rule</vt:lpstr>
      <vt:lpstr>Example: Substitution Rule</vt:lpstr>
      <vt:lpstr>Example: Substitution Rule</vt:lpstr>
      <vt:lpstr>Example: Substitution Rule</vt:lpstr>
      <vt:lpstr>The previous example allows us to determine the antiderivative of the tangent function</vt:lpstr>
      <vt:lpstr>Folie 15</vt:lpstr>
      <vt:lpstr>Motivation: Calculating the area under a graph</vt:lpstr>
      <vt:lpstr>To calculate the area under a graph, we approximate it by a trail of equally wide rectangles … (1/ 2)</vt:lpstr>
      <vt:lpstr>To calculate the area under a graph, we approximate it by a trail of equally wide rectangles … (2/ 2)</vt:lpstr>
      <vt:lpstr>… that we then use in a limit argument to finally gain the value of the area</vt:lpstr>
      <vt:lpstr>The area under a curve is obtained by virtue of a straightforward limit process</vt:lpstr>
      <vt:lpstr>Example: Finding an area using the limit of a sum</vt:lpstr>
      <vt:lpstr>Example: Finding an area using the limit of a sum</vt:lpstr>
      <vt:lpstr>Example: Finding an area using the limit of a sum</vt:lpstr>
      <vt:lpstr>The definite integral equals the area under the graph of a function</vt:lpstr>
      <vt:lpstr>It is a specific number and connected to the indefinite integral (a function) by virtue of the Fundamental Theorem of Calculus</vt:lpstr>
      <vt:lpstr>Finding an area is equivalent to determining the value of a definite integral </vt:lpstr>
      <vt:lpstr>Folie 27</vt:lpstr>
      <vt:lpstr>The Fundamental Theorem of Calculus allows us to view differentiation and integration as inverse processes …</vt:lpstr>
      <vt:lpstr>The Fundamental Theorem of Calculus allows us to view differentiation and integration as inverse processes …</vt:lpstr>
      <vt:lpstr>… such that in particular the indefinite integral can be viewed as a synonym for the antiderivative</vt:lpstr>
      <vt:lpstr>Example: Finding an area using the Fundamental Theorem</vt:lpstr>
      <vt:lpstr>Example: Using integration to find the area of a plot of land</vt:lpstr>
      <vt:lpstr>Example: Using integration to find the area of a plot of land</vt:lpstr>
      <vt:lpstr>Example: Evaluating a definite integral</vt:lpstr>
      <vt:lpstr>Example: Evaluating a definite integral</vt:lpstr>
      <vt:lpstr>Before we compile some useful computation rules for definite integrals, let us give an area justification of the Fundamental Theorem of Calculus (1/ 3)</vt:lpstr>
      <vt:lpstr>Before we compile some useful computation rules for definite integrals, let us give an area justification of the Fundamental Theorem of Calculus (2/ 3)</vt:lpstr>
      <vt:lpstr>Before we compile some useful computation rules for definite integrals, let us give an area justification of the Fundamental Theorem of Calculus (3/ 3)</vt:lpstr>
      <vt:lpstr>The computation rules for definite integrals carry over from those for indefinite integrals</vt:lpstr>
      <vt:lpstr>The computation rules follow from the Fundamental Theorem of Calculus and Geometry (1/ 2)</vt:lpstr>
      <vt:lpstr>The computation rules follow from the Fundamental Theorem of Calculus and Geometry (2/ 2)</vt:lpstr>
      <vt:lpstr>Example: Applying the rules for definite integrals</vt:lpstr>
      <vt:lpstr>Example: Applying the rules for definite integrals</vt:lpstr>
      <vt:lpstr>The 2nd part of the Fundamental Theorem of Calculus allows an interpretation in terms of net changes</vt:lpstr>
      <vt:lpstr>The Net Change Theorem …</vt:lpstr>
      <vt:lpstr>… and some of its applications</vt:lpstr>
      <vt:lpstr>Folie 47</vt:lpstr>
      <vt:lpstr>Recap: Step-by-step procedure for integrating by substitution</vt:lpstr>
      <vt:lpstr>Exercise</vt:lpstr>
      <vt:lpstr>Exercise</vt:lpstr>
      <vt:lpstr>Exercise</vt:lpstr>
      <vt:lpstr>Exercise</vt:lpstr>
      <vt:lpstr>Exercise</vt:lpstr>
      <vt:lpstr>Exercise</vt:lpstr>
      <vt:lpstr>Exercise: Area &amp; estimating with finite sums</vt:lpstr>
      <vt:lpstr>Exercise: Area &amp; estimating with finite sums</vt:lpstr>
      <vt:lpstr>Exercise: Area &amp; estimating with finite sums</vt:lpstr>
      <vt:lpstr>Exercise: Area &amp; estimating with finite sums</vt:lpstr>
      <vt:lpstr>Exercise: Area &amp; estimating with finite sums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223</cp:revision>
  <dcterms:created xsi:type="dcterms:W3CDTF">2020-04-04T18:50:50Z</dcterms:created>
  <dcterms:modified xsi:type="dcterms:W3CDTF">2022-12-07T11:16:42Z</dcterms:modified>
</cp:coreProperties>
</file>