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0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14" r:id="rId1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1.xml"/><Relationship Id="rId7" Type="http://schemas.openxmlformats.org/officeDocument/2006/relationships/image" Target="../media/image3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53.xml"/><Relationship Id="rId10" Type="http://schemas.openxmlformats.org/officeDocument/2006/relationships/image" Target="../media/image37.png"/><Relationship Id="rId4" Type="http://schemas.openxmlformats.org/officeDocument/2006/relationships/tags" Target="../tags/tag52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6.xml"/><Relationship Id="rId7" Type="http://schemas.openxmlformats.org/officeDocument/2006/relationships/image" Target="../media/image4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60.xml"/><Relationship Id="rId7" Type="http://schemas.openxmlformats.org/officeDocument/2006/relationships/image" Target="../media/image4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7.xml"/><Relationship Id="rId7" Type="http://schemas.openxmlformats.org/officeDocument/2006/relationships/image" Target="../media/image1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39.xml"/><Relationship Id="rId10" Type="http://schemas.openxmlformats.org/officeDocument/2006/relationships/image" Target="../media/image22.png"/><Relationship Id="rId4" Type="http://schemas.openxmlformats.org/officeDocument/2006/relationships/tags" Target="../tags/tag38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3.xml"/><Relationship Id="rId7" Type="http://schemas.openxmlformats.org/officeDocument/2006/relationships/image" Target="../media/image2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7.xml"/><Relationship Id="rId7" Type="http://schemas.openxmlformats.org/officeDocument/2006/relationships/image" Target="../media/image3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48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The Fundamental Theorem of Calculus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Substitution Rule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Definite Integrals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Fundamental              Theorem of Calculus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The Fundamental                    Theorem of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1203589"/>
            <a:ext cx="4422667" cy="212531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95588" y="2746500"/>
            <a:ext cx="196704" cy="154557"/>
          </a:xfrm>
          <a:prstGeom prst="rect">
            <a:avLst/>
          </a:prstGeom>
          <a:noFill/>
          <a:ln/>
          <a:effectLst/>
        </p:spPr>
      </p:pic>
      <p:pic>
        <p:nvPicPr>
          <p:cNvPr id="30" name="Grafik 2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666756" y="2743260"/>
            <a:ext cx="342800" cy="161036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964964" y="3473106"/>
            <a:ext cx="4639989" cy="453195"/>
          </a:xfrm>
          <a:prstGeom prst="rect">
            <a:avLst/>
          </a:prstGeom>
          <a:noFill/>
          <a:ln/>
          <a:effectLst/>
        </p:spPr>
      </p:pic>
      <p:pic>
        <p:nvPicPr>
          <p:cNvPr id="33" name="Grafik 3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63690" y="4122018"/>
            <a:ext cx="6067114" cy="8567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fik 3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4423365" cy="182572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34810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34810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36403" y="2426374"/>
            <a:ext cx="515074" cy="203505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608978" y="2448749"/>
            <a:ext cx="458357" cy="158754"/>
          </a:xfrm>
          <a:prstGeom prst="rect">
            <a:avLst/>
          </a:prstGeom>
          <a:noFill/>
          <a:ln/>
          <a:effectLst/>
        </p:spPr>
      </p:pic>
      <p:pic>
        <p:nvPicPr>
          <p:cNvPr id="37" name="Grafik 36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71307" y="3192682"/>
            <a:ext cx="7030667" cy="17883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5054026" cy="293103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34510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34510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36403" y="3518337"/>
            <a:ext cx="514606" cy="225538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364472" y="3516845"/>
            <a:ext cx="947369" cy="228522"/>
          </a:xfrm>
          <a:prstGeom prst="rect">
            <a:avLst/>
          </a:prstGeom>
          <a:noFill/>
          <a:ln/>
          <a:effectLst/>
        </p:spPr>
      </p:pic>
      <p:pic>
        <p:nvPicPr>
          <p:cNvPr id="29" name="Grafik 28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14248" y="4295749"/>
            <a:ext cx="5541238" cy="4867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previous example allows us to determine the </a:t>
            </a:r>
            <a:r>
              <a:rPr lang="en-US" dirty="0" err="1" smtClean="0"/>
              <a:t>antiderivative</a:t>
            </a:r>
            <a:r>
              <a:rPr lang="en-US" dirty="0" smtClean="0"/>
              <a:t> of the tangent function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23224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6291982" cy="1928438"/>
          </a:xfrm>
          <a:prstGeom prst="rect">
            <a:avLst/>
          </a:prstGeom>
          <a:noFill/>
          <a:ln/>
          <a:effectLst/>
        </p:spPr>
      </p:pic>
      <p:sp>
        <p:nvSpPr>
          <p:cNvPr id="7" name="Abgerundetes Rechteck 6"/>
          <p:cNvSpPr/>
          <p:nvPr/>
        </p:nvSpPr>
        <p:spPr>
          <a:xfrm>
            <a:off x="2987824" y="2571750"/>
            <a:ext cx="4608512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of variables leads to integrals that are more easy to evaluate: motivation of the Substitution Rule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35291" cy="36943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of variables leads to integrals that are more easy to evaluate: motivation of the Substitution Rule (2/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7049714" cy="102402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571741"/>
            <a:ext cx="7051188" cy="21577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of variables leads to integrals that are more easy to evaluate: motivation of the Substitution Rule (3/ 3)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6503964" cy="35714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Substitution Rule of integration is the reverse of the Chain Rule of differentiation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43380" cy="1106397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643749"/>
            <a:ext cx="7055850" cy="22889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1203589"/>
            <a:ext cx="4420632" cy="212503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27467" y="2723823"/>
            <a:ext cx="532947" cy="199910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563372" y="2730981"/>
            <a:ext cx="549568" cy="185595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411759" y="3511207"/>
            <a:ext cx="5348071" cy="891223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63690" y="4659982"/>
            <a:ext cx="5908119" cy="1841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Substitution Rule works only if we find a suitable substitution such that substitution becomes a bit of an art (experience and practice is needed)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2422" cy="35111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4420632" cy="212503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27467" y="2741525"/>
            <a:ext cx="533282" cy="164507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667143" y="2745490"/>
            <a:ext cx="342027" cy="156576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794660" y="3511206"/>
            <a:ext cx="4979499" cy="9283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4421649" cy="213980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87382" y="2730584"/>
            <a:ext cx="613117" cy="186388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34484" y="2745489"/>
            <a:ext cx="607345" cy="160605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614722" y="3511205"/>
            <a:ext cx="5340035" cy="951821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7092280" y="987574"/>
            <a:ext cx="1944216" cy="13681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28284" y="1006881"/>
            <a:ext cx="1872208" cy="13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8,965"/>
  <p:tag name="ORIGINALWIDTH" val="4482,94"/>
  <p:tag name="LATEXADDIN" val="\documentclass{article}\pagestyle{empty}&#10;\usepackage{amsmath}&#10;\usepackage{amsfonts}&#10;\usepackage{amssymb}&#10;\begin{document}&#10;\begin{minipage}{12.7 cm}&#10;{\sffamily{&#10;So far our antidifferentiation formulas don't tell us how to evaluate integrals such as&#10;$$&#10;\int \, 2x \sqrt{1+x^2} \, \textrm{d} x \, .&#10;$$&#10;In order to do so, we introduce a new variable and change from $x$ to $u$ where $u = 1+x^2$ is the quantity under the root:\\[-6mm]&#10;\begin{eqnarray*}&#10;u &amp; = &amp; 1 + x^2 \\&#10;\textrm{d} u &amp; = &amp; 2x \, \textrm{d} x&#10;\end{eqnarray*}&#10;Thus,\\[-5mm]&#10;\begin{eqnarray*}&#10;\int \, 2x \sqrt{1+x^2} \, \textrm{d} x &amp; = &amp; \int \, \sqrt{1+x^2} \, 2x \, \textrm{d} x \, \, = \, \, \int \, \sqrt{u} \, \textrm{d} u \\[2mm]&#10;&amp; = &amp;&#10;\tfrac{2}{3} u^{3/2} + C \, \, = \, \, \tfrac{2}{3} \left( 1 + x^2 \right)^{3/2} + C&#10;\end{eqnarray*}&#10;}}&#10;\end{minipage}&#10;\end{document}"/>
  <p:tag name="IGUANATEXSIZE" val="20"/>
  <p:tag name="IGUANATEXCURSOR" val="5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1,4211"/>
  <p:tag name="ORIGINALWIDTH" val="4491,189"/>
  <p:tag name="LATEXADDIN" val="\documentclass{article}\pagestyle{empty}&#10;\usepackage{amsmath}&#10;\usepackage{amsfonts}&#10;\usepackage{amssymb}&#10;\begin{document}&#10;\begin{minipage}{12.7 cm}&#10;{\sffamily{&#10;But now we can check that we have the correct answer by using the Chain Rule to differentiate&#10;the final function&#10;$$&#10;\frac{\textrm{d}}{\textrm{d} x} \left( \tfrac{2}{3} (1 + x^2)^{3/2} + C \right) \, \, = \, \,&#10;\tfrac{2}{3} \cdot \tfrac{3}{2} \left( 1 + x^2 \right)^{1/2} \cdot 2x \, \, = \, \, 2x \sqrt{1+x^2} \,.&#10;$$&#10;}}&#10;\end{minipage}&#10;\end{document}"/>
  <p:tag name="IGUANATEXSIZE" val="20"/>
  <p:tag name="IGUANATEXCURSOR" val="4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9,584"/>
  <p:tag name="ORIGINALWIDTH" val="4491,939"/>
  <p:tag name="LATEXADDIN" val="\documentclass{article}\pagestyle{empty}&#10;\usepackage{amsmath}&#10;\usepackage{amsfonts}&#10;\usepackage{amssymb}&#10;\begin{document}&#10;\begin{minipage}{12.7 cm}&#10;{\sffamily{&#10;In general, this method works whenever we have an integral that we can write in the&#10;form $\int f(g(x)) g'(x) \textrm{d} x$. Observe that if $F' = f$, then&#10;$$&#10;\int \, F'(g(x)) \cdot g'(x) \, \textrm{d} x \, \, = \, \, F(g(x)) \, + \, C&#10;$$&#10;because, by the Chain Rule,&#10;$$&#10;\frac{\textrm{d}}{\textrm{d} x} \, F(g(x)) \, \, = \, \, F'(g(x)) \cdot g'(x) \, .&#10;$$&#10;}}&#10;\end{minipage}&#10;\end{document}"/>
  <p:tag name="IGUANATEXSIZE" val="20"/>
  <p:tag name="IGUANATEXCURSOR" val="5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8,725"/>
  <p:tag name="ORIGINALWIDTH" val="4141,732"/>
  <p:tag name="LATEXADDIN" val="\documentclass{article}\pagestyle{empty}&#10;\usepackage{amsmath}&#10;\usepackage{amsfonts}&#10;\usepackage{amssymb}&#10;\begin{document}&#10;\begin{minipage}{12.7 cm}&#10;{\sffamily{&#10;If we make the {\bf{change of variable}} or {\bf{substitution}} $u := g(x)$, then from&#10;$$&#10;\int \, F'(g(x)) \cdot g'(x) \, \textrm{d} x \, \, = \, \, F(g(x)) \, + \, C&#10;$$&#10;we have&#10;$$&#10;\int \, F'(g(x)) \cdot g'(x) \, \textrm{d} x \, \, = \, \, F(g(x)) \, + \, C \, \, = \, \, F(u) \, + \, C \, \, = \, \, \int \, F'(u) \, \textrm{d} u &#10;$$&#10;or, writing $F' = f$, we get&#10;$$&#10;\int \, f(g(x)) \cdot g'(x) \, \textrm{d} x \, \, = \, \, \int \, f(u) \, \textrm{d} u \, .&#10;$$&#10;&#10;\vspace{0.3cm}&#10;Thus we have proved the following rule.&#10;}}&#10;\end{minipage}&#10;\end{document}"/>
  <p:tag name="IGUANATEXSIZE" val="20"/>
  <p:tag name="IGUANATEXCURSOR" val="6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0,915"/>
  <p:tag name="ORIGINALWIDTH" val="4484,44"/>
  <p:tag name="LATEXADDIN" val="\documentclass{article}\pagestyle{empty}&#10;\usepackage{amsmath}&#10;\usepackage{amsfonts}&#10;\usepackage{amssymb}&#10;\begin{document}&#10;\begin{minipage}{12.7 cm}&#10;{\sffamily{&#10;{\bf{The Substitution Rule:}} If $u = g(x)$ is a differentiable function whose range is&#10;an interval $I$ and $f$ is continuous on $I$, then&#10;$$&#10;\int \, f(g(x)) \cdot g'(x) \, \textrm{d} x \, \, = \, \, \int \, f(u) \, \textrm{d} u&#10;$$&#10;}}&#10;\end{minipage}&#10;\end{document}"/>
  <p:tag name="IGUANATEXSIZE" val="20"/>
  <p:tag name="IGUANATEXCURSOR" val="3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6,824"/>
  <p:tag name="ORIGINALWIDTH" val="4491,939"/>
  <p:tag name="LATEXADDIN" val="\documentclass{article}\pagestyle{empty}&#10;\usepackage{amsmath}&#10;\usepackage{amsfonts}&#10;\usepackage{amssymb}&#10;\begin{document}&#10;\begin{minipage}{12.7 cm}&#10;{\sffamily{&#10;The Substitution Rule says: {\bf{It is permissible to operate with dx and du after&#10;integral signs as if they were differentials.}}\\[2mm]&#10;&#10;Notice:&#10;\begin{itemize}&#10;\item The Substitution Rule for integration was proved using the Chain Rule for&#10;differentiation.&#10;\item If $u=g(x)$, then $\textrm{d}u = g'(x) \textrm{d} x$, so a way to remember&#10;the Substitution Rule is to think of $\textrm{d}x$ and $\textrm{d} u$ as differentials.&#10;\end{itemize}&#10;}}&#10;\end{minipage}&#10;\end{document}"/>
  <p:tag name="IGUANATEXSIZE" val="20"/>
  <p:tag name="IGUANATEXCURSOR" val="6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7,087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x^3 \cos(x^4+2) \, \textrm{d} x \, .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1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332,2085"/>
  <p:tag name="LATEXADDIN" val="\documentclass{article}\pagestyle{empty}&#10;\usepackage{amsmath}&#10;\usepackage{amsfonts}&#10;\usepackage{amssymb}&#10;\begin{document}&#10;\begin{minipage}{12.5 cm}&#10;{\sffamily{&#10;$x^4+2$&#10;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341,9572"/>
  <p:tag name="LATEXADDIN" val="\documentclass{article}\pagestyle{empty}&#10;\usepackage{amsmath}&#10;\usepackage{amsfonts}&#10;\usepackage{amssymb}&#10;\begin{document}&#10;\begin{minipage}{12.5 cm}&#10;{\sffamily{&#10;$4 x^3 \, \textrm{d} x$&#10;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8,1815"/>
  <p:tag name="ORIGINALWIDTH" val="3407,574"/>
  <p:tag name="LATEXADDIN" val="\documentclass{article}\pagestyle{empty}&#10;\usepackage{amsmath}&#10;\usepackage{amsfonts}&#10;\usepackage{amssymb}&#10;\begin{document}&#10;\begin{minipage}{12.7 cm}&#10;{\sffamily{&#10;\begin{eqnarray*}&#10;\int \, x^3 \cos(x^4+2) \, \textrm{d} x &amp; = &amp;&#10;\int \, \cos(u) \cdot \tfrac{1}{4} \, \textrm{d} u \, \, = \, \, \tfrac{1}{4} \int \, \cos(u) \, \textrm{d} u \\[2mm]&#10;&amp; = &amp;&#10;\tfrac{1}{4} \sin(u) \, + \, C \, \, = \, \, \tfrac{1}{4} \sin(x^4 + 2) \, + \, C  \, .&#10;\end{eqnarray*}&#10;}}&#10;\end{minipage}&#10;\end{document}"/>
  <p:tag name="IGUANATEXSIZE" val="20"/>
  <p:tag name="IGUANATEXCURSOR" val="4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763,78"/>
  <p:tag name="LATEXADDIN" val="\documentclass{article}\pagestyle{empty}&#10;\usepackage{amsmath}&#10;\usepackage{amsfonts}&#10;\usepackage{amssymb}&#10;\begin{document}&#10;\begin{minipage}{12.7 cm}&#10;{\sffamily{&#10;Notice that at the final stage we had to return to the original variable $x$.}}&#10;\end{minipage}&#10;\end{document}"/>
  <p:tag name="IGUANATEXSIZE" val="20"/>
  <p:tag name="IGUANATEXCURSOR" val="2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0,48"/>
  <p:tag name="ORIGINALWIDTH" val="4494,938"/>
  <p:tag name="LATEXADDIN" val="\documentclass{article}\pagestyle{empty}&#10;\usepackage{amsmath}&#10;\usepackage{amsfonts}&#10;\usepackage{amssymb}&#10;\begin{document}&#10;\begin{minipage}{12.7 cm}&#10;{\sffamily{&#10;{\bf{The idea behind the Substitution Rule is to replace a relatively complicated integral&#10;by a simpler integral.}} This is accomplished by changing from the original variable $x$&#10;to a new variable $u$ that is a function of $x$.\\[1mm]&#10;E.g. we replaced the integral $\int x^3 \cos(x^4+2) \textrm{d} x$ by the simpler integral&#10;$\tfrac{1}{4} \int \cos(u) \textrm{d} u$.\\[2mm]&#10;The main challenge in using the Substitution Rule is to think of an appropriate substitution.&#10;\begin{itemize}&#10;\item You should try to choose $u$ to be some function in the integrand whose differential&#10;also occurs (except for a constant factor).&#10;\item If that is not possible, try choosing $u$ to be some complicated part of the integrand (perhaps the inner&#10;function in a composite function).&#10;\end{itemize}&#10;Finding the right substitution is a bit of an art. It's not unusual to guess wrong; if your first guess doesn't work, try another substitution.}}&#10;\end{minipage}&#10;\end{document}"/>
  <p:tag name="IGUANATEXSIZE" val="20"/>
  <p:tag name="IGUANATEXCURSOR" val="9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7,087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\sqrt{2x + 1} \, \textrm{d} x \, .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32,2085"/>
  <p:tag name="LATEXADDIN" val="\documentclass{article}\pagestyle{empty}&#10;\usepackage{amsmath}&#10;\usepackage{amsfonts}&#10;\usepackage{amssymb}&#10;\begin{document}&#10;\begin{minipage}{12.5 cm}&#10;{\sffamily{&#10;$2x+1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12,2235"/>
  <p:tag name="LATEXADDIN" val="\documentclass{article}\pagestyle{empty}&#10;\usepackage{amsmath}&#10;\usepackage{amsfonts}&#10;\usepackage{amssymb}&#10;\begin{document}&#10;\begin{minipage}{12.5 cm}&#10;{\sffamily{&#10;$2 \, \textrm{d} 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9,9288"/>
  <p:tag name="ORIGINALWIDTH" val="3172,104"/>
  <p:tag name="LATEXADDIN" val="\documentclass{article}\pagestyle{empty}&#10;\usepackage{amsmath}&#10;\usepackage{amsfonts}&#10;\usepackage{amssymb}&#10;\begin{document}&#10;\begin{minipage}{12.7 cm}&#10;{\sffamily{&#10;\begin{eqnarray*}&#10;\int \, \sqrt{2x + 1} \, \textrm{d} x &amp; = &amp;&#10;\int \, \sqrt{u} \cdot \tfrac{1}{2} \, \textrm{d} u \, \, = \, \, \tfrac{1}{2} \int \, u^{1/2} \, \textrm{d} u \\[2mm]&#10;&amp; = &amp;&#10;\tfrac{1}{2} \cdot \tfrac{2}{3} u^{3/2} \, + \, C \, \, = \, \, \tfrac{1}{3} \left( 2x + 1 \right)^{3/2} \, + \, C  \, .&#10;\end{eqnarray*}&#10;}}&#10;\end{minipage}&#10;\end{document}"/>
  <p:tag name="IGUANATEXSIZE" val="20"/>
  <p:tag name="IGUANATEXCURSOR" val="1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6,086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\frac{x}{\sqrt{1-4x^2}} \, \textrm{d} x \, . \qquad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381,7023"/>
  <p:tag name="LATEXADDIN" val="\documentclass{article}\pagestyle{empty}&#10;\usepackage{amsmath}&#10;\usepackage{amsfonts}&#10;\usepackage{amssymb}&#10;\begin{document}&#10;\begin{minipage}{12.5 cm}&#10;{\sffamily{&#10;$1-4x^2$&#10;}}&#10;\end{minipage}&#10;\end{document}"/>
  <p:tag name="IGUANATEXSIZE" val="20"/>
  <p:tag name="IGUANATEXCURSOR" val="1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376,453"/>
  <p:tag name="LATEXADDIN" val="\documentclass{article}\pagestyle{empty}&#10;\usepackage{amsmath}&#10;\usepackage{amsfonts}&#10;\usepackage{amssymb}&#10;\begin{document}&#10;\begin{minipage}{12.5 cm}&#10;{\sffamily{&#10;$-8 x \, \textrm{d} x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2,6772"/>
  <p:tag name="ORIGINALWIDTH" val="3401,575"/>
  <p:tag name="LATEXADDIN" val="\documentclass{article}\pagestyle{empty}&#10;\usepackage{amsmath}&#10;\usepackage{amsfonts}&#10;\usepackage{amssymb}&#10;\begin{document}&#10;\begin{minipage}{12.7 cm}&#10;{\sffamily{&#10;\begin{eqnarray*}&#10;\int \, \frac{x}{\sqrt{1-4x^2}} \, \textrm{d} x &amp; = &amp;&#10;-\tfrac{1}{8} \int \, \frac{1}{\sqrt{u}} \, \textrm{d} u \, \, = \, \, -\tfrac{1}{8} \int \, u^{-1/2} \, \textrm{d} u \\[2mm]&#10;&amp; = &amp;&#10;-\tfrac{1}{8} \cdot \left(2 \sqrt{u} \right) \, + \, C \, \, = \, \, -\tfrac{1}{4} \sqrt{ 1 - 4 x^2 } \, + \, C  \, .&#10;\end{eqnarray*}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7,087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{\rm{e}}^{5x} \, \textrm{d} x \, .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22,2347"/>
  <p:tag name="LATEXADDIN" val="\documentclass{article}\pagestyle{empty}&#10;\usepackage{amsmath}&#10;\usepackage{amsfonts}&#10;\usepackage{amssymb}&#10;\begin{document}&#10;\begin{minipage}{12.5 cm}&#10;{\sffamily{&#10;$5x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12,2235"/>
  <p:tag name="LATEXADDIN" val="\documentclass{article}\pagestyle{empty}&#10;\usepackage{amsmath}&#10;\usepackage{amsfonts}&#10;\usepackage{amssymb}&#10;\begin{document}&#10;\begin{minipage}{12.5 cm}&#10;{\sffamily{&#10;$5 \, \textrm{d} 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954,631"/>
  <p:tag name="LATEXADDIN" val="\documentclass{article}\pagestyle{empty}&#10;\usepackage{amsmath}&#10;\usepackage{amsfonts}&#10;\usepackage{amssymb}&#10;\begin{document}&#10;\begin{minipage}{12.7 cm}&#10;{\sffamily{&#10;\begin{eqnarray*}&#10;\int \, {\rm{e}}^{5x} \, \textrm{d} x &amp; = &amp;&#10;\tfrac{1}{5} \int \, {\rm{e}}^{u} \, \textrm{d} u \, \, = \, \, \tfrac{1}{5} {\rm{e}}^u  \, + \, C&#10;\, \, = \, \, \tfrac{1}{5} {\rm{e}}^{5x} \, + \, C  \, .&#10;\end{eqnarray*}&#10;}}&#10;\end{minipage}&#10;\end{document}"/>
  <p:tag name="IGUANATEXSIZE" val="20"/>
  <p:tag name="IGUANATEXCURSOR" val="3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5,6843"/>
  <p:tag name="ORIGINALWIDTH" val="3864,267"/>
  <p:tag name="LATEXADDIN" val="\documentclass{article}\pagestyle{empty}&#10;\usepackage{amsmath}&#10;\usepackage{amsfonts}&#10;\usepackage{amssymb}&#10;\begin{document}&#10;\begin{minipage}{12.7 cm}&#10;{\sffamily{&#10;Alternatively, we have&#10;$$&#10;\int \, {\rm{e}}^{5x} \, \textrm{d} x \, \, = \, \, \tfrac{1}{5} \int \, 5 {\rm{e}}^{5x} \, \textrm{d} x \, \, = \, \,&#10;\tfrac{1}{5} \int \, \frac{\textrm{d}}{\textrm{d} x} {\rm{e}}^{5x} \, \textrm{d} x \, \, = \, \,&#10;\tfrac{1}{5} {\rm{e}}^{5x} \, + \, C \, .&#10;$$&#10;}}&#10;\end{minipage}&#10;\end{document}"/>
  <p:tag name="IGUANATEXSIZE" val="20"/>
  <p:tag name="IGUANATEXCURSOR" val="4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2,61"/>
  <p:tag name="ORIGINALWIDTH" val="2815,148"/>
  <p:tag name="LATEXADDIN" val="\documentclass{article}\pagestyle{empty}&#10;\usepackage{amsmath}&#10;\usepackage{amsfonts}&#10;\usepackage{amssymb}&#10;\begin{document}&#10;\begin{minipage}{12.7 cm}&#10;{\sffamily{&#10;{\bf{Example:}}&#10;Evaluate&#10;$$&#10;\int \, x^5 \, \sqrt{1+x^2} \, \textrm{d} x \, .&#10;$$&#10;&#10;{\bf{Solution:}}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19,4601"/>
  <p:tag name="LATEXADDIN" val="\documentclass{article}\pagestyle{empty}&#10;\usepackage{amsmath}&#10;\usepackage{amsfonts}&#10;\usepackage{amssymb}&#10;\begin{document}&#10;\begin{minipage}{12.5 cm}&#10;{\sffamily{&#10;$1+x^2$&#10;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83,4646"/>
  <p:tag name="LATEXADDIN" val="\documentclass{article}\pagestyle{empty}&#10;\usepackage{amsmath}&#10;\usepackage{amsfonts}&#10;\usepackage{amssymb}&#10;\begin{document}&#10;\begin{minipage}{12.5 cm}&#10;{\sffamily{&#10;$2x \, \textrm{d} x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8,114"/>
  <p:tag name="ORIGINALWIDTH" val="4473,941"/>
  <p:tag name="LATEXADDIN" val="\documentclass{article}\pagestyle{empty}&#10;\usepackage{amsmath}&#10;\usepackage{amsfonts}&#10;\usepackage{amssymb}&#10;\begin{document}&#10;\begin{minipage}{12.7 cm}&#10;{\sffamily{&#10;\begin{eqnarray*}&#10;\int \, x^5 \, \sqrt{1+x^2} \, \textrm{d} x &amp; = &amp;&#10;\int \, x^4 \cdot x \, \sqrt{1+x^2} \, \textrm{d} x \, \, = \, \, \int \, \sqrt{u} \, (u-1)^2 \, \tfrac{1}{2} \, \textrm{d} u \\&#10;&amp; = &amp;&#10;\tfrac{1}{2} \int \, \sqrt{u} \left( u^2 - 2 u + 1 \right) \, \textrm{d} u&#10;\, = \, \tfrac{1}{2} \int \left( u^{5/2} - 2 u^{3/2} + u ^{1/2} \right) \textrm{d} u\\&#10;&amp; = &amp;&#10;\tfrac{1}{2} \left( \tfrac{2}{7} u^{7/2} - 2 \cdot \tfrac{2}{5} u^{5/2} + \tfrac{2}{3} u^{3/2} \right) \, + \, C\\&#10;&amp; = &amp;&#10;\tfrac{1}{7} (1+x^2)^{7/2} - \tfrac{2}{5} (1+x^2)^{5/2} + \tfrac{1}{3} (1+x^2)^{3/2} \, + \, C&#10;\end{eqnarray*}&#10;}}&#10;\end{minipage}&#10;\end{document}"/>
  <p:tag name="IGUANATEXSIZE" val="20"/>
  <p:tag name="IGUANATEXCURSOR" val="7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1,275"/>
  <p:tag name="ORIGINALWIDTH" val="3216,348"/>
  <p:tag name="LATEXADDIN" val="\documentclass{article}\pagestyle{empty}&#10;\usepackage{amsmath}&#10;\usepackage{amsfonts}&#10;\usepackage{amssymb}&#10;\begin{document}&#10;\begin{minipage}{12.7 cm}&#10;{\sffamily{&#10;{\bf{Example:}}&#10;Evaluate&#10;$$&#10;\int \, \tan(x) \, \textrm{d} x \, .&#10;$$&#10;&#10;{\bf{Solution:}}&#10;First we write tangent in terms of sine and cosine:&#10;$$&#10;\int \, \tan(x) \, \textrm{d} x \, \, = \, \, \int \, \frac{\sin(x)}{\cos(x)} \, \textrm{d} x&#10;$$&#10;This suggests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4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8,7101"/>
  <p:tag name="LATEXADDIN" val="\documentclass{article}\pagestyle{empty}&#10;\usepackage{amsmath}&#10;\usepackage{amsfonts}&#10;\usepackage{amssymb}&#10;\begin{document}&#10;\begin{minipage}{12.5 cm}&#10;{\sffamily{&#10;$\cos(x)$&#10;}}&#10;\end{minipage}&#10;\end{document}"/>
  <p:tag name="IGUANATEXSIZE" val="20"/>
  <p:tag name="IGUANATEXCURSOR" val="1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84,9269"/>
  <p:tag name="LATEXADDIN" val="\documentclass{article}\pagestyle{empty}&#10;\usepackage{amsmath}&#10;\usepackage{amsfonts}&#10;\usepackage{amssymb}&#10;\begin{document}&#10;\begin{minipage}{12.5 cm}&#10;{\sffamily{&#10;$-\sin(x) \, \textrm{d} x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3524,56"/>
  <p:tag name="LATEXADDIN" val="\documentclass{article}\pagestyle{empty}&#10;\usepackage{amsmath}&#10;\usepackage{amsfonts}&#10;\usepackage{amssymb}&#10;\begin{document}&#10;\begin{minipage}{12.7 cm}&#10;{\sffamily{&#10;$$&#10;\int \, \frac{\sin(x)}{\cos(x)} \, \textrm{d} x \, \, = \, \, -\int \, \frac{1}{u} \, \textrm{d} u&#10;\, \, = \, \, -\ln|u| + C \, \, = \, \, -\ln|\cos(x)| + C&#10;$$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6,352"/>
  <p:tag name="ORIGINALWIDTH" val="4003,75"/>
  <p:tag name="LATEXADDIN" val="\documentclass{article}\pagestyle{empty}&#10;\usepackage{amsmath}&#10;\usepackage{amsfonts}&#10;\usepackage{amssymb}&#10;\begin{document}&#10;\begin{minipage}{12.7 cm}&#10;{\sffamily{&#10;Since&#10;$$&#10;-\ln|\cos(x)| \, \, = \, \, \ln(|\cos(x)|^{-1}) \, \, = \, \, \ln\left( \frac{1}{|\cos(x)|} \right) \, \, = \, \, \ln| \sec(x) | \, ,&#10;$$&#10;the result of the previous example can also be written as&#10;$$&#10;\int \, \tan(x) \, \textrm{d} x \, \, = \, \, \ln| \sec(x) | \, + \, C \, .&#10;$$&#10;}}&#10;\end{minipage}&#10;\end{document}"/>
  <p:tag name="IGUANATEXSIZE" val="20"/>
  <p:tag name="IGUANATEXCURSOR" val="4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Bildschirmpräsentation (16:9)</PresentationFormat>
  <Paragraphs>21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Calculus I for MGMT – Integration The Fundamental Theorem of Calculus</vt:lpstr>
      <vt:lpstr>A change of variables leads to integrals that are more easy to evaluate: motivation of the Substitution Rule (1/ 3)</vt:lpstr>
      <vt:lpstr>A change of variables leads to integrals that are more easy to evaluate: motivation of the Substitution Rule (2/ 3)</vt:lpstr>
      <vt:lpstr>A change of variables leads to integrals that are more easy to evaluate: motivation of the Substitution Rule (3/ 3)</vt:lpstr>
      <vt:lpstr>The Substitution Rule of integration is the reverse of the Chain Rule of differentiation</vt:lpstr>
      <vt:lpstr>Example: Substitution Rule</vt:lpstr>
      <vt:lpstr>The Substitution Rule works only if we find a suitable substitution such that substitution becomes a bit of an art (experience and practice is needed)</vt:lpstr>
      <vt:lpstr>Example: Substitution Rule</vt:lpstr>
      <vt:lpstr>Example: Substitution Rule</vt:lpstr>
      <vt:lpstr>Example: Substitution Rule</vt:lpstr>
      <vt:lpstr>Example: Substitution Rule</vt:lpstr>
      <vt:lpstr>Example: Substitution Rule</vt:lpstr>
      <vt:lpstr>The previous example allows us to determine the antiderivative of the tangent function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225</cp:revision>
  <dcterms:created xsi:type="dcterms:W3CDTF">2020-04-04T18:50:50Z</dcterms:created>
  <dcterms:modified xsi:type="dcterms:W3CDTF">2023-02-22T11:56:36Z</dcterms:modified>
</cp:coreProperties>
</file>