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30" r:id="rId2"/>
    <p:sldId id="384" r:id="rId3"/>
    <p:sldId id="385" r:id="rId4"/>
    <p:sldId id="392" r:id="rId5"/>
    <p:sldId id="386" r:id="rId6"/>
    <p:sldId id="393" r:id="rId7"/>
    <p:sldId id="394" r:id="rId8"/>
    <p:sldId id="387" r:id="rId9"/>
    <p:sldId id="395" r:id="rId10"/>
    <p:sldId id="347" r:id="rId11"/>
    <p:sldId id="349" r:id="rId12"/>
    <p:sldId id="388" r:id="rId13"/>
    <p:sldId id="314" r:id="rId1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1" d="100"/>
          <a:sy n="141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Integration</a:t>
            </a:r>
            <a:br>
              <a:rPr lang="en-US" dirty="0" smtClean="0"/>
            </a:br>
            <a:r>
              <a:rPr lang="en-US" dirty="0" smtClean="0"/>
              <a:t>The Fundamental Theorem of Calculus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Substitution Rule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Definite Integrals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Fundamental              Theorem of Calculus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The Fundamental                    Theorem of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definite integral equals the area under the graph of a function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9074" cy="37022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 specific number and connected to the indefinite integral (a function) by virtue of the Fundamental Theorem of Calculus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5"/>
            <a:ext cx="7060015" cy="30856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area is equivalent to determining the value of a definite integral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1"/>
            <a:ext cx="2880319" cy="132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23610" cy="16965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  <a:br>
              <a:rPr lang="en-US" dirty="0" smtClean="0"/>
            </a:br>
            <a:r>
              <a:rPr lang="en-US" dirty="0" smtClean="0"/>
              <a:t>Calculating the area under a graph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1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6"/>
            <a:ext cx="5328280" cy="36809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12258" r="70037" b="81662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calculate the area under a graph, we approximate it by a trail of equally wide rectangles … (1/ 2)</a:t>
            </a:r>
            <a:endParaRPr lang="en-US" dirty="0"/>
          </a:p>
        </p:txBody>
      </p:sp>
      <p:pic>
        <p:nvPicPr>
          <p:cNvPr id="2050" name="Picture 2 2"/>
          <p:cNvPicPr>
            <a:picLocks noChangeAspect="1" noChangeArrowheads="1"/>
          </p:cNvPicPr>
          <p:nvPr/>
        </p:nvPicPr>
        <p:blipFill>
          <a:blip r:embed="rId3" cstate="print"/>
          <a:srcRect r="55000"/>
          <a:stretch>
            <a:fillRect/>
          </a:stretch>
        </p:blipFill>
        <p:spPr bwMode="auto">
          <a:xfrm>
            <a:off x="251521" y="1131590"/>
            <a:ext cx="2379199" cy="19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7"/>
            <a:ext cx="5319360" cy="3300869"/>
          </a:xfrm>
          <a:prstGeom prst="rect">
            <a:avLst/>
          </a:prstGeom>
          <a:noFill/>
          <a:ln/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r="53937" b="2101"/>
          <a:stretch>
            <a:fillRect/>
          </a:stretch>
        </p:blipFill>
        <p:spPr bwMode="auto">
          <a:xfrm>
            <a:off x="683568" y="3259008"/>
            <a:ext cx="2425114" cy="176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37"/>
          <p:cNvSpPr>
            <a:spLocks/>
          </p:cNvSpPr>
          <p:nvPr/>
        </p:nvSpPr>
        <p:spPr bwMode="auto">
          <a:xfrm rot="18669078" flipH="1">
            <a:off x="523174" y="3113409"/>
            <a:ext cx="648072" cy="1207123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12258" r="70037" b="81662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calculate the area under a graph, we approximate it by a trail of equally wide rectangles … (2/ 2)</a:t>
            </a:r>
            <a:endParaRPr lang="en-US" dirty="0"/>
          </a:p>
        </p:txBody>
      </p:sp>
      <p:pic>
        <p:nvPicPr>
          <p:cNvPr id="2050" name="Picture 2 2"/>
          <p:cNvPicPr>
            <a:picLocks noChangeAspect="1" noChangeArrowheads="1"/>
          </p:cNvPicPr>
          <p:nvPr/>
        </p:nvPicPr>
        <p:blipFill>
          <a:blip r:embed="rId3" cstate="print"/>
          <a:srcRect r="55000"/>
          <a:stretch>
            <a:fillRect/>
          </a:stretch>
        </p:blipFill>
        <p:spPr bwMode="auto">
          <a:xfrm>
            <a:off x="251521" y="1131590"/>
            <a:ext cx="2379199" cy="19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3" cstate="print"/>
          <a:srcRect l="46884"/>
          <a:stretch>
            <a:fillRect/>
          </a:stretch>
        </p:blipFill>
        <p:spPr bwMode="auto">
          <a:xfrm>
            <a:off x="251520" y="3056665"/>
            <a:ext cx="2808312" cy="19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30946" cy="372223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that we then use in a limit argument to finally gain the value of the area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5040560" cy="172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3003798"/>
            <a:ext cx="7200800" cy="201622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3075795"/>
            <a:ext cx="7078387" cy="17441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area under a curve is obtained by virtue of a straightforward limit process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6"/>
            <a:ext cx="7054448" cy="209090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3651870"/>
            <a:ext cx="7200800" cy="136815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723867"/>
            <a:ext cx="7054446" cy="12417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an area using the limit of a sum</a:t>
            </a:r>
            <a:endParaRPr lang="en-US" dirty="0"/>
          </a:p>
        </p:txBody>
      </p:sp>
      <p:pic>
        <p:nvPicPr>
          <p:cNvPr id="7" name="Picture 2 1"/>
          <p:cNvPicPr>
            <a:picLocks noChangeAspect="1" noChangeArrowheads="1"/>
          </p:cNvPicPr>
          <p:nvPr/>
        </p:nvPicPr>
        <p:blipFill>
          <a:blip r:embed="rId3" cstate="print"/>
          <a:srcRect r="54930"/>
          <a:stretch>
            <a:fillRect/>
          </a:stretch>
        </p:blipFill>
        <p:spPr bwMode="auto">
          <a:xfrm>
            <a:off x="251521" y="1131591"/>
            <a:ext cx="2160239" cy="195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 2"/>
          <p:cNvPicPr>
            <a:picLocks noChangeAspect="1" noChangeArrowheads="1"/>
          </p:cNvPicPr>
          <p:nvPr/>
        </p:nvPicPr>
        <p:blipFill>
          <a:blip r:embed="rId3" cstate="print"/>
          <a:srcRect l="54930"/>
          <a:stretch>
            <a:fillRect/>
          </a:stretch>
        </p:blipFill>
        <p:spPr bwMode="auto">
          <a:xfrm>
            <a:off x="251520" y="3075806"/>
            <a:ext cx="2160240" cy="195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34072" cy="36369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an area using the limit of a sum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60483" cy="33769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an area using the limit of a sum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7"/>
            <a:ext cx="7034279" cy="1952981"/>
          </a:xfrm>
          <a:prstGeom prst="rect">
            <a:avLst/>
          </a:prstGeom>
          <a:noFill/>
          <a:ln/>
          <a:effectLst/>
        </p:spPr>
      </p:pic>
      <p:pic>
        <p:nvPicPr>
          <p:cNvPr id="6" name="Picture 2 1"/>
          <p:cNvPicPr>
            <a:picLocks noChangeAspect="1" noChangeArrowheads="1"/>
          </p:cNvPicPr>
          <p:nvPr/>
        </p:nvPicPr>
        <p:blipFill>
          <a:blip r:embed="rId5" cstate="print"/>
          <a:srcRect r="54930" b="22554"/>
          <a:stretch>
            <a:fillRect/>
          </a:stretch>
        </p:blipFill>
        <p:spPr bwMode="auto">
          <a:xfrm>
            <a:off x="6660232" y="3435846"/>
            <a:ext cx="2160239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3453383"/>
            <a:ext cx="4468357" cy="14237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6,716"/>
  <p:tag name="ORIGINALWIDTH" val="3403,825"/>
  <p:tag name="LATEXADDIN" val="\documentclass{article}\pagestyle{empty}&#10;\usepackage{amsmath}&#10;\usepackage{amsfonts}&#10;\usepackage{amssymb}&#10;\begin{document}&#10;\begin{minipage}{9.6 cm}&#10;{\sffamily{&#10;Suppose a real estate agent wants to evaluate an unimproved parcel of land near New York that is&#10;$100$ feet wide and is bounded by streets on three sides and by a stream on the fourth&#10;side. As usual for U.S. suburban areas streets typically form a rectangular grid.\\[1mm]&#10;The agent determines that if a coordinate system is set up as shown in the figure,&#10;the stream can be described by the curve $y = x^3 + 1$, where $x$ and $y$ are measured in&#10;hundreds of feet. If the area of the parcel is $A$ square feet and the agent estimates the land&#10;is worth $12$ USD per square foot, then the total value of the parcel is $12A$ USD.\\[1mm]&#10;If the parcel were rectangular in shape or triangular or even trapezoidal, its area $A$ could be&#10;found by substituting into a well-known formula, but the upper boundary of the parcel&#10;is curved, so how can the agent find the area and hence the total value of the parcel?}}&#10;\end{minipage}&#10;\end{document}"/>
  <p:tag name="IGUANATEXSIZE" val="20"/>
  <p:tag name="IGUANATEXCURSOR" val="7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8,995"/>
  <p:tag name="ORIGINALWIDTH" val="3394,826"/>
  <p:tag name="LATEXADDIN" val="\documentclass{article}\pagestyle{empty}&#10;\usepackage{amsmath}&#10;\usepackage{amsfonts}&#10;\usepackage{amssymb}&#10;\begin{document}&#10;\begin{minipage}{9.6 cm}&#10;{\sffamily{&#10;Consider the area of the region under the curve $y = f(x)$ over an interval $a \leq x \leq b$,&#10;where $f(x) \geq 0$ and $f(x)$ is continuous, as illustrated in figure (a).\\[1mm]&#10;To find this area, we will follow a useful general policy:&#10;\begin{quotation}&#10;\noindent When faced with something you don't know how to handle, try to relate it&#10;to something you do know how to handle.&#10;\end{quotation}&#10;In this particular case, we may not know the area under the given curve, but we do&#10;know how to find the area of a rectangle.\\[1mm]&#10;Thus, we proceed by dividing the region into a number of rectangular regions and then approximating&#10;the area $A$ under the curve $y = f(x)$ by adding the areas of the approximating rectangles.&#10;}}&#10;\end{minipage}&#10;\end{document}"/>
  <p:tag name="IGUANATEXSIZE" val="20"/>
  <p:tag name="IGUANATEXCURSOR" val="2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6,963"/>
  <p:tag name="ORIGINALWIDTH" val="3401,575"/>
  <p:tag name="LATEXADDIN" val="\documentclass{article}\pagestyle{empty}&#10;\usepackage{amsmath}&#10;\usepackage{amsfonts}&#10;\usepackage{amssymb}&#10;\begin{document}&#10;\begin{minipage}{9.6 cm}&#10;{\sffamily{&#10;To be specific, begin the approximation by dividing the interval $a \leq x \leq b$&#10;into $n$ equal subintervals, each of length $\Delta x = \frac{b-a}{n}$ and let $x_j$ denote the left endpoint&#10;of the $j$th subinterval, for $j = 1, 2, \dots, n$.\\[1mm]&#10;Then draw $n$ rectangles such that the $j$th&#10;rectangle has height $f(x_j)$ with the $j$th subinterval as its base, so its width is $\Delta x$.&#10;The approximation scheme is illustrated in figure (b).\\[1mm]&#10;The area of the $j$th rectangle is $f(x_j) \Delta x$ and approximates the area under the curve&#10;above the subinterval $x_j \leq x \leq x_{j+1}$. The sum of the areas of all $n$ rectangles is&#10;\begin{eqnarray*}&#10;S_n &amp; = &amp; f(x_1) \Delta x + f(x_2) \Delta x + \dots + f(x_n) \Delta x \\[1mm]&#10;&amp; = &amp;&#10;\left( f(x_1) + f(x_2) + \dots + f(x_n) \right) \Delta x&#10;\end{eqnarray*}&#10;which approximates the total area $A$ under the curve.&#10;}}&#10;\end{minipage}&#10;\end{document}"/>
  <p:tag name="IGUANATEXSIZE" val="20"/>
  <p:tag name="IGUANATEXCURSOR" val="87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0,866"/>
  <p:tag name="ORIGINALWIDTH" val="4501,688"/>
  <p:tag name="LATEXADDIN" val="\documentclass{article}\pagestyle{empty}&#10;\usepackage{amsmath}&#10;\usepackage{amsfonts}&#10;\usepackage{amssymb}&#10;\begin{document}&#10;\begin{minipage}{12.7 cm}&#10;{\sffamily{&#10;As the number of subintervals $n$ increases, the approximating sum $S_n$ gets closer&#10;and closer to what we intuitively think of as the area under the curve, as illustrated&#10;in the figure.\\[1mm]&#10;Therefore, it is reasonable to define the actual area $A$ under the curve&#10;as the limit of the sums:&#10;$$&#10;A \, \, = \, \, \lim_{n \to \infty} S_n \, \, = \, \, \lim_{n \to \infty} \left( f(x_1) + f(x_2) + \dots + f(x_n) \right) \Delta x&#10;$$&#10;}}&#10;\end{minipage}&#10;\end{document}"/>
  <p:tag name="IGUANATEXSIZE" val="20"/>
  <p:tag name="IGUANATEXCURSOR" val="5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8,35"/>
  <p:tag name="ORIGINALWIDTH" val="4458,193"/>
  <p:tag name="LATEXADDIN" val="\documentclass{article}\pagestyle{empty}&#10;\usepackage{amsmath}&#10;\usepackage{amsfonts}&#10;\usepackage{amssymb}&#10;\begin{document}&#10;\begin{minipage}{12.6 cm}&#10;{\sffamily{&#10;{\bf{Area Under a Curve:}}\\[1mm]&#10;Let $f(x)$ be continuous and satisfy $f(x) \geq 0$ on the interval $a \leq x \leq b$. Then the region under the curve $y = f(x)$ over the interval&#10;$a \leq x \leq b$ has area&#10;$$&#10;A \, \, = \, \, \lim_{n \to \infty} \left( f(x_1) + f(x_2) + \dots + f(x_n) \right) \Delta x \, ,&#10;$$&#10;where $x_j$ is the left endpoint of the $j$th subinterval if the interval $a \leq x \leq b$ is divided into $n$ equal parts, each of length&#10;$\Delta x = \frac{b-a}{n}$.&#10;}}&#10;\end{minipage}&#10;\end{document}"/>
  <p:tag name="IGUANATEXSIZE" val="20"/>
  <p:tag name="IGUANATEXCURSOR" val="6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0,9112"/>
  <p:tag name="ORIGINALWIDTH" val="4458,193"/>
  <p:tag name="LATEXADDIN" val="\documentclass{article}\pagestyle{empty}&#10;\usepackage{amsmath}&#10;\usepackage{amsfonts}&#10;\usepackage{amssymb}&#10;\begin{document}&#10;\begin{minipage}{12.6 cm}&#10;{\sffamily{&#10;Note, we have chosen the left endpoint of the subintervals just for the ease of notation.&#10;There is no reason we can't use other points to compute the height of our approximating&#10;rectangles. In fact, the interval $a \leq x \leq b$ can be subdivided arbitrarily with&#10;arbitrary points chosen in each subinterval, and the result will still be the same. However,&#10;proving this equivalence is beyond the scope of this introductory lecture.}}&#10;\end{minipage}&#10;\end{document}"/>
  <p:tag name="IGUANATEXSIZE" val="20"/>
  <p:tag name="IGUANATEXCURSOR" val="5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1,47"/>
  <p:tag name="ORIGINALWIDTH" val="3403,075"/>
  <p:tag name="LATEXADDIN" val="\documentclass{article}\pagestyle{empty}&#10;\usepackage{amsmath}&#10;\usepackage{amsfonts}&#10;\usepackage{amssymb}&#10;\begin{document}&#10;\begin{minipage}{9.6 cm}&#10;{\sffamily{&#10;{\bf{Example: (Finding an Area Using the Limit of a Sum)}}\\[1mm]&#10;Let $R$ be the region under the graph of $f(x) = 2x + 1$ over the interval $1 \leq x \leq 3$,&#10;as shown in figure (a). Compute the area of $R$ as the limit of a sum.&#10;&#10;\vspace{0.2cm}&#10;{\bf{Solution:}}\\[1mm]&#10;The region $R$ is shown in figure (b) with six approximating rectangles, each of width&#10;$\Delta x = \frac{3-1}{6} = \frac{1}{3}$.\\[1mm]&#10;The left endpoints in the partition of $1 \leq x \leq 3$ are $x_1 = 1$, $x_2 = 1 + \frac{1}{3} = \frac{4}{3}$, $x_3 = \frac{5}{3}$,&#10;$x_4 = 2$, $x_5 = \frac{7}{3}$, and $x_6 = \frac{8}{3}$.\\[1mm]&#10;The corresponding values of $f(x) = 2x + 1$ are given in the following table:&#10;\begin{center}&#10;\begin{tabular}{c || c | c | c | c | c | c}&#10;$x_j$ &amp; \, $1$ \, &amp; \, $\tfrac{4}{3}$ \, &amp; \, $\tfrac{5}{3}$ \, &amp; \, $2$ \, &amp; \, $\tfrac{7}{3}$ \, &amp; \, $\tfrac{8}{3}$ \,  \\&#10;\hline&#10;$f(x_j) = 2 x_j + 1$ &amp; $3$ &amp; $\tfrac{11}{3}$ &amp; $\tfrac{13}{3}$ &amp; $5$ &amp; $\tfrac{17}{3}$ &amp; $\tfrac{19}{3}$&#10;\end{tabular}&#10;\end{center}&#10;&#10;}}&#10;\end{minipage}&#10;\end{document}"/>
  <p:tag name="IGUANATEXSIZE" val="20"/>
  <p:tag name="IGUANATEXCURSOR" val="69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25,01"/>
  <p:tag name="ORIGINALWIDTH" val="4460,443"/>
  <p:tag name="LATEXADDIN" val="\documentclass{article}\pagestyle{empty}&#10;\usepackage{amsmath}&#10;\usepackage{amsfonts}&#10;\usepackage{amssymb}&#10;\begin{document}&#10;\begin{minipage}{12.6 cm}&#10;{\sffamily{&#10;Thus, the area $A$ of the region $R$ is approximated by the sum&#10;$$&#10;S_6 \, \, = \, \, \left( 3 + \tfrac{11}{3} + \tfrac{13}{3} + 5 + \tfrac{17}{3} + \tfrac{19}{3} \right) \cdot \tfrac{1}{3} \, \, = \, \,  \tfrac{28}{3}&#10;\, \, \approx \, \, 9.333 \, .&#10;$$&#10;If we continue to subdivide the region $R$ using more and more rectangles, the corresponding&#10;approximating sums $S_n$ approach the actual area $A$ of the region.\\[1mm]&#10;The sum we have already computed for $n=6$ is listed in the following table, along with those for&#10;$n = 10$, $20$, $50$, $100$, and $500$.&#10;\begin{center}&#10;\begin{tabular}{c || c | c | c | c | c | c}&#10;number of rectangles $n$ &amp; $6$ &amp; $10$ &amp; $20$ &amp; $50$ &amp; $100$ &amp; $500$ \\&#10;\hline&#10;approximating sum $S_n$ &amp; $9.333$ &amp; $9.600$ &amp; $9.800$ &amp; $9.920$ &amp; $9.960$ &amp; $9.992$&#10;\end{tabular}&#10;\end{center}&#10;The numbers on the bottom line of this table seem to be approaching $10$ as $n$&#10;gets larger and larger.&#10;}}&#10;\end{minipage}&#10;\end{document}"/>
  <p:tag name="IGUANATEXSIZE" val="20"/>
  <p:tag name="IGUANATEXCURSOR" val="92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2,861"/>
  <p:tag name="ORIGINALWIDTH" val="4443,195"/>
  <p:tag name="LATEXADDIN" val="\documentclass{article}\pagestyle{empty}&#10;\usepackage{amsmath}&#10;\usepackage{amsfonts}&#10;\usepackage{amssymb}&#10;\begin{document}&#10;\begin{minipage}{12.6 cm}&#10;{\sffamily{&#10;It is reasonable to conjecture that the region $R$ has area&#10;$$&#10;A \, \, = \, \, \lim_{n \to \infty} S_n \, \, = \, \, 10&#10;$$&#10;Notice in our figures that the region $R$ is a trapezoid of width $d = 3-1 = 2$ with&#10;parallel sides of lengths&#10;$$&#10;s_1 \, \, = \, \, 2 \cdot 3 + 1 \, \, = \, \, 7 \quad \text{and} \quad&#10;s_2 \, \, = \, \, 2 \cdot 1 + 1 \, \, = \, \, 3 &#10;$$&#10;}}&#10;\end{minipage}&#10;\end{document}"/>
  <p:tag name="IGUANATEXSIZE" val="20"/>
  <p:tag name="IGUANATEXCURSOR" val="5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0,6487"/>
  <p:tag name="ORIGINALWIDTH" val="2821,897"/>
  <p:tag name="LATEXADDIN" val="\documentclass{article}\pagestyle{empty}&#10;\usepackage{amsmath}&#10;\usepackage{amsfonts}&#10;\usepackage{amssymb}&#10;\begin{document}&#10;\begin{minipage}{8 cm}&#10;{\sffamily{&#10;Such a trapezoid has area&#10;$$&#10;A \, \, = \, \, \tfrac{1}{2} d (s_1 + s_2) \, \, = \, \, \tfrac{1}{2} \cdot 2 \cdot (7+3) \, \, = \, \, 10 &#10;$$&#10;the same result we just obtained using the limit of a sum procedure.&#10;}}&#10;\end{minipage}&#10;\end{document}"/>
  <p:tag name="IGUANATEXSIZE" val="20"/>
  <p:tag name="IGUANATEXCURSOR" val="14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4,237"/>
  <p:tag name="ORIGINALWIDTH" val="4457,443"/>
  <p:tag name="LATEXADDIN" val="\documentclass{article}\pagestyle{empty}&#10;\usepackage{amsmath}&#10;\usepackage{amsfonts}&#10;\usepackage{amssymb}&#10;\begin{document}&#10;\begin{minipage}{12.6 cm}&#10;{\sffamily{&#10;{\bf{The Definite Integral:}}\\[1mm]&#10;Let $f(x)$ be a continuous function on the interval $a \leq x \leq b$. Divide the interval $a \leq x \leq b$ into $n$ equal parts, each of&#10;width $\Delta x = \frac{b-a}{n}$, and choose a number $x_k$ from the $k$th subinterval for $k=1, 2, \dots, n$. Form the {\bf{Riemann sum}}\\[-2mm]&#10;$$&#10;\left( f(x_1) + f(x_2) + \dots + f(x_n) \right) \Delta x \, .&#10;$$&#10;Then the {\bf{definite integral}} of $f$ on the interval $a \leq x \leq b$, denoted by $\int^b_a f(x) \textrm{d} x$,&#10;is the limit of the Riemann sum as $n \to \infty$; that is,\\[-2mm]&#10;$$&#10;\int^b_a \, f(x) \, \textrm{d} x \, \, = \, \, \lim_{n \to \infty} \left( f(x_1) + f(x_2) + \dots + f(x_n) \right) \Delta x \, .&#10;$$&#10;The function $f(x)$ is called the {\bf{integrand}}, and the numbers $a$ and $b$ are called the&#10;{\bf{lower and upper limits of integration}}, respectively. The process of finding a definite&#10;integral is called {\bf{definite integration}}.&#10;}}&#10;\end{minipage}&#10;\end{document}"/>
  <p:tag name="IGUANATEXSIZE" val="20"/>
  <p:tag name="IGUANATEXCURSOR" val="73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0,78"/>
  <p:tag name="ORIGINALWIDTH" val="4459,693"/>
  <p:tag name="LATEXADDIN" val="\documentclass{article}\pagestyle{empty}&#10;\usepackage{amsmath}&#10;\usepackage{amsfonts}&#10;\usepackage{amssymb}&#10;\begin{document}&#10;\begin{minipage}{12.6 cm}&#10;{\sffamily{&#10;Surprisingly, the fact that $f(x)$ is continuous on $a \leq x \leq b$ turns out to be enough&#10;to guarantee that the limit used to define the definite integral $\int^b_a f(x) \textrm{d} x$ exists and is&#10;the same regardless of how the subinterval representatives $x_k$ are chosen.\\[1mm]&#10;The symbol $\int^b_a f(x) \textrm{d} x$ used for the definite integral is essentially the same as the&#10;symbol for the indefinite integral $\int f(x) \textrm{d} x$, even though the {\bf{definite integral is a&#10;specific number while the indefinite integral is a family of functions, the antiderivatives&#10;of $f$}}.\\[1mm]&#10;{\bf{In the next part of the lecture we see that these two apparently very different concepts are intimately related&#10;by virtue of the Fundamental Theorem of Calculus.}}\\[1mm]&#10;Here is a compact form for the definition of area using integral notation.&#10;}}&#10;\end{minipage}&#10;\end{document}"/>
  <p:tag name="IGUANATEXSIZE" val="20"/>
  <p:tag name="IGUANATEXCURSOR" val="7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5,369"/>
  <p:tag name="ORIGINALWIDTH" val="3396,326"/>
  <p:tag name="LATEXADDIN" val="\documentclass{article}\pagestyle{empty}&#10;\usepackage{amsmath}&#10;\usepackage{amsfonts}&#10;\usepackage{amssymb}&#10;\begin{document}&#10;\begin{minipage}{9.6 cm}&#10;{\sffamily{&#10;{\bf{Area as a Definite Integral:}}\\[1mm]&#10;If $f(x)$ is continuous and $f(x) \geq 0$ on the interval $a \leq x \leq b$, then the region $R$ under the curve $y = f(x)$ over the interval&#10;$a \leq x \leq b$ has area $A$ given by the definite integral&#10;$$&#10;A \, \, = \, \, \int^b_a \, f(x) \, \textrm{d} x \, .&#10;$$&#10;}}&#10;\end{minipage}&#10;\end{document}"/>
  <p:tag name="IGUANATEXSIZE" val="20"/>
  <p:tag name="IGUANATEXCURSOR" val="4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</Words>
  <Application>Microsoft Office PowerPoint</Application>
  <PresentationFormat>Bildschirmpräsentation (16:9)</PresentationFormat>
  <Paragraphs>20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Calculus I for MGMT – Integration The Fundamental Theorem of Calculus</vt:lpstr>
      <vt:lpstr>Motivation: Calculating the area under a graph</vt:lpstr>
      <vt:lpstr>To calculate the area under a graph, we approximate it by a trail of equally wide rectangles … (1/ 2)</vt:lpstr>
      <vt:lpstr>To calculate the area under a graph, we approximate it by a trail of equally wide rectangles … (2/ 2)</vt:lpstr>
      <vt:lpstr>… that we then use in a limit argument to finally gain the value of the area</vt:lpstr>
      <vt:lpstr>The area under a curve is obtained by virtue of a straightforward limit process</vt:lpstr>
      <vt:lpstr>Example: Finding an area using the limit of a sum</vt:lpstr>
      <vt:lpstr>Example: Finding an area using the limit of a sum</vt:lpstr>
      <vt:lpstr>Example: Finding an area using the limit of a sum</vt:lpstr>
      <vt:lpstr>The definite integral equals the area under the graph of a function</vt:lpstr>
      <vt:lpstr>It is a specific number and connected to the indefinite integral (a function) by virtue of the Fundamental Theorem of Calculus</vt:lpstr>
      <vt:lpstr>Finding an area is equivalent to determining the value of a definite integral 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225</cp:revision>
  <dcterms:created xsi:type="dcterms:W3CDTF">2020-04-04T18:50:50Z</dcterms:created>
  <dcterms:modified xsi:type="dcterms:W3CDTF">2023-02-22T11:56:18Z</dcterms:modified>
</cp:coreProperties>
</file>