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49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29.xml" ContentType="application/vnd.openxmlformats-officedocument.presentationml.tags+xml"/>
  <Override PartName="/ppt/tags/tag38.xml" ContentType="application/vnd.openxmlformats-officedocument.presentationml.tags+xml"/>
  <Override PartName="/ppt/tags/tag47.xml" ContentType="application/vnd.openxmlformats-officedocument.presentationml.tags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ppt/tags/tag36.xml" ContentType="application/vnd.openxmlformats-officedocument.presentationml.tags+xml"/>
  <Override PartName="/ppt/tags/tag45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34.xml" ContentType="application/vnd.openxmlformats-officedocument.presentationml.tags+xml"/>
  <Override PartName="/ppt/tags/tag43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32.xml" ContentType="application/vnd.openxmlformats-officedocument.presentationml.tags+xml"/>
  <Override PartName="/ppt/tags/tag41.xml" ContentType="application/vnd.openxmlformats-officedocument.presentationml.tags+xml"/>
  <Override PartName="/ppt/tags/tag50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tags/tag39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15.xml" ContentType="application/vnd.openxmlformats-officedocument.presentationml.tags+xml"/>
  <Override PartName="/ppt/tags/tag24.xml" ContentType="application/vnd.openxmlformats-officedocument.presentationml.tags+xml"/>
  <Default Extension="gif" ContentType="image/gif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tags/tag51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430" r:id="rId2"/>
    <p:sldId id="406" r:id="rId3"/>
    <p:sldId id="407" r:id="rId4"/>
    <p:sldId id="408" r:id="rId5"/>
    <p:sldId id="409" r:id="rId6"/>
    <p:sldId id="410" r:id="rId7"/>
    <p:sldId id="411" r:id="rId8"/>
    <p:sldId id="412" r:id="rId9"/>
    <p:sldId id="413" r:id="rId10"/>
    <p:sldId id="414" r:id="rId11"/>
    <p:sldId id="415" r:id="rId12"/>
    <p:sldId id="416" r:id="rId13"/>
    <p:sldId id="417" r:id="rId14"/>
    <p:sldId id="418" r:id="rId15"/>
    <p:sldId id="419" r:id="rId16"/>
    <p:sldId id="420" r:id="rId17"/>
    <p:sldId id="421" r:id="rId18"/>
    <p:sldId id="422" r:id="rId19"/>
    <p:sldId id="423" r:id="rId20"/>
    <p:sldId id="424" r:id="rId21"/>
    <p:sldId id="314" r:id="rId22"/>
  </p:sldIdLst>
  <p:sldSz cx="9144000" cy="5143500" type="screen16x9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2017" autoAdjust="0"/>
    <p:restoredTop sz="97356" autoAdjust="0"/>
  </p:normalViewPr>
  <p:slideViewPr>
    <p:cSldViewPr>
      <p:cViewPr varScale="1">
        <p:scale>
          <a:sx n="141" d="100"/>
          <a:sy n="141" d="100"/>
        </p:scale>
        <p:origin x="-12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834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37D260-6268-4F26-AF15-ED356AF90945}" type="datetimeFigureOut">
              <a:rPr lang="en-US" smtClean="0"/>
              <a:pPr/>
              <a:t>2/22/2023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494CF-C817-48EC-B3D8-4344773BA92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4.jpe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3.jpeg"/><Relationship Id="rId2" Type="http://schemas.openxmlformats.org/officeDocument/2006/relationships/tags" Target="../tags/tag2.xml"/><Relationship Id="rId16" Type="http://schemas.openxmlformats.org/officeDocument/2006/relationships/image" Target="../media/image1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2.jpeg"/><Relationship Id="rId5" Type="http://schemas.openxmlformats.org/officeDocument/2006/relationships/tags" Target="../tags/tag5.xml"/><Relationship Id="rId15" Type="http://schemas.openxmlformats.org/officeDocument/2006/relationships/image" Target="../media/image6.jpeg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13" Type="http://schemas.openxmlformats.org/officeDocument/2006/relationships/image" Target="../media/image9.jpeg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12" Type="http://schemas.openxmlformats.org/officeDocument/2006/relationships/image" Target="../media/image8.jpe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image" Target="../media/image7.jpeg"/><Relationship Id="rId5" Type="http://schemas.openxmlformats.org/officeDocument/2006/relationships/tags" Target="../tags/tag14.xml"/><Relationship Id="rId15" Type="http://schemas.openxmlformats.org/officeDocument/2006/relationships/image" Target="../media/image11.jpeg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3.xml"/><Relationship Id="rId9" Type="http://schemas.openxmlformats.org/officeDocument/2006/relationships/tags" Target="../tags/tag18.xml"/><Relationship Id="rId14" Type="http://schemas.openxmlformats.org/officeDocument/2006/relationships/image" Target="../media/image10.jpe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image" Target="../media/image3.jpeg"/><Relationship Id="rId18" Type="http://schemas.openxmlformats.org/officeDocument/2006/relationships/image" Target="../media/image12.png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12" Type="http://schemas.openxmlformats.org/officeDocument/2006/relationships/image" Target="../media/image2.jpeg"/><Relationship Id="rId17" Type="http://schemas.openxmlformats.org/officeDocument/2006/relationships/image" Target="../media/image1.png"/><Relationship Id="rId2" Type="http://schemas.openxmlformats.org/officeDocument/2006/relationships/tags" Target="../tags/tag20.xml"/><Relationship Id="rId16" Type="http://schemas.openxmlformats.org/officeDocument/2006/relationships/image" Target="../media/image6.jpeg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23.xml"/><Relationship Id="rId15" Type="http://schemas.openxmlformats.org/officeDocument/2006/relationships/image" Target="../media/image5.jpeg"/><Relationship Id="rId10" Type="http://schemas.openxmlformats.org/officeDocument/2006/relationships/tags" Target="../tags/tag28.xml"/><Relationship Id="rId4" Type="http://schemas.openxmlformats.org/officeDocument/2006/relationships/tags" Target="../tags/tag22.xml"/><Relationship Id="rId9" Type="http://schemas.openxmlformats.org/officeDocument/2006/relationships/tags" Target="../tags/tag27.xml"/><Relationship Id="rId14" Type="http://schemas.openxmlformats.org/officeDocument/2006/relationships/image" Target="../media/image4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ttps://cdn.pixabay.com/photo/2016/04/13/19/23/binary-1327501_960_720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5536" y="0"/>
            <a:ext cx="2828754" cy="1152128"/>
          </a:xfrm>
          <a:prstGeom prst="rect">
            <a:avLst/>
          </a:prstGeom>
          <a:noFill/>
        </p:spPr>
      </p:pic>
      <p:grpSp>
        <p:nvGrpSpPr>
          <p:cNvPr id="28" name="Gruppieren 27"/>
          <p:cNvGrpSpPr/>
          <p:nvPr userDrawn="1"/>
        </p:nvGrpSpPr>
        <p:grpSpPr>
          <a:xfrm>
            <a:off x="3059832" y="0"/>
            <a:ext cx="3312368" cy="1152525"/>
            <a:chOff x="3059832" y="0"/>
            <a:chExt cx="3312368" cy="1152525"/>
          </a:xfrm>
        </p:grpSpPr>
        <p:pic>
          <p:nvPicPr>
            <p:cNvPr id="10244" name="Picture 4" descr="https://scontent-muc2-1.xx.fbcdn.net/v/t1.0-9/105047738_302269647821182_6536006559647297022_o.jpg?_nc_cat=105&amp;_nc_sid=730e14&amp;_nc_ohc=TQF0ZCkImkEAX_9ZuvG&amp;_nc_ht=scontent-muc2-1.xx&amp;oh=0be3c9382f21dded80330d22b968e298&amp;oe=5F833F90"/>
            <p:cNvPicPr>
              <a:picLocks noChangeAspect="1" noChangeArrowheads="1"/>
            </p:cNvPicPr>
            <p:nvPr userDrawn="1"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059832" y="0"/>
              <a:ext cx="1728192" cy="1152128"/>
            </a:xfrm>
            <a:prstGeom prst="rect">
              <a:avLst/>
            </a:prstGeom>
            <a:noFill/>
          </p:spPr>
        </p:pic>
        <p:grpSp>
          <p:nvGrpSpPr>
            <p:cNvPr id="27" name="Gruppieren 26"/>
            <p:cNvGrpSpPr/>
            <p:nvPr userDrawn="1"/>
          </p:nvGrpSpPr>
          <p:grpSpPr>
            <a:xfrm>
              <a:off x="4427984" y="0"/>
              <a:ext cx="1944216" cy="1152525"/>
              <a:chOff x="4427984" y="0"/>
              <a:chExt cx="1944216" cy="1152525"/>
            </a:xfrm>
          </p:grpSpPr>
          <p:pic>
            <p:nvPicPr>
              <p:cNvPr id="10242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4427984" y="0"/>
                <a:ext cx="1944216" cy="267494"/>
              </a:xfrm>
              <a:prstGeom prst="rect">
                <a:avLst/>
              </a:prstGeom>
              <a:noFill/>
            </p:spPr>
          </p:pic>
          <p:pic>
            <p:nvPicPr>
              <p:cNvPr id="23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4572000" y="267494"/>
                <a:ext cx="1656184" cy="432048"/>
              </a:xfrm>
              <a:prstGeom prst="rect">
                <a:avLst/>
              </a:prstGeom>
              <a:noFill/>
            </p:spPr>
          </p:pic>
          <p:pic>
            <p:nvPicPr>
              <p:cNvPr id="26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4716016" y="689073"/>
                <a:ext cx="1368152" cy="463452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347614"/>
            <a:ext cx="7772400" cy="86409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algn="ctr"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 userDrawn="1">
            <p:ph type="subTitle" idx="1"/>
          </p:nvPr>
        </p:nvSpPr>
        <p:spPr>
          <a:xfrm>
            <a:off x="1371600" y="2355726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3" name="Textfeld 12"/>
          <p:cNvSpPr txBox="1"/>
          <p:nvPr userDrawn="1">
            <p:custDataLst>
              <p:tags r:id="rId1"/>
            </p:custDataLst>
          </p:nvPr>
        </p:nvSpPr>
        <p:spPr>
          <a:xfrm>
            <a:off x="7543657" y="720080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Florian Rupp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Freihandform 13"/>
          <p:cNvSpPr/>
          <p:nvPr userDrawn="1">
            <p:custDataLst>
              <p:tags r:id="rId2"/>
            </p:custDataLst>
          </p:nvPr>
        </p:nvSpPr>
        <p:spPr>
          <a:xfrm flipH="1">
            <a:off x="6024860" y="447"/>
            <a:ext cx="313184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1955800"/>
              <a:gd name="connsiteY0" fmla="*/ 0 h 1143000"/>
              <a:gd name="connsiteX1" fmla="*/ 1641023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641023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Parallelogramm 14"/>
          <p:cNvSpPr/>
          <p:nvPr userDrawn="1">
            <p:custDataLst>
              <p:tags r:id="rId3"/>
            </p:custDataLst>
          </p:nvPr>
        </p:nvSpPr>
        <p:spPr>
          <a:xfrm>
            <a:off x="5808836" y="1"/>
            <a:ext cx="792088" cy="1152128"/>
          </a:xfrm>
          <a:prstGeom prst="parallelogram">
            <a:avLst>
              <a:gd name="adj" fmla="val 63481"/>
            </a:avLst>
          </a:pr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Parallelogramm 15"/>
          <p:cNvSpPr/>
          <p:nvPr userDrawn="1">
            <p:custDataLst>
              <p:tags r:id="rId4"/>
            </p:custDataLst>
          </p:nvPr>
        </p:nvSpPr>
        <p:spPr>
          <a:xfrm>
            <a:off x="2568476" y="1"/>
            <a:ext cx="1152128" cy="1152128"/>
          </a:xfrm>
          <a:prstGeom prst="parallelogram">
            <a:avLst>
              <a:gd name="adj" fmla="val 52628"/>
            </a:avLst>
          </a:prstGeom>
          <a:solidFill>
            <a:srgbClr val="1F497D">
              <a:lumMod val="60000"/>
              <a:lumOff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Parallelogramm 16"/>
          <p:cNvSpPr/>
          <p:nvPr userDrawn="1">
            <p:custDataLst>
              <p:tags r:id="rId5"/>
            </p:custDataLst>
          </p:nvPr>
        </p:nvSpPr>
        <p:spPr>
          <a:xfrm flipH="1">
            <a:off x="4296668" y="1"/>
            <a:ext cx="648072" cy="1152128"/>
          </a:xfrm>
          <a:prstGeom prst="parallelogram">
            <a:avLst>
              <a:gd name="adj" fmla="val 68305"/>
            </a:avLst>
          </a:prstGeom>
          <a:solidFill>
            <a:srgbClr val="F79646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Parallelogramm 17"/>
          <p:cNvSpPr/>
          <p:nvPr userDrawn="1">
            <p:custDataLst>
              <p:tags r:id="rId6"/>
            </p:custDataLst>
          </p:nvPr>
        </p:nvSpPr>
        <p:spPr>
          <a:xfrm>
            <a:off x="2568476" y="1"/>
            <a:ext cx="1008112" cy="1152128"/>
          </a:xfrm>
          <a:prstGeom prst="parallelogram">
            <a:avLst>
              <a:gd name="adj" fmla="val 88390"/>
            </a:avLst>
          </a:prstGeom>
          <a:solidFill>
            <a:srgbClr val="4F81BD">
              <a:lumMod val="20000"/>
              <a:lumOff val="8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Freihandform 18"/>
          <p:cNvSpPr/>
          <p:nvPr userDrawn="1">
            <p:custDataLst>
              <p:tags r:id="rId7"/>
            </p:custDataLst>
          </p:nvPr>
        </p:nvSpPr>
        <p:spPr>
          <a:xfrm>
            <a:off x="0" y="0"/>
            <a:ext cx="195580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485900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Freihandform 19"/>
          <p:cNvSpPr/>
          <p:nvPr userDrawn="1">
            <p:custDataLst>
              <p:tags r:id="rId8"/>
            </p:custDataLst>
          </p:nvPr>
        </p:nvSpPr>
        <p:spPr>
          <a:xfrm>
            <a:off x="2580060" y="1"/>
            <a:ext cx="92452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0 w 2880320"/>
              <a:gd name="connsiteY4" fmla="*/ 0 h 1143000"/>
              <a:gd name="connsiteX0" fmla="*/ 216024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2160240 w 28803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132432 w 924520"/>
              <a:gd name="connsiteY3" fmla="*/ 643436 h 1143000"/>
              <a:gd name="connsiteX4" fmla="*/ 204440 w 9245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204440 w 924520"/>
              <a:gd name="connsiteY4" fmla="*/ 0 h 1143000"/>
              <a:gd name="connsiteX0" fmla="*/ 348456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348456 w 924520"/>
              <a:gd name="connsiteY4" fmla="*/ 0 h 1143000"/>
              <a:gd name="connsiteX0" fmla="*/ 348456 w 924520"/>
              <a:gd name="connsiteY0" fmla="*/ 571943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0" fmla="*/ 420464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420464 w 924520"/>
              <a:gd name="connsiteY3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4520" h="1143000">
                <a:moveTo>
                  <a:pt x="420464" y="0"/>
                </a:moveTo>
                <a:lnTo>
                  <a:pt x="924520" y="0"/>
                </a:lnTo>
                <a:lnTo>
                  <a:pt x="0" y="1143000"/>
                </a:lnTo>
                <a:lnTo>
                  <a:pt x="420464" y="0"/>
                </a:lnTo>
                <a:close/>
              </a:path>
            </a:pathLst>
          </a:cu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hteck 20"/>
          <p:cNvSpPr/>
          <p:nvPr userDrawn="1">
            <p:custDataLst>
              <p:tags r:id="rId9"/>
            </p:custDataLst>
          </p:nvPr>
        </p:nvSpPr>
        <p:spPr>
          <a:xfrm>
            <a:off x="795" y="648469"/>
            <a:ext cx="9155906" cy="504056"/>
          </a:xfrm>
          <a:prstGeom prst="rect">
            <a:avLst/>
          </a:prstGeom>
          <a:solidFill>
            <a:srgbClr val="FFFFFF">
              <a:alpha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3"/>
          <p:cNvSpPr txBox="1">
            <a:spLocks noChangeArrowheads="1"/>
          </p:cNvSpPr>
          <p:nvPr userDrawn="1"/>
        </p:nvSpPr>
        <p:spPr bwMode="auto">
          <a:xfrm>
            <a:off x="845840" y="4240838"/>
            <a:ext cx="7452320" cy="85119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1400" b="1" kern="0" dirty="0" smtClean="0">
                <a:latin typeface="+mn-lt"/>
              </a:rPr>
              <a:t>Prof. Dr</a:t>
            </a:r>
            <a:r>
              <a:rPr lang="en-US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Giorgi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Chelidze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Prof. Dr.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Malkhaz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Shashiashvili</a:t>
            </a:r>
            <a:r>
              <a:rPr lang="de-DE" sz="1400" b="1" kern="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&amp;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en-US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Prof. </a:t>
            </a:r>
            <a:r>
              <a:rPr lang="en-US" sz="1400" b="1" kern="0" dirty="0" smtClean="0">
                <a:latin typeface="+mn-lt"/>
              </a:rPr>
              <a:t>Dr. Dr. </a:t>
            </a:r>
            <a:r>
              <a:rPr lang="en-US" sz="1400" b="1" kern="0" dirty="0" err="1" smtClean="0">
                <a:latin typeface="+mn-lt"/>
              </a:rPr>
              <a:t>h.c</a:t>
            </a:r>
            <a:r>
              <a:rPr lang="en-US" sz="1400" b="1" kern="0" dirty="0" smtClean="0">
                <a:latin typeface="+mn-lt"/>
              </a:rPr>
              <a:t>. Florian Rupp</a:t>
            </a: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500" dirty="0" smtClean="0"/>
          </a:p>
          <a:p>
            <a:pPr algn="ctr" eaLnBrk="1" hangingPunct="1"/>
            <a:r>
              <a:rPr lang="en-US" sz="1400" dirty="0" smtClean="0"/>
              <a:t>Kutaisi International</a:t>
            </a:r>
            <a:r>
              <a:rPr lang="en-US" sz="1400" baseline="0" dirty="0" smtClean="0"/>
              <a:t> University</a:t>
            </a:r>
            <a:endParaRPr lang="en-US" sz="1400" dirty="0" smtClean="0"/>
          </a:p>
        </p:txBody>
      </p:sp>
      <p:pic>
        <p:nvPicPr>
          <p:cNvPr id="24" name="Grafik 23" descr="index.png"/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179513" y="4437868"/>
            <a:ext cx="1872207" cy="5821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71600" y="52707"/>
            <a:ext cx="8064896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 durch Klicken bearbeiten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/>
          <p:cNvSpPr/>
          <p:nvPr userDrawn="1"/>
        </p:nvSpPr>
        <p:spPr>
          <a:xfrm>
            <a:off x="6084168" y="0"/>
            <a:ext cx="3059832" cy="810000"/>
          </a:xfrm>
          <a:prstGeom prst="rect">
            <a:avLst/>
          </a:pr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hteck 18"/>
          <p:cNvSpPr/>
          <p:nvPr>
            <p:custDataLst>
              <p:tags r:id="rId1"/>
            </p:custDataLst>
          </p:nvPr>
        </p:nvSpPr>
        <p:spPr>
          <a:xfrm>
            <a:off x="560" y="456093"/>
            <a:ext cx="9143440" cy="354739"/>
          </a:xfrm>
          <a:prstGeom prst="rect">
            <a:avLst/>
          </a:prstGeom>
          <a:solidFill>
            <a:srgbClr val="FFFFFF">
              <a:alpha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3" name="Gruppieren 42"/>
          <p:cNvGrpSpPr/>
          <p:nvPr userDrawn="1"/>
        </p:nvGrpSpPr>
        <p:grpSpPr>
          <a:xfrm>
            <a:off x="0" y="0"/>
            <a:ext cx="6444207" cy="811112"/>
            <a:chOff x="0" y="0"/>
            <a:chExt cx="9156701" cy="1152525"/>
          </a:xfrm>
        </p:grpSpPr>
        <p:pic>
          <p:nvPicPr>
            <p:cNvPr id="28" name="Picture 8" descr="https://cdn.pixabay.com/photo/2016/04/13/19/23/binary-1327501_960_720.jpg"/>
            <p:cNvPicPr>
              <a:picLocks noChangeAspect="1" noChangeArrowheads="1"/>
            </p:cNvPicPr>
            <p:nvPr userDrawn="1"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95536" y="0"/>
              <a:ext cx="2828754" cy="1152128"/>
            </a:xfrm>
            <a:prstGeom prst="rect">
              <a:avLst/>
            </a:prstGeom>
            <a:noFill/>
          </p:spPr>
        </p:pic>
        <p:grpSp>
          <p:nvGrpSpPr>
            <p:cNvPr id="29" name="Gruppieren 28"/>
            <p:cNvGrpSpPr/>
            <p:nvPr userDrawn="1"/>
          </p:nvGrpSpPr>
          <p:grpSpPr>
            <a:xfrm>
              <a:off x="3059832" y="0"/>
              <a:ext cx="3312368" cy="1152525"/>
              <a:chOff x="3059832" y="0"/>
              <a:chExt cx="3312368" cy="1152525"/>
            </a:xfrm>
          </p:grpSpPr>
          <p:pic>
            <p:nvPicPr>
              <p:cNvPr id="30" name="Picture 4" descr="https://scontent-muc2-1.xx.fbcdn.net/v/t1.0-9/105047738_302269647821182_6536006559647297022_o.jpg?_nc_cat=105&amp;_nc_sid=730e14&amp;_nc_ohc=TQF0ZCkImkEAX_9ZuvG&amp;_nc_ht=scontent-muc2-1.xx&amp;oh=0be3c9382f21dded80330d22b968e298&amp;oe=5F833F90"/>
              <p:cNvPicPr>
                <a:picLocks noChangeAspect="1" noChangeArrowheads="1"/>
              </p:cNvPicPr>
              <p:nvPr userDrawn="1"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3059832" y="0"/>
                <a:ext cx="1728192" cy="1152128"/>
              </a:xfrm>
              <a:prstGeom prst="rect">
                <a:avLst/>
              </a:prstGeom>
              <a:noFill/>
            </p:spPr>
          </p:pic>
          <p:grpSp>
            <p:nvGrpSpPr>
              <p:cNvPr id="31" name="Gruppieren 26"/>
              <p:cNvGrpSpPr/>
              <p:nvPr userDrawn="1"/>
            </p:nvGrpSpPr>
            <p:grpSpPr>
              <a:xfrm>
                <a:off x="4427984" y="0"/>
                <a:ext cx="1944216" cy="1152525"/>
                <a:chOff x="4427984" y="0"/>
                <a:chExt cx="1944216" cy="1152525"/>
              </a:xfrm>
            </p:grpSpPr>
            <p:pic>
              <p:nvPicPr>
                <p:cNvPr id="32" name="Picture 2" descr="Banner, Header, Mathematik, Formel, Physik, Schule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4427984" y="0"/>
                  <a:ext cx="1944216" cy="267494"/>
                </a:xfrm>
                <a:prstGeom prst="rect">
                  <a:avLst/>
                </a:prstGeom>
                <a:noFill/>
              </p:spPr>
            </p:pic>
            <p:pic>
              <p:nvPicPr>
                <p:cNvPr id="33" name="Picture 2" descr="Banner, Header, Mathematik, Formel, Physik, Schule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4572000" y="267494"/>
                  <a:ext cx="1656184" cy="432048"/>
                </a:xfrm>
                <a:prstGeom prst="rect">
                  <a:avLst/>
                </a:prstGeom>
                <a:noFill/>
              </p:spPr>
            </p:pic>
            <p:pic>
              <p:nvPicPr>
                <p:cNvPr id="34" name="Picture 2" descr="Banner, Header, Mathematik, Formel, Physik, Schule"/>
                <p:cNvPicPr>
                  <a:picLocks noChangeAspect="1" noChangeArrowheads="1"/>
                </p:cNvPicPr>
                <p:nvPr userDrawn="1"/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>
                  <a:off x="4716016" y="689073"/>
                  <a:ext cx="1368152" cy="463452"/>
                </a:xfrm>
                <a:prstGeom prst="rect">
                  <a:avLst/>
                </a:prstGeom>
                <a:noFill/>
              </p:spPr>
            </p:pic>
          </p:grpSp>
        </p:grpSp>
        <p:sp>
          <p:nvSpPr>
            <p:cNvPr id="35" name="Freihandform 34"/>
            <p:cNvSpPr/>
            <p:nvPr userDrawn="1">
              <p:custDataLst>
                <p:tags r:id="rId2"/>
              </p:custDataLst>
            </p:nvPr>
          </p:nvSpPr>
          <p:spPr>
            <a:xfrm flipH="1">
              <a:off x="6024860" y="447"/>
              <a:ext cx="3131840" cy="1151235"/>
            </a:xfrm>
            <a:custGeom>
              <a:avLst/>
              <a:gdLst>
                <a:gd name="connsiteX0" fmla="*/ 0 w 1955800"/>
                <a:gd name="connsiteY0" fmla="*/ 0 h 1143000"/>
                <a:gd name="connsiteX1" fmla="*/ 1485900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  <a:gd name="connsiteX0" fmla="*/ 0 w 1955800"/>
                <a:gd name="connsiteY0" fmla="*/ 0 h 1143000"/>
                <a:gd name="connsiteX1" fmla="*/ 1641023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5800" h="1143000">
                  <a:moveTo>
                    <a:pt x="0" y="0"/>
                  </a:moveTo>
                  <a:lnTo>
                    <a:pt x="1641023" y="0"/>
                  </a:lnTo>
                  <a:lnTo>
                    <a:pt x="1955800" y="1143000"/>
                  </a:lnTo>
                  <a:lnTo>
                    <a:pt x="0" y="1143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Parallelogramm 35"/>
            <p:cNvSpPr/>
            <p:nvPr userDrawn="1">
              <p:custDataLst>
                <p:tags r:id="rId3"/>
              </p:custDataLst>
            </p:nvPr>
          </p:nvSpPr>
          <p:spPr>
            <a:xfrm>
              <a:off x="5808836" y="1"/>
              <a:ext cx="792088" cy="1152128"/>
            </a:xfrm>
            <a:prstGeom prst="parallelogram">
              <a:avLst>
                <a:gd name="adj" fmla="val 63481"/>
              </a:avLst>
            </a:prstGeom>
            <a:solidFill>
              <a:srgbClr val="F79646">
                <a:lumMod val="75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Parallelogramm 36"/>
            <p:cNvSpPr/>
            <p:nvPr userDrawn="1">
              <p:custDataLst>
                <p:tags r:id="rId4"/>
              </p:custDataLst>
            </p:nvPr>
          </p:nvSpPr>
          <p:spPr>
            <a:xfrm>
              <a:off x="2568476" y="1"/>
              <a:ext cx="1152128" cy="1152128"/>
            </a:xfrm>
            <a:prstGeom prst="parallelogram">
              <a:avLst>
                <a:gd name="adj" fmla="val 52628"/>
              </a:avLst>
            </a:prstGeom>
            <a:solidFill>
              <a:srgbClr val="1F497D">
                <a:lumMod val="60000"/>
                <a:lumOff val="40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Parallelogramm 37"/>
            <p:cNvSpPr/>
            <p:nvPr userDrawn="1">
              <p:custDataLst>
                <p:tags r:id="rId5"/>
              </p:custDataLst>
            </p:nvPr>
          </p:nvSpPr>
          <p:spPr>
            <a:xfrm flipH="1">
              <a:off x="4296668" y="1"/>
              <a:ext cx="648072" cy="1152128"/>
            </a:xfrm>
            <a:prstGeom prst="parallelogram">
              <a:avLst>
                <a:gd name="adj" fmla="val 68305"/>
              </a:avLst>
            </a:prstGeom>
            <a:solidFill>
              <a:srgbClr val="F79646"/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Parallelogramm 38"/>
            <p:cNvSpPr/>
            <p:nvPr userDrawn="1">
              <p:custDataLst>
                <p:tags r:id="rId6"/>
              </p:custDataLst>
            </p:nvPr>
          </p:nvSpPr>
          <p:spPr>
            <a:xfrm>
              <a:off x="2568476" y="1"/>
              <a:ext cx="1008112" cy="1152128"/>
            </a:xfrm>
            <a:prstGeom prst="parallelogram">
              <a:avLst>
                <a:gd name="adj" fmla="val 88390"/>
              </a:avLst>
            </a:prstGeom>
            <a:solidFill>
              <a:srgbClr val="4F81BD">
                <a:lumMod val="20000"/>
                <a:lumOff val="80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Freihandform 39"/>
            <p:cNvSpPr/>
            <p:nvPr userDrawn="1">
              <p:custDataLst>
                <p:tags r:id="rId7"/>
              </p:custDataLst>
            </p:nvPr>
          </p:nvSpPr>
          <p:spPr>
            <a:xfrm>
              <a:off x="0" y="0"/>
              <a:ext cx="1955800" cy="1151235"/>
            </a:xfrm>
            <a:custGeom>
              <a:avLst/>
              <a:gdLst>
                <a:gd name="connsiteX0" fmla="*/ 0 w 1955800"/>
                <a:gd name="connsiteY0" fmla="*/ 0 h 1143000"/>
                <a:gd name="connsiteX1" fmla="*/ 1485900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5800" h="1143000">
                  <a:moveTo>
                    <a:pt x="0" y="0"/>
                  </a:moveTo>
                  <a:lnTo>
                    <a:pt x="1485900" y="0"/>
                  </a:lnTo>
                  <a:lnTo>
                    <a:pt x="1955800" y="1143000"/>
                  </a:lnTo>
                  <a:lnTo>
                    <a:pt x="0" y="1143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Freihandform 40"/>
            <p:cNvSpPr/>
            <p:nvPr userDrawn="1">
              <p:custDataLst>
                <p:tags r:id="rId8"/>
              </p:custDataLst>
            </p:nvPr>
          </p:nvSpPr>
          <p:spPr>
            <a:xfrm>
              <a:off x="2580060" y="1"/>
              <a:ext cx="924520" cy="1151235"/>
            </a:xfrm>
            <a:custGeom>
              <a:avLst/>
              <a:gdLst>
                <a:gd name="connsiteX0" fmla="*/ 0 w 1955800"/>
                <a:gd name="connsiteY0" fmla="*/ 0 h 1143000"/>
                <a:gd name="connsiteX1" fmla="*/ 1485900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  <a:gd name="connsiteX0" fmla="*/ 0 w 2880320"/>
                <a:gd name="connsiteY0" fmla="*/ 0 h 1143000"/>
                <a:gd name="connsiteX1" fmla="*/ 2880320 w 2880320"/>
                <a:gd name="connsiteY1" fmla="*/ 0 h 1143000"/>
                <a:gd name="connsiteX2" fmla="*/ 1955800 w 2880320"/>
                <a:gd name="connsiteY2" fmla="*/ 1143000 h 1143000"/>
                <a:gd name="connsiteX3" fmla="*/ 0 w 2880320"/>
                <a:gd name="connsiteY3" fmla="*/ 1143000 h 1143000"/>
                <a:gd name="connsiteX4" fmla="*/ 0 w 2880320"/>
                <a:gd name="connsiteY4" fmla="*/ 0 h 1143000"/>
                <a:gd name="connsiteX0" fmla="*/ 2160240 w 2880320"/>
                <a:gd name="connsiteY0" fmla="*/ 0 h 1143000"/>
                <a:gd name="connsiteX1" fmla="*/ 2880320 w 2880320"/>
                <a:gd name="connsiteY1" fmla="*/ 0 h 1143000"/>
                <a:gd name="connsiteX2" fmla="*/ 1955800 w 2880320"/>
                <a:gd name="connsiteY2" fmla="*/ 1143000 h 1143000"/>
                <a:gd name="connsiteX3" fmla="*/ 0 w 2880320"/>
                <a:gd name="connsiteY3" fmla="*/ 1143000 h 1143000"/>
                <a:gd name="connsiteX4" fmla="*/ 2160240 w 2880320"/>
                <a:gd name="connsiteY4" fmla="*/ 0 h 1143000"/>
                <a:gd name="connsiteX0" fmla="*/ 204440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132432 w 924520"/>
                <a:gd name="connsiteY3" fmla="*/ 643436 h 1143000"/>
                <a:gd name="connsiteX4" fmla="*/ 204440 w 924520"/>
                <a:gd name="connsiteY4" fmla="*/ 0 h 1143000"/>
                <a:gd name="connsiteX0" fmla="*/ 204440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348456 w 924520"/>
                <a:gd name="connsiteY3" fmla="*/ 571943 h 1143000"/>
                <a:gd name="connsiteX4" fmla="*/ 204440 w 924520"/>
                <a:gd name="connsiteY4" fmla="*/ 0 h 1143000"/>
                <a:gd name="connsiteX0" fmla="*/ 348456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348456 w 924520"/>
                <a:gd name="connsiteY3" fmla="*/ 571943 h 1143000"/>
                <a:gd name="connsiteX4" fmla="*/ 348456 w 924520"/>
                <a:gd name="connsiteY4" fmla="*/ 0 h 1143000"/>
                <a:gd name="connsiteX0" fmla="*/ 348456 w 924520"/>
                <a:gd name="connsiteY0" fmla="*/ 571943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348456 w 924520"/>
                <a:gd name="connsiteY3" fmla="*/ 571943 h 1143000"/>
                <a:gd name="connsiteX0" fmla="*/ 420464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420464 w 924520"/>
                <a:gd name="connsiteY3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4520" h="1143000">
                  <a:moveTo>
                    <a:pt x="420464" y="0"/>
                  </a:moveTo>
                  <a:lnTo>
                    <a:pt x="924520" y="0"/>
                  </a:lnTo>
                  <a:lnTo>
                    <a:pt x="0" y="1143000"/>
                  </a:lnTo>
                  <a:lnTo>
                    <a:pt x="420464" y="0"/>
                  </a:lnTo>
                  <a:close/>
                </a:path>
              </a:pathLst>
            </a:custGeom>
            <a:solidFill>
              <a:srgbClr val="F79646">
                <a:lumMod val="75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Rechteck 41"/>
            <p:cNvSpPr/>
            <p:nvPr userDrawn="1">
              <p:custDataLst>
                <p:tags r:id="rId9"/>
              </p:custDataLst>
            </p:nvPr>
          </p:nvSpPr>
          <p:spPr>
            <a:xfrm>
              <a:off x="795" y="648072"/>
              <a:ext cx="9155906" cy="504056"/>
            </a:xfrm>
            <a:prstGeom prst="rect">
              <a:avLst/>
            </a:prstGeom>
            <a:solidFill>
              <a:srgbClr val="FFFFFF">
                <a:alpha val="40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1" name="Line 12"/>
          <p:cNvSpPr>
            <a:spLocks noChangeShapeType="1"/>
          </p:cNvSpPr>
          <p:nvPr userDrawn="1"/>
        </p:nvSpPr>
        <p:spPr bwMode="auto">
          <a:xfrm>
            <a:off x="0" y="824640"/>
            <a:ext cx="9144000" cy="0"/>
          </a:xfrm>
          <a:prstGeom prst="line">
            <a:avLst/>
          </a:prstGeom>
          <a:noFill/>
          <a:ln w="38100">
            <a:solidFill>
              <a:schemeClr val="tx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https://cdn.pixabay.com/photo/2016/04/13/19/23/binary-1327501_960_720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5536" y="0"/>
            <a:ext cx="2828754" cy="1152128"/>
          </a:xfrm>
          <a:prstGeom prst="rect">
            <a:avLst/>
          </a:prstGeom>
          <a:noFill/>
        </p:spPr>
      </p:pic>
      <p:grpSp>
        <p:nvGrpSpPr>
          <p:cNvPr id="26" name="Gruppieren 25"/>
          <p:cNvGrpSpPr/>
          <p:nvPr userDrawn="1"/>
        </p:nvGrpSpPr>
        <p:grpSpPr>
          <a:xfrm>
            <a:off x="3059832" y="0"/>
            <a:ext cx="3312368" cy="1152525"/>
            <a:chOff x="3059832" y="0"/>
            <a:chExt cx="3312368" cy="1152525"/>
          </a:xfrm>
        </p:grpSpPr>
        <p:pic>
          <p:nvPicPr>
            <p:cNvPr id="27" name="Picture 4" descr="https://scontent-muc2-1.xx.fbcdn.net/v/t1.0-9/105047738_302269647821182_6536006559647297022_o.jpg?_nc_cat=105&amp;_nc_sid=730e14&amp;_nc_ohc=TQF0ZCkImkEAX_9ZuvG&amp;_nc_ht=scontent-muc2-1.xx&amp;oh=0be3c9382f21dded80330d22b968e298&amp;oe=5F833F90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059832" y="0"/>
              <a:ext cx="1728192" cy="1152128"/>
            </a:xfrm>
            <a:prstGeom prst="rect">
              <a:avLst/>
            </a:prstGeom>
            <a:noFill/>
          </p:spPr>
        </p:pic>
        <p:grpSp>
          <p:nvGrpSpPr>
            <p:cNvPr id="28" name="Gruppieren 26"/>
            <p:cNvGrpSpPr/>
            <p:nvPr userDrawn="1"/>
          </p:nvGrpSpPr>
          <p:grpSpPr>
            <a:xfrm>
              <a:off x="4427984" y="0"/>
              <a:ext cx="1944216" cy="1152525"/>
              <a:chOff x="4427984" y="0"/>
              <a:chExt cx="1944216" cy="1152525"/>
            </a:xfrm>
          </p:grpSpPr>
          <p:pic>
            <p:nvPicPr>
              <p:cNvPr id="29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4427984" y="0"/>
                <a:ext cx="1944216" cy="267494"/>
              </a:xfrm>
              <a:prstGeom prst="rect">
                <a:avLst/>
              </a:prstGeom>
              <a:noFill/>
            </p:spPr>
          </p:pic>
          <p:pic>
            <p:nvPicPr>
              <p:cNvPr id="30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4572000" y="267494"/>
                <a:ext cx="1656184" cy="432048"/>
              </a:xfrm>
              <a:prstGeom prst="rect">
                <a:avLst/>
              </a:prstGeom>
              <a:noFill/>
            </p:spPr>
          </p:pic>
          <p:pic>
            <p:nvPicPr>
              <p:cNvPr id="31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4716016" y="689073"/>
                <a:ext cx="1368152" cy="463452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4" name="Rechteck 23"/>
          <p:cNvSpPr/>
          <p:nvPr userDrawn="1"/>
        </p:nvSpPr>
        <p:spPr>
          <a:xfrm>
            <a:off x="179512" y="1275606"/>
            <a:ext cx="3240360" cy="37444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feld 10"/>
          <p:cNvSpPr txBox="1"/>
          <p:nvPr>
            <p:custDataLst>
              <p:tags r:id="rId1"/>
            </p:custDataLst>
          </p:nvPr>
        </p:nvSpPr>
        <p:spPr>
          <a:xfrm>
            <a:off x="7543657" y="720080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Florian Rupp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Freihandform 11"/>
          <p:cNvSpPr/>
          <p:nvPr>
            <p:custDataLst>
              <p:tags r:id="rId2"/>
            </p:custDataLst>
          </p:nvPr>
        </p:nvSpPr>
        <p:spPr>
          <a:xfrm flipH="1">
            <a:off x="6024860" y="447"/>
            <a:ext cx="313184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1955800"/>
              <a:gd name="connsiteY0" fmla="*/ 0 h 1143000"/>
              <a:gd name="connsiteX1" fmla="*/ 1641023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641023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Parallelogramm 12"/>
          <p:cNvSpPr/>
          <p:nvPr>
            <p:custDataLst>
              <p:tags r:id="rId3"/>
            </p:custDataLst>
          </p:nvPr>
        </p:nvSpPr>
        <p:spPr>
          <a:xfrm>
            <a:off x="5808836" y="1"/>
            <a:ext cx="792088" cy="1152128"/>
          </a:xfrm>
          <a:prstGeom prst="parallelogram">
            <a:avLst>
              <a:gd name="adj" fmla="val 63481"/>
            </a:avLst>
          </a:pr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Parallelogramm 13"/>
          <p:cNvSpPr/>
          <p:nvPr>
            <p:custDataLst>
              <p:tags r:id="rId4"/>
            </p:custDataLst>
          </p:nvPr>
        </p:nvSpPr>
        <p:spPr>
          <a:xfrm>
            <a:off x="2568476" y="1"/>
            <a:ext cx="1152128" cy="1152128"/>
          </a:xfrm>
          <a:prstGeom prst="parallelogram">
            <a:avLst>
              <a:gd name="adj" fmla="val 52628"/>
            </a:avLst>
          </a:prstGeom>
          <a:solidFill>
            <a:srgbClr val="1F497D">
              <a:lumMod val="60000"/>
              <a:lumOff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Parallelogramm 14"/>
          <p:cNvSpPr/>
          <p:nvPr>
            <p:custDataLst>
              <p:tags r:id="rId5"/>
            </p:custDataLst>
          </p:nvPr>
        </p:nvSpPr>
        <p:spPr>
          <a:xfrm flipH="1">
            <a:off x="4296668" y="1"/>
            <a:ext cx="648072" cy="1152128"/>
          </a:xfrm>
          <a:prstGeom prst="parallelogram">
            <a:avLst>
              <a:gd name="adj" fmla="val 68305"/>
            </a:avLst>
          </a:prstGeom>
          <a:solidFill>
            <a:srgbClr val="F79646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Parallelogramm 15"/>
          <p:cNvSpPr/>
          <p:nvPr>
            <p:custDataLst>
              <p:tags r:id="rId6"/>
            </p:custDataLst>
          </p:nvPr>
        </p:nvSpPr>
        <p:spPr>
          <a:xfrm>
            <a:off x="2568476" y="1"/>
            <a:ext cx="1008112" cy="1152128"/>
          </a:xfrm>
          <a:prstGeom prst="parallelogram">
            <a:avLst>
              <a:gd name="adj" fmla="val 88390"/>
            </a:avLst>
          </a:prstGeom>
          <a:solidFill>
            <a:srgbClr val="4F81BD">
              <a:lumMod val="20000"/>
              <a:lumOff val="8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Freihandform 16"/>
          <p:cNvSpPr/>
          <p:nvPr>
            <p:custDataLst>
              <p:tags r:id="rId7"/>
            </p:custDataLst>
          </p:nvPr>
        </p:nvSpPr>
        <p:spPr>
          <a:xfrm>
            <a:off x="0" y="0"/>
            <a:ext cx="195580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485900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Freihandform 17"/>
          <p:cNvSpPr/>
          <p:nvPr>
            <p:custDataLst>
              <p:tags r:id="rId8"/>
            </p:custDataLst>
          </p:nvPr>
        </p:nvSpPr>
        <p:spPr>
          <a:xfrm>
            <a:off x="2580060" y="1"/>
            <a:ext cx="92452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0 w 2880320"/>
              <a:gd name="connsiteY4" fmla="*/ 0 h 1143000"/>
              <a:gd name="connsiteX0" fmla="*/ 216024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2160240 w 28803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132432 w 924520"/>
              <a:gd name="connsiteY3" fmla="*/ 643436 h 1143000"/>
              <a:gd name="connsiteX4" fmla="*/ 204440 w 9245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204440 w 924520"/>
              <a:gd name="connsiteY4" fmla="*/ 0 h 1143000"/>
              <a:gd name="connsiteX0" fmla="*/ 348456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348456 w 924520"/>
              <a:gd name="connsiteY4" fmla="*/ 0 h 1143000"/>
              <a:gd name="connsiteX0" fmla="*/ 348456 w 924520"/>
              <a:gd name="connsiteY0" fmla="*/ 571943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0" fmla="*/ 420464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420464 w 924520"/>
              <a:gd name="connsiteY3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4520" h="1143000">
                <a:moveTo>
                  <a:pt x="420464" y="0"/>
                </a:moveTo>
                <a:lnTo>
                  <a:pt x="924520" y="0"/>
                </a:lnTo>
                <a:lnTo>
                  <a:pt x="0" y="1143000"/>
                </a:lnTo>
                <a:lnTo>
                  <a:pt x="420464" y="0"/>
                </a:lnTo>
                <a:close/>
              </a:path>
            </a:pathLst>
          </a:cu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hteck 18"/>
          <p:cNvSpPr/>
          <p:nvPr>
            <p:custDataLst>
              <p:tags r:id="rId9"/>
            </p:custDataLst>
          </p:nvPr>
        </p:nvSpPr>
        <p:spPr>
          <a:xfrm>
            <a:off x="795" y="648072"/>
            <a:ext cx="9155906" cy="504056"/>
          </a:xfrm>
          <a:prstGeom prst="rect">
            <a:avLst/>
          </a:prstGeom>
          <a:solidFill>
            <a:srgbClr val="FFFFFF">
              <a:alpha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itel 1"/>
          <p:cNvSpPr>
            <a:spLocks noGrp="1"/>
          </p:cNvSpPr>
          <p:nvPr userDrawn="1">
            <p:ph type="ctrTitle"/>
          </p:nvPr>
        </p:nvSpPr>
        <p:spPr>
          <a:xfrm>
            <a:off x="3851920" y="1275606"/>
            <a:ext cx="5112568" cy="86409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algn="ctr"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23" name="Rectangle 5"/>
          <p:cNvSpPr>
            <a:spLocks noChangeArrowheads="1"/>
          </p:cNvSpPr>
          <p:nvPr userDrawn="1">
            <p:custDataLst>
              <p:tags r:id="rId10"/>
            </p:custDataLst>
          </p:nvPr>
        </p:nvSpPr>
        <p:spPr bwMode="auto">
          <a:xfrm>
            <a:off x="4752020" y="4299942"/>
            <a:ext cx="324036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spcBef>
                <a:spcPct val="20000"/>
              </a:spcBef>
            </a:pPr>
            <a:endParaRPr lang="en-US" sz="1400" dirty="0" smtClean="0"/>
          </a:p>
        </p:txBody>
      </p:sp>
      <p:sp>
        <p:nvSpPr>
          <p:cNvPr id="25" name="Textfeld 24"/>
          <p:cNvSpPr txBox="1"/>
          <p:nvPr userDrawn="1"/>
        </p:nvSpPr>
        <p:spPr>
          <a:xfrm>
            <a:off x="3851920" y="2355726"/>
            <a:ext cx="50405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Questions &amp; Remarks?</a:t>
            </a:r>
          </a:p>
          <a:p>
            <a:pPr algn="ctr"/>
            <a:endParaRPr lang="en-US" sz="2000" dirty="0" smtClean="0"/>
          </a:p>
          <a:p>
            <a:pPr algn="ctr"/>
            <a:endParaRPr lang="en-US" sz="2000" dirty="0" smtClean="0"/>
          </a:p>
          <a:p>
            <a:pPr algn="ctr"/>
            <a:endParaRPr lang="en-US" sz="2000" dirty="0" smtClean="0"/>
          </a:p>
          <a:p>
            <a:pPr algn="ctr"/>
            <a:r>
              <a:rPr lang="en-US" sz="2000" dirty="0" smtClean="0"/>
              <a:t>Thank You Very Much</a:t>
            </a:r>
            <a:endParaRPr lang="en-US" sz="2000" dirty="0"/>
          </a:p>
        </p:txBody>
      </p:sp>
      <p:pic>
        <p:nvPicPr>
          <p:cNvPr id="22" name="Grafik 21" descr="index.png"/>
          <p:cNvPicPr>
            <a:picLocks noChangeAspect="1"/>
          </p:cNvPicPr>
          <p:nvPr userDrawn="1"/>
        </p:nvPicPr>
        <p:blipFill>
          <a:blip r:embed="rId17" cstate="print"/>
          <a:stretch>
            <a:fillRect/>
          </a:stretch>
        </p:blipFill>
        <p:spPr>
          <a:xfrm>
            <a:off x="3798963" y="4578133"/>
            <a:ext cx="1421109" cy="44188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79512" y="1678889"/>
            <a:ext cx="3240360" cy="293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12"/>
          <p:cNvSpPr>
            <a:spLocks noChangeShapeType="1"/>
          </p:cNvSpPr>
          <p:nvPr userDrawn="1"/>
        </p:nvSpPr>
        <p:spPr bwMode="auto">
          <a:xfrm>
            <a:off x="0" y="824640"/>
            <a:ext cx="9144000" cy="0"/>
          </a:xfrm>
          <a:prstGeom prst="line">
            <a:avLst/>
          </a:prstGeom>
          <a:noFill/>
          <a:ln w="38100">
            <a:solidFill>
              <a:schemeClr val="tx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invGray">
          <a:xfrm>
            <a:off x="0" y="1"/>
            <a:ext cx="9144000" cy="815024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9" name="Abgerundetes Rechteck 8"/>
          <p:cNvSpPr/>
          <p:nvPr userDrawn="1"/>
        </p:nvSpPr>
        <p:spPr>
          <a:xfrm>
            <a:off x="118693" y="105507"/>
            <a:ext cx="667317" cy="598738"/>
          </a:xfrm>
          <a:prstGeom prst="roundRect">
            <a:avLst>
              <a:gd name="adj" fmla="val 917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2"/>
          <p:cNvSpPr>
            <a:spLocks noGrp="1" noChangeArrowheads="1"/>
          </p:cNvSpPr>
          <p:nvPr userDrawn="1">
            <p:ph type="title"/>
          </p:nvPr>
        </p:nvSpPr>
        <p:spPr bwMode="auto">
          <a:xfrm>
            <a:off x="971600" y="52707"/>
            <a:ext cx="8064896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 durch Klicken bearbeiten</a:t>
            </a:r>
          </a:p>
        </p:txBody>
      </p:sp>
      <p:pic>
        <p:nvPicPr>
          <p:cNvPr id="12" name="Grafik 11" descr="index.png"/>
          <p:cNvPicPr>
            <a:picLocks noChangeAspect="1"/>
          </p:cNvPicPr>
          <p:nvPr userDrawn="1"/>
        </p:nvPicPr>
        <p:blipFill>
          <a:blip r:embed="rId6" cstate="print"/>
          <a:srcRect r="69566"/>
          <a:stretch>
            <a:fillRect/>
          </a:stretch>
        </p:blipFill>
        <p:spPr>
          <a:xfrm>
            <a:off x="166812" y="110777"/>
            <a:ext cx="576064" cy="58856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6" r:id="rId4"/>
  </p:sldLayoutIdLst>
  <p:txStyles>
    <p:titleStyle>
      <a:lvl1pPr algn="l" defTabSz="914400" rtl="0" eaLnBrk="1" latinLnBrk="0" hangingPunct="1">
        <a:spcBef>
          <a:spcPct val="0"/>
        </a:spcBef>
        <a:buNone/>
        <a:defRPr sz="2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Calculus I for MGMT – Integration</a:t>
            </a:r>
            <a:br>
              <a:rPr lang="en-US" dirty="0" smtClean="0"/>
            </a:br>
            <a:r>
              <a:rPr lang="en-US" dirty="0" smtClean="0"/>
              <a:t>The Fundamental Theorem of </a:t>
            </a:r>
            <a:r>
              <a:rPr lang="en-US" dirty="0" smtClean="0"/>
              <a:t>Calculus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/>
              <a:t>Mathematics for Management</a:t>
            </a:r>
          </a:p>
          <a:p>
            <a:r>
              <a:rPr lang="en-US" dirty="0" smtClean="0"/>
              <a:t>Supplementary Electronic Materials</a:t>
            </a:r>
            <a:endParaRPr lang="en-US" dirty="0"/>
          </a:p>
        </p:txBody>
      </p:sp>
      <p:sp>
        <p:nvSpPr>
          <p:cNvPr id="6" name="Rechteck 5"/>
          <p:cNvSpPr/>
          <p:nvPr/>
        </p:nvSpPr>
        <p:spPr>
          <a:xfrm>
            <a:off x="251520" y="1347614"/>
            <a:ext cx="288032" cy="86409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2000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8604448" y="1347614"/>
            <a:ext cx="288032" cy="86409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2000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7092280" y="3795886"/>
            <a:ext cx="1800200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 Substitution Rule</a:t>
            </a:r>
          </a:p>
        </p:txBody>
      </p:sp>
      <p:sp>
        <p:nvSpPr>
          <p:cNvPr id="11" name="Rechteck 10"/>
          <p:cNvSpPr/>
          <p:nvPr/>
        </p:nvSpPr>
        <p:spPr>
          <a:xfrm>
            <a:off x="7092280" y="4227934"/>
            <a:ext cx="1800200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Definite Integrals</a:t>
            </a:r>
          </a:p>
        </p:txBody>
      </p:sp>
      <p:sp>
        <p:nvSpPr>
          <p:cNvPr id="13" name="Rechteck 12"/>
          <p:cNvSpPr/>
          <p:nvPr/>
        </p:nvSpPr>
        <p:spPr>
          <a:xfrm>
            <a:off x="7092280" y="4659982"/>
            <a:ext cx="1800200" cy="360040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1000" dirty="0" smtClean="0"/>
              <a:t>The Fundamental              Theorem of Calculus</a:t>
            </a:r>
          </a:p>
        </p:txBody>
      </p:sp>
      <p:sp>
        <p:nvSpPr>
          <p:cNvPr id="14" name="Rechteck 13"/>
          <p:cNvSpPr/>
          <p:nvPr/>
        </p:nvSpPr>
        <p:spPr>
          <a:xfrm>
            <a:off x="7092280" y="3363838"/>
            <a:ext cx="1800200" cy="36004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The Fundamental </a:t>
            </a:r>
            <a:r>
              <a:rPr lang="en-US" sz="1000" dirty="0" smtClean="0"/>
              <a:t>                   Theorem </a:t>
            </a:r>
            <a:r>
              <a:rPr lang="en-US" sz="1000" dirty="0" smtClean="0"/>
              <a:t>of Calculus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 we compile some useful computation rules for definite integrals, let us give an area justification of the Fundamental Theorem of Calculus (1/ 3)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1" y="1131591"/>
            <a:ext cx="2880319" cy="142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hteck 4"/>
          <p:cNvSpPr/>
          <p:nvPr/>
        </p:nvSpPr>
        <p:spPr>
          <a:xfrm>
            <a:off x="3419872" y="1131590"/>
            <a:ext cx="5472608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fik 10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3491878" y="1203596"/>
            <a:ext cx="5342091" cy="3567728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 we compile some useful computation rules for definite integrals, let us give an area justification of the Fundamental Theorem of Calculus (2/ 3)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1" y="1131591"/>
            <a:ext cx="2880319" cy="142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hteck 4"/>
          <p:cNvSpPr/>
          <p:nvPr/>
        </p:nvSpPr>
        <p:spPr>
          <a:xfrm>
            <a:off x="3419872" y="1131590"/>
            <a:ext cx="5472608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fik 6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3491877" y="1203595"/>
            <a:ext cx="5312478" cy="3649664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 we compile some useful computation rules for definite integrals, let us give an area justification of the Fundamental Theorem of Calculus (3/ 3)</a:t>
            </a:r>
            <a:endParaRPr lang="en-US" dirty="0"/>
          </a:p>
        </p:txBody>
      </p:sp>
      <p:sp>
        <p:nvSpPr>
          <p:cNvPr id="6" name="Rechteck 5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Grafik 17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90"/>
            <a:ext cx="7050460" cy="3785784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computation rules for definite integrals carry over from those for indefinite integrals</a:t>
            </a:r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k 4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1" y="1203588"/>
            <a:ext cx="6966833" cy="3713992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computation rules follow from the Fundamental Theorem of Calculus and Geometry (1/ 2)</a:t>
            </a:r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fik 8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89"/>
            <a:ext cx="7055149" cy="3485784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computation rules follow from the Fundamental Theorem of Calculus and Geometry (2/ 2)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31590"/>
            <a:ext cx="6480720" cy="21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hteck 3"/>
          <p:cNvSpPr/>
          <p:nvPr/>
        </p:nvSpPr>
        <p:spPr>
          <a:xfrm>
            <a:off x="1691680" y="3363838"/>
            <a:ext cx="7200800" cy="1656184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fik 5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763690" y="3435837"/>
            <a:ext cx="7044862" cy="1470989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Applying the rules for definite integrals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fik 5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83"/>
            <a:ext cx="7044066" cy="2600749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Applying the rules for definite integrals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fik 13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80"/>
            <a:ext cx="7057912" cy="3267942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2</a:t>
            </a:r>
            <a:r>
              <a:rPr lang="en-US" baseline="30000" dirty="0" smtClean="0"/>
              <a:t>nd</a:t>
            </a:r>
            <a:r>
              <a:rPr lang="en-US" dirty="0" smtClean="0"/>
              <a:t> part of the Fundamental Theorem of Calculus allows an interpretation in terms of net changes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fik 6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90"/>
            <a:ext cx="7042999" cy="3562858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Net Change Theorem …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2571750"/>
            <a:ext cx="7200800" cy="244827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fik 9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763690" y="2643750"/>
            <a:ext cx="7042996" cy="2173403"/>
          </a:xfrm>
          <a:prstGeom prst="rect">
            <a:avLst/>
          </a:prstGeom>
          <a:noFill/>
          <a:ln/>
          <a:effectLst/>
        </p:spPr>
      </p:pic>
      <p:sp>
        <p:nvSpPr>
          <p:cNvPr id="6" name="Rechteck 5"/>
          <p:cNvSpPr/>
          <p:nvPr/>
        </p:nvSpPr>
        <p:spPr>
          <a:xfrm>
            <a:off x="1691680" y="1131590"/>
            <a:ext cx="7200800" cy="10801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fik 7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763690" y="1203588"/>
            <a:ext cx="6383684" cy="912182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2" name="Picture 4" descr="https://upload.wikimedia.org/wikipedia/commons/3/31/Fundamental_theorem_of_calculus_%28animation_%2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31590"/>
            <a:ext cx="3168352" cy="2376264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Fundamental Theorem of Calculus allows us to view differentiation and integration as inverse processes …</a:t>
            </a:r>
            <a:endParaRPr lang="en-US" dirty="0"/>
          </a:p>
        </p:txBody>
      </p:sp>
      <p:sp>
        <p:nvSpPr>
          <p:cNvPr id="10" name="Rechteck 9"/>
          <p:cNvSpPr/>
          <p:nvPr/>
        </p:nvSpPr>
        <p:spPr>
          <a:xfrm>
            <a:off x="3419872" y="1131590"/>
            <a:ext cx="5472608" cy="18002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Grafik 12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3491876" y="1203596"/>
            <a:ext cx="5301446" cy="1617081"/>
          </a:xfrm>
          <a:prstGeom prst="rect">
            <a:avLst/>
          </a:prstGeom>
          <a:noFill/>
          <a:ln/>
          <a:effectLst/>
        </p:spPr>
      </p:pic>
      <p:sp>
        <p:nvSpPr>
          <p:cNvPr id="14" name="Rechteck 13"/>
          <p:cNvSpPr/>
          <p:nvPr/>
        </p:nvSpPr>
        <p:spPr>
          <a:xfrm>
            <a:off x="251520" y="3500234"/>
            <a:ext cx="316835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 and some of its applications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fik 6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2071839" y="1203589"/>
            <a:ext cx="6747941" cy="3661626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Calculus I for Management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Fundamental Theorem of Calculus allows us to view differentiation and integration as inverse processes …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122413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fik 5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763690" y="1203589"/>
            <a:ext cx="6617081" cy="1088801"/>
          </a:xfrm>
          <a:prstGeom prst="rect">
            <a:avLst/>
          </a:prstGeom>
          <a:noFill/>
          <a:ln/>
          <a:effectLst/>
        </p:spPr>
      </p:pic>
      <p:sp>
        <p:nvSpPr>
          <p:cNvPr id="7" name="Rechteck 6"/>
          <p:cNvSpPr/>
          <p:nvPr/>
        </p:nvSpPr>
        <p:spPr>
          <a:xfrm>
            <a:off x="1691680" y="2499742"/>
            <a:ext cx="7200800" cy="2520280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fik 7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763690" y="2571743"/>
            <a:ext cx="7045148" cy="2135907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 such that in particular the indefinite integral can be viewed as a synonym for the </a:t>
            </a:r>
            <a:r>
              <a:rPr lang="en-US" dirty="0" err="1" smtClean="0"/>
              <a:t>antiderivative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2952328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fik 9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763690" y="1203590"/>
            <a:ext cx="7033792" cy="2822814"/>
          </a:xfrm>
          <a:prstGeom prst="rect">
            <a:avLst/>
          </a:prstGeom>
          <a:noFill/>
          <a:ln/>
          <a:effectLst/>
        </p:spPr>
      </p:pic>
      <p:sp>
        <p:nvSpPr>
          <p:cNvPr id="6" name="Abgerundetes Rechteck 5"/>
          <p:cNvSpPr/>
          <p:nvPr/>
        </p:nvSpPr>
        <p:spPr>
          <a:xfrm>
            <a:off x="2987824" y="1730514"/>
            <a:ext cx="4608512" cy="72008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hteck 6"/>
          <p:cNvSpPr/>
          <p:nvPr/>
        </p:nvSpPr>
        <p:spPr>
          <a:xfrm>
            <a:off x="1691680" y="4155926"/>
            <a:ext cx="7200800" cy="864096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fik 7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763691" y="4227926"/>
            <a:ext cx="7030953" cy="705114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Finding an area using the Fundamental Theorem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fik 11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763690" y="1203588"/>
            <a:ext cx="7044082" cy="1916296"/>
          </a:xfrm>
          <a:prstGeom prst="rect">
            <a:avLst/>
          </a:prstGeom>
          <a:noFill/>
          <a:ln/>
          <a:effectLst/>
        </p:spPr>
      </p:pic>
      <p:pic>
        <p:nvPicPr>
          <p:cNvPr id="6" name="Picture 2 1"/>
          <p:cNvPicPr>
            <a:picLocks noChangeAspect="1" noChangeArrowheads="1"/>
          </p:cNvPicPr>
          <p:nvPr/>
        </p:nvPicPr>
        <p:blipFill>
          <a:blip r:embed="rId5" cstate="print"/>
          <a:srcRect r="54930" b="22554"/>
          <a:stretch>
            <a:fillRect/>
          </a:stretch>
        </p:blipFill>
        <p:spPr bwMode="auto">
          <a:xfrm>
            <a:off x="6351626" y="3219822"/>
            <a:ext cx="2468845" cy="1728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Grafik 9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2467952" y="3219822"/>
            <a:ext cx="2248064" cy="1733499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Using integration to find the area of a plot of land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1" y="1131591"/>
            <a:ext cx="216024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hteck 3"/>
          <p:cNvSpPr/>
          <p:nvPr/>
        </p:nvSpPr>
        <p:spPr>
          <a:xfrm>
            <a:off x="3419872" y="1131590"/>
            <a:ext cx="5472608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fik 7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3491877" y="1203597"/>
            <a:ext cx="5318458" cy="3746433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Using integration to find the area of a plot of land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fik 7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83"/>
            <a:ext cx="7060166" cy="2931129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Evaluating a definite integral</a:t>
            </a:r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fik 9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1" y="1203586"/>
            <a:ext cx="7036161" cy="3218492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Evaluating a definite integral</a:t>
            </a:r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k 4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83"/>
            <a:ext cx="6926967" cy="2887648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4sBCPrLdUOGmmGtjuAVn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5ULgxRsCUC2aETaaLLML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yLLHUoUaSByAvs2zAN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S88IkDwk2u2UXfeYk5s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rG_PT1jUaZ5G6vt.PRt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YaHeW61US7GVC_CvTlV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06EWmBMUKiWbxTgKZHj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lQONa1hU24NWfOu_k0X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4sBCPrLdUOGmmGtjuAVn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5ULgxRsCUC2aETaaLLML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5ULgxRsCUC2aETaaLLML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yLLHUoUaSByAvs2zAN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S88IkDwk2u2UXfeYk5s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rG_PT1jUaZ5G6vt.PRt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YaHeW61US7GVC_CvTlV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06EWmBMUKiWbxTgKZHj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lQONa1hU24NWfOu_k0X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V12iISWwkOOVDsSNsZR1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48,6315"/>
  <p:tag name="ORIGINALWIDTH" val="3365,58"/>
  <p:tag name="LATEXADDIN" val="\documentclass{article}\pagestyle{empty}&#10;\usepackage{amsmath}&#10;\usepackage{amsfonts}&#10;\usepackage{amssymb}&#10;\begin{document}&#10;\begin{minipage}{9.5 cm}&#10;{\sffamily{&#10;{\bf{Fundamental Theorem of Calculus:}}&#10;Suppose $f$ is continuous on $[a,b]$.&#10;\begin{enumerate}&#10;\item[{\bf{1)}}] If $g(x) = \int^x_a f(t) \textrm{d} t$, then $g'(x) = f(x)$.&#10;\item[{\bf{2)}}] $\int^b_a f(x) \textrm{d} x = F(b) - F(a)$, where $F$ is any antiderivative of $f$, i.e., $F' = f$.&#10;\end{enumerate}&#10;}}&#10;\end{minipage}&#10;\end{document}"/>
  <p:tag name="IGUANATEXSIZE" val="20"/>
  <p:tag name="IGUANATEXCURSOR" val="466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yLLHUoUaSByAvs2zAN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74,1658"/>
  <p:tag name="ORIGINALWIDTH" val="4224,222"/>
  <p:tag name="LATEXADDIN" val="\documentclass{article}\pagestyle{empty}&#10;\usepackage{amsmath}&#10;\usepackage{amsfonts}&#10;\usepackage{amssymb}&#10;\begin{document}&#10;\begin{minipage}{12.7 cm}&#10;{\sffamily{&#10;{\bf{Fundamental Theorem of Calculus:}}&#10;Suppose $f$ is continuous on $[a,b]$.&#10;\begin{enumerate}&#10;\item[{\bf{1)}}] If $g(x) = \int^x_a f(t) \textrm{d} t$, then $g'(x) = f(x)$.&#10;\item[{\bf{2)}}] $\int^b_a f(x) \textrm{d} x = F(b) - F(a)$, where $F$ is any antiderivative of $f$, i.e., $F' = f$.&#10;\end{enumerate}&#10;}}&#10;\end{minipage}&#10;\end{document}"/>
  <p:tag name="IGUANATEXSIZE" val="20"/>
  <p:tag name="IGUANATEXCURSOR" val="199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21,335"/>
  <p:tag name="ORIGINALWIDTH" val="4495,688"/>
  <p:tag name="LATEXADDIN" val="\documentclass{article}\pagestyle{empty}&#10;\usepackage{amsmath}&#10;\usepackage{amsfonts}&#10;\usepackage{amssymb}&#10;\begin{document}&#10;\begin{minipage}{12.7 cm}&#10;{\sffamily{&#10;Both parts of the Fundamental Theorem of Calculus establish connections between antiderivatives&#10;and definite integrals:&#10;\begin{enumerate}&#10;\item[{\bf{1)}}] This part says that if $f$ is continuous, then $\int^x_a f(t) \textrm{d} t$ is an antiderivative of $f$.&#10;\item[{\bf{2)}}] This part says that $\int^b_a f(x) \textrm{d} x$ can be found by evaluating $F(b) - F(a)$, where $F$ is any antiderivative of $f$.&#10;\end{enumerate}&#10;Hence, we need a convenient notation for antiderivatives that makes them easy to work with.&#10;}}&#10;\end{minipage}&#10;\end{document}"/>
  <p:tag name="IGUANATEXSIZE" val="20"/>
  <p:tag name="IGUANATEXCURSOR" val="210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45,032"/>
  <p:tag name="ORIGINALWIDTH" val="4488,939"/>
  <p:tag name="LATEXADDIN" val="\documentclass{article}\pagestyle{empty}&#10;\usepackage{amsmath}&#10;\usepackage{amsfonts}&#10;\usepackage{amssymb}&#10;\begin{document}&#10;\begin{minipage}{12.7 cm}&#10;{\sffamily{&#10;The notation $\int f(x) \textrm{d} x$ is traditionally used for an antiderivative of $f$ and is&#10;called an indefinite integral. Thus&#10;$$&#10;\int \, f(x) \, \textrm{d} x \, \, = \, \, F(x) \qquad \text{means} \qquad F'(x) \, \, = \, \, f(x) \, .&#10;$$&#10;&#10;For instance, we can write&#10;$$&#10;\int \, x^2 \, \textrm{d} x \, \, = \, \, \tfrac{1}{3} x^3 \, + \, C \, ,&#10;\qquad \text{because} \qquad \frac{\textrm{d}}{\textrm{d} x} \left( \tfrac{1}{3} x^3 + C \right) \, \, = \, \, x^2 \, .&#10;$$&#10;So we can regard an indefinite integral as representing an entire {\bf{family of functions}} (one&#10;antiderivative for each value of the constant $C$).&#10;}}&#10;\end{minipage}&#10;\end{document}"/>
  <p:tag name="IGUANATEXSIZE" val="20"/>
  <p:tag name="IGUANATEXCURSOR" val="778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34,9457"/>
  <p:tag name="ORIGINALWIDTH" val="4486,689"/>
  <p:tag name="LATEXADDIN" val="\documentclass{article}\pagestyle{empty}&#10;\usepackage{amsmath}&#10;\usepackage{amsfonts}&#10;\usepackage{amssymb}&#10;\begin{document}&#10;\begin{minipage}{12.7 cm}&#10;{\sffamily{&#10;{\bf{You should distinguish carefully between definite and indefinite integrals.}} A definite integral $\int^b_a f(x) \textrm{d} x$&#10;is a number, whereas an indefinite integral $\int f(x) \textrm{d} x$ is a function (or family of functions).&#10;}}&#10;\end{minipage}&#10;\end{document}"/>
  <p:tag name="IGUANATEXSIZE" val="20"/>
  <p:tag name="IGUANATEXCURSOR" val="249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83,352"/>
  <p:tag name="ORIGINALWIDTH" val="4494,188"/>
  <p:tag name="LATEXADDIN" val="\documentclass{article}\pagestyle{empty}&#10;\usepackage{amsmath}&#10;\usepackage{amsfonts}&#10;\usepackage{amssymb}&#10;\begin{document}&#10;\begin{minipage}{12.7 cm}&#10;{\sffamily{&#10;{\bf{Example: (Finding an area using the Fundamental Theorem)}}\\[1mm]&#10;Use the fundamental theorem of calculus to find the area of the region under the line&#10;$y = 2x + 1$ over the interval $1 \leq x \leq 3$.&#10;&#10;\vspace{0.2cm}&#10;{\bf{Solution:}}\\[1mm]&#10;Since $f(x) = 2x + 1$ satisfies $f(x) = 0$ on the interval $[1,3]$, the area is given by the definite integral&#10;$A = \int^3_1 (2x+1) \textrm{d} x$. Since an antiderivative of $f(x) = 2x + 1$ is $F(x) = x^2 + x$, the Fundamental&#10;Theorem of Calculus tells us that&#10;}}&#10;\end{minipage}&#10;\end{document}"/>
  <p:tag name="IGUANATEXSIZE" val="20"/>
  <p:tag name="IGUANATEXCURSOR" val="220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68,617"/>
  <p:tag name="ORIGINALWIDTH" val="1433,821"/>
  <p:tag name="LATEXADDIN" val="\documentclass{article}\pagestyle{empty}&#10;\usepackage{amsmath}&#10;\usepackage{amsfonts}&#10;\usepackage{amssymb}&#10;\begin{document}&#10;\begin{minipage}{12.7 cm}&#10;{\sffamily{&#10;\begin{eqnarray*}&#10;A &amp; = &amp; \int^3_1 \left( 2x + 1 \right) \textrm{d} x \\[1mm]&#10;&amp; = &amp; \Big[ x^2 + x \Big]^3_1 \\[1mm]&#10;&amp; = &amp; (3^2 + 3) - (1^2 + 1)\\[1mm]&#10;&amp; = &amp;&#10;10 \, .&#10;\end{eqnarray*}&#10;}}&#10;\end{minipage}&#10;\end{document}"/>
  <p:tag name="IGUANATEXSIZE" val="20"/>
  <p:tag name="IGUANATEXCURSOR" val="317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314,961"/>
  <p:tag name="ORIGINALWIDTH" val="3395,576"/>
  <p:tag name="LATEXADDIN" val="\documentclass{article}\pagestyle{empty}&#10;\usepackage{amsmath}&#10;\usepackage{amsfonts}&#10;\usepackage{amssymb}&#10;\begin{document}&#10;\begin{minipage}{9.6 cm}&#10;{\sffamily{&#10;{\bf{Example: (Finding the Area of a Plot of Land)}}\\[1mm]&#10;Recall the motivating question for introducing definite integrals: A parcel of land is $100$ feet wide and is bounded&#10;by streets on three sides and by a stream on the fourth side. A real estate agent determines that a coordinate system&#10;can be set up in which the streets are represented by the lines $y=0$, $x=0$, and $x=1$, and the stream is represented&#10;by the curve $y = x^3 + 1$, where $x$ and $y$ are measured in hundreds of feet.\\[1mm]&#10;If the land is appraised at $12$ USD per square foot, what is the total value of the parcel?&#10;&#10;\vspace{0.2cm}&#10;{\bf{Solution:}}\\[1mm]&#10;The area of the parcel is given by the definite integral\\[-2mm]&#10;$$&#10;A \, \, = \, \, \int^1_0 \left( x^3 + 1 \right) \textrm{d} x \, .&#10;$$&#10;}}&#10;\end{minipage}&#10;\end{document}"/>
  <p:tag name="IGUANATEXSIZE" val="20"/>
  <p:tag name="IGUANATEXCURSOR" val="858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802,775"/>
  <p:tag name="ORIGINALWIDTH" val="4501,688"/>
  <p:tag name="LATEXADDIN" val="\documentclass{article}\pagestyle{empty}&#10;\usepackage{amsmath}&#10;\usepackage{amsfonts}&#10;\usepackage{amssymb}&#10;\begin{document}&#10;\begin{minipage}{12.7 cm}&#10;{\sffamily{&#10;Since an antiderivative of $f(x) = x^3 + 1$ is $F(x) = \tfrac{1}{4} x^4 + x$ the Fundamental Theorem&#10;of Calculus tells us that&#10;$$&#10;A \, \, = \, \, \int^1_0 \left( x^3 + 1 \right) \textrm{d} x \, \, = \, \, \Big[ \tfrac{1}{4} x^4 + x \Big]^1_0 \, \, = \, \,&#10;\left( \tfrac{1}{4} \cdot 1^4 + 1 \right) - \left( \tfrac{1}{4} \cdot 0^4 + 0 \right) \, \, = \, \, \tfrac{5}{4} \, .&#10;$$&#10;Because $x$ and $y$ are measured in hundreds of feet, the total area is&#10;$$&#10;\tfrac{5}{4} \cdot 100 \cdot 100 \, \, = \, \, 12500 \quad \text{[ft$^2$]}&#10;$$&#10;and since the land in the parcel is worth $12$ USD per square foot, the total value $V$ of the&#10;parcel is&#10;$$&#10;V \, \, = \, \, 12 \cdot 12500 \, \, = \, \, 150000 \quad \text{[USD]} \, .&#10;$$&#10;}}&#10;\end{minipage}&#10;\end{document}"/>
  <p:tag name="IGUANATEXSIZE" val="20"/>
  <p:tag name="IGUANATEXCURSOR" val="866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984,252"/>
  <p:tag name="ORIGINALWIDTH" val="4485,939"/>
  <p:tag name="LATEXADDIN" val="\documentclass{article}\pagestyle{empty}&#10;\usepackage{amsmath}&#10;\usepackage{amsfonts}&#10;\usepackage{amssymb}&#10;\begin{document}&#10;\begin{minipage}{12.7 cm}&#10;{\sffamily{&#10;{\bf{Example:}}&#10;Evaluate the definite integral\\[-2mm]&#10;$$&#10;\int^1_0 \left( {\rm{e}}^{-x} + \sqrt{x} \right) \textrm{d} x \, .&#10;$$&#10;&#10;{\bf{Solution:}}\\[1mm]&#10;An antiderivative of $f(x) = {\rm{e}}^{-x} + \sqrt{x}$ is $F(x) = -{\rm{e}}^{-x} + \tfrac{2}{3} x^{3/2}$, so the definite integral is&#10;\begin{eqnarray*}&#10;\int^1_0 \left( {\rm{e}}^{-x} + \sqrt{x} \right) \textrm{d} x &amp; = &amp; \Big[ -{\rm{e}}^{-x} + \tfrac{2}{3} x^{3/2} \Big]^1_0 \\[1mm]&#10;&amp; = &amp;&#10;\left( -{\rm{e}}^{-1} + \tfrac{2}{3} \cdot 1^{3/2} \right) - \left( -{\rm{e}}^{0} + \tfrac{2}{3} \cdot 0^{3/2} \right) \\[1mm]&#10;&amp; = &amp;&#10;\tfrac{5}{3} - \tfrac{1}{{\rm{e}}} \, \, \approx \, \, 1.299 \, .&#10;\end{eqnarray*}&#10;}}&#10;\end{minipage}&#10;\end{document}"/>
  <p:tag name="IGUANATEXSIZE" val="20"/>
  <p:tag name="IGUANATEXCURSOR" val="799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79,528"/>
  <p:tag name="ORIGINALWIDTH" val="4414,699"/>
  <p:tag name="LATEXADDIN" val="\documentclass{article}\pagestyle{empty}&#10;\usepackage{amsmath}&#10;\usepackage{amsfonts}&#10;\usepackage{amssymb}&#10;\begin{document}&#10;\begin{minipage}{12.7 cm}&#10;{\sffamily{&#10;{\bf{Example:}}&#10;Evaluate the definite integral\\[-2mm]&#10;$$&#10;\int^4_1 \left( \tfrac{1}{x} - x^2 \right) \textrm{d} x \, .&#10;$$&#10;&#10;{\bf{Solution:}}\\[1mm]&#10;An antiderivative of $f(x) = \tfrac{1}{x} - x^2$ is $F(x) = \ln|x| - \tfrac{1}{3} x^3$, so the definite integral is&#10;\begin{eqnarray*}&#10;\int^4_1 \left( \tfrac{1}{x} - x^2 \right) \textrm{d} x &amp; = &amp; \Big[ \ln|x| - \tfrac{1}{3} x^3 \Big]^4_1 \\[1mm]&#10;&amp; = &amp;&#10;\left( \ln(4) - \tfrac{1}{3} \cdot 4^3 \right) - \left( \ln(1) - \tfrac{1}{3} \cdot 1^3 \right) \\[1mm]&#10;&amp; = &amp;&#10;\ln(4) - 21 \, \, \approx \, \, -19.6137 \, .&#10;\end{eqnarray*}&#10;}}&#10;\end{minipage}&#10;\end{document}"/>
  <p:tag name="IGUANATEXSIZE" val="20"/>
  <p:tag name="IGUANATEXCURSOR" val="544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S88IkDwk2u2UXfeYk5sQ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190,476"/>
  <p:tag name="ORIGINALWIDTH" val="3404,575"/>
  <p:tag name="LATEXADDIN" val="\documentclass{article}\pagestyle{empty}&#10;\usepackage{amsmath}&#10;\usepackage{amsfonts}&#10;\usepackage{amssymb}&#10;\begin{document}&#10;\begin{minipage}{9.6 cm}&#10;{\sffamily{&#10;In the case $f(x) \geq 0$, the definite integral $\int^b_a f(x) \textrm{d} x$ represents the&#10;area under the curve $y = f(x)$ over the interval $[a, b]$.\\[1mm]&#10;For fixed $x$ between $a$ and $b$, let $A(x)$ denote the area under $y = f(x)$ over the interval $[a,x]$.&#10;Then the difference quotient of $A(x)$ is\\[-2mm]&#10;$$&#10;\frac{A(x+h)-A(x)}{h}&#10;$$&#10;and the expression $A(x+h) - A(x)$ in the numerator is just the area under the curve&#10;$y = f(x)$ between $x$ and $x+h$. If $h$ is small, this area is approximately the same as the&#10;area of the rectangle with height $f(x)$ and width $h$ as indicated in the figure.\\[1mm]&#10;That is,\\[-2mm]&#10;$$&#10;A(x+h)-A(x) \, \, \approx \, \, f(x) \cdot h&#10;$$&#10;}}&#10;\end{minipage}&#10;\end{document}"/>
  <p:tag name="IGUANATEXSIZE" val="20"/>
  <p:tag name="IGUANATEXCURSOR" val="840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39,97"/>
  <p:tag name="ORIGINALWIDTH" val="3385,077"/>
  <p:tag name="LATEXADDIN" val="\documentclass{article}\pagestyle{empty}&#10;\usepackage{amsmath}&#10;\usepackage{amsfonts}&#10;\usepackage{amssymb}&#10;\begin{document}&#10;\begin{minipage}{9.6 cm}&#10;{\sffamily{&#10;or, equivalently,\\[-2mm]&#10;$$&#10;\frac{A(x+h)-A(x)}{h} \, \, \approx \, \, f(x) \, .&#10;$$&#10;As $h$ approaches $0$, the error in the approximation approaches $0$, and it follows that\\[-2mm]&#10;$$&#10;\lim_{h \to 0} \frac{A(x+h)-A(x)}{h} \, \, = \, \, f(x) \, .&#10;$$&#10;But by the definition of the derivative,\\[-2mm]&#10;$$&#10;\lim_{h \to 0} \frac{A(x+h)-A(x)}{h} \, \, = \, \, A'(x) \, .&#10;$$&#10;so that&#10;$$&#10;A'(x) \, \, = \, \, f(x) \, .&#10;$$&#10;In other words, $A(x)$ is an antiderivative of $f(x)$.&#10;}}&#10;\end{minipage}&#10;\end{document}"/>
  <p:tag name="IGUANATEXSIZE" val="20"/>
  <p:tag name="IGUANATEXCURSOR" val="622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334,458"/>
  <p:tag name="ORIGINALWIDTH" val="4492,689"/>
  <p:tag name="LATEXADDIN" val="\documentclass{article}\pagestyle{empty}&#10;\usepackage{amsmath}&#10;\usepackage{amsfonts}&#10;\usepackage{amssymb}&#10;\begin{document}&#10;\begin{minipage}{12.7 cm}&#10;{\sffamily{&#10;Suppose $F(x)$ is any other antiderivative of $f(x)$. Then, according to the fundamental&#10;property of antiderivatives, we have\\[-2.5mm]&#10;$$&#10;A(x) \, \, = \, \, F(x) + C&#10;$$&#10;for some constant $C$ and all $x \in [a, b]$. Since $A(x)$ represents the&#10;area under $y = f(x)$ between $a$ and $x$, it is certainly true that $A(a)$, the area between&#10;$a$ and $a$, is $0$, so that\\[-2mm]&#10;$$&#10;A(a) \, \, = \, \, 0 \, \, = \, \, F(a) + C&#10;$$&#10;and $C = -F(a)$. The area under $y = f(x)$ between $x=a$ and $x=b$ is $A(b)$, which&#10;satisfies\\[-5.5mm]&#10;$$&#10;A(b) \, \, = \, \, F(b) + C \, \, = \, \, F(b) - F(a) \, .&#10;$$&#10;Finally, since the area under $y = f(x)$ above $a \leq x \leq b$ is also given by the definite&#10;integral $\int^b_a f(x) \textrm{d} x$, we have -- as claimed in the Fundamental Theorem of Calculus:\\[-2mm]&#10;$$&#10;\int^b_a \, f(x) \, \textrm{d} x \, \, = \, \, A(b) \, \, = \, \, F(b) - F(a) \, .&#10;$$&#10;}}&#10;\end{minipage}&#10;\end{document}"/>
  <p:tag name="IGUANATEXSIZE" val="20"/>
  <p:tag name="IGUANATEXCURSOR" val="685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76,716"/>
  <p:tag name="ORIGINALWIDTH" val="4433,446"/>
  <p:tag name="LATEXADDIN" val="\documentclass{article}\pagestyle{empty}&#10;\usepackage{amsmath}&#10;\usepackage{amsfonts}&#10;\usepackage{amssymb}&#10;\begin{document}&#10;\begin{minipage}{12.7 cm}&#10;{\sffamily{&#10;{\bf{Rules for Definite Integrals:}}\\[1mm]&#10;Let $f$ and $g$ be any functions continuous on $[a,b]$ and $c \in [a,b]$. Then,\\[-5mm]&#10;\begin{itemize}&#10;\item {\bf{Constant Multiple Rule:}} ${\displaystyle{ \int^b_a k f(x) \, \textrm{d} x \, \, = \, \, k \int^b_a f(x) \, \textrm{d} x }}$&#10;for constant $k$\\[-1.5mm]&#10;\item {\bf{Sum/ Difference Rule:}} ${\displaystyle{ \int^b_a \left( f(x) \pm g(x) \right) \textrm{d} x \, \, = \, \,&#10;\int^b_a f(x) \, \textrm{d} x \pm \int^b_a g(x) \, \textrm{d} x }}$\\[-1.5mm]&#10;\item {\bf{One Point Evaluation:}} ${\displaystyle{ \int^a_a f(x) \, \textrm{d} x \, \, = \, \, 0 }}$\\[-1.5mm]&#10;\item {\bf{Reversed Boundaries:}} ${\displaystyle{ \int^a_b f(x) \, \textrm{d} x \, \, = \, \, -\int^b_a f(x) \, \textrm{d} x }}$\\[-1.5mm]&#10;\item {\bf{Subdivision Rule:}} ${\displaystyle{ \int^b_a f(x)\, \textrm{d} x \, \, = \, \,&#10;\int^c_a f(x)\, \textrm{d} x + \int^b_c f(x)\, \textrm{d} x }}$&#10;\end{itemize} &#10;}}&#10;\end{minipage}&#10;\end{document}"/>
  <p:tag name="IGUANATEXSIZE" val="20"/>
  <p:tag name="IGUANATEXCURSOR" val="883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152,981"/>
  <p:tag name="ORIGINALWIDTH" val="4500,188"/>
  <p:tag name="LATEXADDIN" val="\documentclass{article}\pagestyle{empty}&#10;\usepackage{amsmath}&#10;\usepackage{amsfonts}&#10;\usepackage{amssymb}&#10;\begin{document}&#10;\begin{minipage}{12.7 cm}&#10;{\sffamily{&#10;The Constant Multiple Rule and the Sum/ Difference Rule can be proved by using the Fundamental Theorem of Calculus along&#10;with an analogous rule for indefinite integrals.\\[1mm]&#10;For instance, to verify the Constant Multiple Rule, suppose $F(x)$ is an antiderivative of $f(x)$. Then, according to the constant&#10;multiple rule for indefinite integrals, $kF(x)$ is an antiderivative of $kf(x)$ and the Fundamental Theorem of Calculus tells us that&#10;\begin{eqnarray*}&#10;\int^b_a k f(x) \, \textrm{d} x &amp; = &amp; \Big[ k F(x) \Big]^b_a \, \, = \, \, kF(b) - kF(a) \, \, = \, \, k \left( F(b) - F(a) \right)\\[1mm]&#10;&amp; = &amp;&#10;k \int^b_a f(x) \, \textrm{d} x \, .&#10;\end{eqnarray*}&#10;The One Point Evaluation and Reversed Boundaries Rules are really special cases of the definition of the definite integral. Especially, the&#10;Reversed Boundary Rule results from how a sign is attributed to an area.&#10;}}&#10;\end{minipage}&#10;\end{document}"/>
  <p:tag name="IGUANATEXSIZE" val="20"/>
  <p:tag name="IGUANATEXCURSOR" val="1030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8,1365"/>
  <p:tag name="ORIGINALWIDTH" val="4493,438"/>
  <p:tag name="LATEXADDIN" val="\documentclass{article}\pagestyle{empty}&#10;\usepackage{amsmath}&#10;\usepackage{amsfonts}&#10;\usepackage{amssymb}&#10;\begin{document}&#10;\begin{minipage}{12.7 cm}&#10;{\sffamily{&#10;In the case where $f(x) \geq 0$ on the interval $[a,b]$, the subdivision rule is a geometric&#10;reflection of the fact that the area under the curve $y = f(x)$ over the interval $[a,b]$&#10;is the sum of the areas under $y = f(x)$ over the subintervals $[a,c]$ and $[c,b]$, as illustrated in the figure.\\[1mm]&#10;However, it is important to remember that the subdivision rule is true even if $f(x)$ does not satisfy $f(x) \geq 0$ on $[a,b]$.}}&#10;\end{minipage}&#10;\end{document}"/>
  <p:tag name="IGUANATEXSIZE" val="20"/>
  <p:tag name="IGUANATEXCURSOR" val="591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600,3"/>
  <p:tag name="ORIGINALWIDTH" val="4485,939"/>
  <p:tag name="LATEXADDIN" val="\documentclass{article}\pagestyle{empty}&#10;\usepackage{amsmath}&#10;\usepackage{amsfonts}&#10;\usepackage{amssymb}&#10;\begin{document}&#10;\begin{minipage}{12.7 cm}&#10;{\sffamily{&#10;{\bf{Example: (Applying the Rules for Definite Integrals)}}\\[1mm]&#10;Let $f(x)$ and $g(x)$ be functions that are continuous on the interval $-2 \leq x \leq 5$ and that satisfy&#10;$$&#10;\int^5_{-2} f(x) \, \textrm{d} x \, \, = \, \, 3 \, , \quad &#10;\int^5_{-2} g(x) \, \textrm{d} x \, \, = \, \, -4 \, , \quad \text{and} \quad&#10;\int^5_3 f(x) \, \textrm{d} x \, \, = \, \, 7 \, .&#10;$$&#10;Use this information to evaluate each of these definite integrals:&#10;$$&#10;{\bf{a)}} \quad \int^5_{-2} \left( 2 f(x) - 3g(x) \right) \textrm{d} x \qquad \text{and} \qquad&#10;{\bf{b)}} \quad \int^3_{-2} f(x) \, \textrm{d} x&#10;$$&#10;}}&#10;\end{minipage}&#10;\end{document}"/>
  <p:tag name="IGUANATEXSIZE" val="20"/>
  <p:tag name="IGUANATEXCURSOR" val="718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008,249"/>
  <p:tag name="ORIGINALWIDTH" val="4491,939"/>
  <p:tag name="LATEXADDIN" val="\documentclass{article}\pagestyle{empty}&#10;\usepackage{amsmath}&#10;\usepackage{amsfonts}&#10;\usepackage{amssymb}&#10;\begin{document}&#10;\begin{minipage}{12.7 cm}&#10;{\sffamily{&#10;{\bf{Solution:}}\\[1mm]&#10;{\bf{a)}} By combining the difference rule and constant multiple rule and substituting the&#10;given information, we find that&#10;\begin{eqnarray*}&#10;\int^5_{-2} \left( 2 f(x) - 3g(x) \right) \textrm{d} x &amp; = &amp;&#10;2 \int^5_{-2} f(x) \, \textrm{d} x - 3 \int^5_{-2} g(x) \, \textrm{d} x \\[1mm]&#10;&amp; = &amp;&#10;2 \cdot 3 - 3 \cdot (-4) \, \, = \, \, 18 \, .&#10;\end{eqnarray*}&#10;{\bf{b)}} According to the subdivision rule&#10;\begin{eqnarray*}&#10;\int^3_{-2} f(x) \, \textrm{d} x &amp; = &amp; \int^5_{-2} f(x) \, \textrm{d} x - \int^5_3 f(x) \, \textrm{d} x \\[1mm]&#10;&amp; = &amp;&#10;3 - 7 \, \, = \, \, -4 \, .&#10;\end{eqnarray*}&#10;}}&#10;\end{minipage}&#10;\end{document}"/>
  <p:tag name="IGUANATEXSIZE" val="20"/>
  <p:tag name="IGUANATEXCURSOR" val="742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02,475"/>
  <p:tag name="ORIGINALWIDTH" val="4493,438"/>
  <p:tag name="LATEXADDIN" val="\documentclass{article}\pagestyle{empty}&#10;\usepackage{amsmath}&#10;\usepackage{amsfonts}&#10;\usepackage{amssymb}&#10;\begin{document}&#10;\begin{minipage}{12.7 cm}&#10;{\sffamily{&#10;Part 2 of the Fundamental Theorem says that if $f$ is continuous on $[a,b]$, then&#10;$$&#10;\int^b_a \, f(x) \, \textrm{d} x \, \, = \, \, F(b) \, - \, F(a) \, ,&#10;$$&#10;where $F$ is any antiderivative of $f$. This means that $F' = f$, so the equation can be rewritten&#10;as&#10;$$&#10;\int^b_a \, F'(x) \, \textrm{d} x \, \, = \, \, F(b) \, - \, F(a) \, .&#10;$$&#10;We know that $F'(x)$ represents the rate of change of $y = F(x)$ with respect to $x$ and&#10;$F(b) - F(a)$ is the change in $y$ when $x$ changes from $a$ to $b$.\\[2mm]&#10;Note that $y$ could, for instance, increase, then decrease, then increase again. Although $y$ might change in both&#10;directions, $F(b) - F(a)$ represents the {\bf{net change}} in $y$.\\[2mm]&#10;So we can reformulate the Fundamental Theorem in words as follows:&#10;}}&#10;\end{minipage}&#10;\end{document}"/>
  <p:tag name="IGUANATEXSIZE" val="20"/>
  <p:tag name="IGUANATEXCURSOR" val="917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39,333"/>
  <p:tag name="ORIGINALWIDTH" val="4492,689"/>
  <p:tag name="LATEXADDIN" val="\documentclass{article}\pagestyle{empty}&#10;\usepackage{amsmath}&#10;\usepackage{amsfonts}&#10;\usepackage{amssymb}&#10;\begin{document}&#10;\begin{minipage}{12.7 cm}&#10;{\sffamily{&#10;This principle can be applied to all of the rates of change in the natural and social sciences&#10;that we discussed so far. Here are a few instances of this idea:&#10;\begin{itemize}&#10;\item If $V(t)$ is the volume of water in a reservoir at time $t$, then its derivative $V'(t)$ is the&#10;rate at which water flows into the reservoir at time $t$. So&#10;$$&#10;\int^{t_2}_{t_1} \, V'(t) \, \textrm{d} t \, \, = \, \, V(t_2) - V(t_1)&#10;$$&#10;is the change in the amount of water in the reservoir between times $t_1$ and $t_2$.&#10;\end{itemize}&#10;}}&#10;\end{minipage}&#10;\end{document}"/>
  <p:tag name="IGUANATEXSIZE" val="20"/>
  <p:tag name="IGUANATEXCURSOR" val="644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rG_PT1jUaZ5G6vt.PRtg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2,4297"/>
  <p:tag name="ORIGINALWIDTH" val="4072,741"/>
  <p:tag name="LATEXADDIN" val="\documentclass{article}\pagestyle{empty}&#10;\usepackage{amsmath}&#10;\usepackage{amsfonts}&#10;\usepackage{amssymb}&#10;\begin{document}&#10;\begin{minipage}{12.7 cm}&#10;{\sffamily{&#10;{\bf{Net Change Theorem:}} The integral of a rate of change is the net change:&#10;$$&#10;\int^b_a \, F'(x) \, \textrm{d} x \, \, = \, \, F(b) \, - \, F(a) \, .&#10;$$&#10;}}&#10;\end{minipage}&#10;\end{document}"/>
  <p:tag name="IGUANATEXSIZE" val="20"/>
  <p:tag name="IGUANATEXCURSOR" val="312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52,719"/>
  <p:tag name="ORIGINALWIDTH" val="4302,212"/>
  <p:tag name="LATEXADDIN" val="\documentclass{article}\pagestyle{empty}&#10;\usepackage{amsmath}&#10;\usepackage{amsfonts}&#10;\usepackage{amssymb}&#10;\begin{document}&#10;\begin{minipage}{12.7 cm}&#10;{\sffamily{&#10;\begin{itemize}&#10;\item If the rate of growth of a population is $\frac{\textrm{d} n}{\textrm{d} t}$, then&#10;$$&#10;\int^{t_2}_{t_1} \, \frac{\textrm{d} n}{\textrm{d} t} \, \textrm{d} t \, \, = \, \, n(t_2) \, - \, n(t_1)&#10;$$&#10;is the net change in population during the time period from $t_1$ to $t_2$. (The population&#10;increases when births happen and decreases when deaths occur. The net&#10;change takes into account both births and deaths.)&#10;\item If $C(x)$ is the cost of producing $x$ units of a commodity, then the marginal cost is&#10;the derivative $C'(x)$. So&#10;$$&#10;\int^{x_2}_{x_1} \, C'(x) \, \textrm{d} x \, \, = \, \, C(x_2) \, - \, C(x_1)&#10;$$&#10;is the increase in cost when production is increased from $x_1$ units to $x_2$ units.&#10;\end{itemize}&#10;}}&#10;\end{minipage}&#10;\end{document}"/>
  <p:tag name="IGUANATEXSIZE" val="20"/>
  <p:tag name="IGUANATEXCURSOR" val="726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YaHeW61US7GVC_CvTlV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06EWmBMUKiWbxTgKZHj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lQONa1hU24NWfOu_k0X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253</Words>
  <Application>Microsoft Office PowerPoint</Application>
  <PresentationFormat>Bildschirmpräsentation (16:9)</PresentationFormat>
  <Paragraphs>28</Paragraphs>
  <Slides>21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2" baseType="lpstr">
      <vt:lpstr>Larissa-Design</vt:lpstr>
      <vt:lpstr>Calculus I for MGMT – Integration The Fundamental Theorem of Calculus</vt:lpstr>
      <vt:lpstr>The Fundamental Theorem of Calculus allows us to view differentiation and integration as inverse processes …</vt:lpstr>
      <vt:lpstr>The Fundamental Theorem of Calculus allows us to view differentiation and integration as inverse processes …</vt:lpstr>
      <vt:lpstr>… such that in particular the indefinite integral can be viewed as a synonym for the antiderivative</vt:lpstr>
      <vt:lpstr>Example: Finding an area using the Fundamental Theorem</vt:lpstr>
      <vt:lpstr>Example: Using integration to find the area of a plot of land</vt:lpstr>
      <vt:lpstr>Example: Using integration to find the area of a plot of land</vt:lpstr>
      <vt:lpstr>Example: Evaluating a definite integral</vt:lpstr>
      <vt:lpstr>Example: Evaluating a definite integral</vt:lpstr>
      <vt:lpstr>Before we compile some useful computation rules for definite integrals, let us give an area justification of the Fundamental Theorem of Calculus (1/ 3)</vt:lpstr>
      <vt:lpstr>Before we compile some useful computation rules for definite integrals, let us give an area justification of the Fundamental Theorem of Calculus (2/ 3)</vt:lpstr>
      <vt:lpstr>Before we compile some useful computation rules for definite integrals, let us give an area justification of the Fundamental Theorem of Calculus (3/ 3)</vt:lpstr>
      <vt:lpstr>The computation rules for definite integrals carry over from those for indefinite integrals</vt:lpstr>
      <vt:lpstr>The computation rules follow from the Fundamental Theorem of Calculus and Geometry (1/ 2)</vt:lpstr>
      <vt:lpstr>The computation rules follow from the Fundamental Theorem of Calculus and Geometry (2/ 2)</vt:lpstr>
      <vt:lpstr>Example: Applying the rules for definite integrals</vt:lpstr>
      <vt:lpstr>Example: Applying the rules for definite integrals</vt:lpstr>
      <vt:lpstr>The 2nd part of the Fundamental Theorem of Calculus allows an interpretation in terms of net changes</vt:lpstr>
      <vt:lpstr>The Net Change Theorem …</vt:lpstr>
      <vt:lpstr>… and some of its applications</vt:lpstr>
      <vt:lpstr>Calculus I for Management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Florian</dc:creator>
  <cp:lastModifiedBy>Florian Rupp</cp:lastModifiedBy>
  <cp:revision>225</cp:revision>
  <dcterms:created xsi:type="dcterms:W3CDTF">2020-04-04T18:50:50Z</dcterms:created>
  <dcterms:modified xsi:type="dcterms:W3CDTF">2023-02-22T11:55:41Z</dcterms:modified>
</cp:coreProperties>
</file>