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2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421" r:id="rId12"/>
    <p:sldId id="314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8.png"/><Relationship Id="rId5" Type="http://schemas.openxmlformats.org/officeDocument/2006/relationships/tags" Target="../tags/tag37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36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6.png"/><Relationship Id="rId5" Type="http://schemas.openxmlformats.org/officeDocument/2006/relationships/tags" Target="../tags/tag44.xml"/><Relationship Id="rId10" Type="http://schemas.openxmlformats.org/officeDocument/2006/relationships/image" Target="../media/image25.png"/><Relationship Id="rId4" Type="http://schemas.openxmlformats.org/officeDocument/2006/relationships/tags" Target="../tags/tag4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2.png"/><Relationship Id="rId5" Type="http://schemas.openxmlformats.org/officeDocument/2006/relationships/tags" Target="../tags/tag50.xml"/><Relationship Id="rId10" Type="http://schemas.openxmlformats.org/officeDocument/2006/relationships/image" Target="../media/image31.png"/><Relationship Id="rId4" Type="http://schemas.openxmlformats.org/officeDocument/2006/relationships/tags" Target="../tags/tag49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First Applications of Integration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Substitution Rule for Definite Integrals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Area Between Curves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First Applications of Integration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Definite Integrals of symmetric integrand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4"/>
            <a:ext cx="5869768" cy="1617550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147814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219806"/>
            <a:ext cx="5301229" cy="12765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470038" cy="32679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using a substitution in a definite integral, we must put everything in terms of the new variable including the limits of integration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1"/>
            <a:ext cx="7042893" cy="122135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2643758"/>
            <a:ext cx="7200800" cy="936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15755"/>
            <a:ext cx="7053790" cy="7862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Substitution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1"/>
            <a:ext cx="7042893" cy="122135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2643758"/>
            <a:ext cx="7200800" cy="23762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15754"/>
            <a:ext cx="7075222" cy="22170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 and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fik 3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0" y="1203586"/>
            <a:ext cx="5144895" cy="2129178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242190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89884" y="2663190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627467" y="2339957"/>
            <a:ext cx="533282" cy="16450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22927" y="2764922"/>
            <a:ext cx="342027" cy="156576"/>
          </a:xfrm>
          <a:prstGeom prst="rect">
            <a:avLst/>
          </a:prstGeom>
          <a:noFill/>
          <a:ln/>
          <a:effectLst/>
        </p:spPr>
      </p:pic>
      <p:pic>
        <p:nvPicPr>
          <p:cNvPr id="34" name="Grafik 3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665666" y="3287638"/>
            <a:ext cx="5233942" cy="1120792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6500976" y="2242190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6500976" y="2663190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813206" y="2337246"/>
            <a:ext cx="1046965" cy="169929"/>
          </a:xfrm>
          <a:prstGeom prst="rect">
            <a:avLst/>
          </a:prstGeom>
          <a:noFill/>
          <a:ln/>
          <a:effectLst/>
        </p:spPr>
      </p:pic>
      <p:pic>
        <p:nvPicPr>
          <p:cNvPr id="32" name="Grafik 31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6926" y="2759034"/>
            <a:ext cx="1059525" cy="168353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763690" y="4538826"/>
            <a:ext cx="7046706" cy="4253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 and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1203583"/>
            <a:ext cx="4629112" cy="224033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359154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89884" y="2780154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27468" y="2456921"/>
            <a:ext cx="543253" cy="154206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647736" y="2881886"/>
            <a:ext cx="492409" cy="160605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06628" y="3645106"/>
            <a:ext cx="5765445" cy="971782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6500976" y="2359154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6500976" y="2780154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729890" y="2454210"/>
            <a:ext cx="1213597" cy="158611"/>
          </a:xfrm>
          <a:prstGeom prst="rect">
            <a:avLst/>
          </a:prstGeom>
          <a:noFill/>
          <a:ln/>
          <a:effectLst/>
        </p:spPr>
      </p:pic>
      <p:pic>
        <p:nvPicPr>
          <p:cNvPr id="35" name="Grafik 34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722497" y="2875999"/>
            <a:ext cx="1228383" cy="1578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Substitution Rule and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1203583"/>
            <a:ext cx="4632672" cy="245207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4389884" y="25675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89884" y="2988558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87835" y="2635300"/>
            <a:ext cx="412210" cy="224557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710521" y="3032577"/>
            <a:ext cx="366839" cy="272002"/>
          </a:xfrm>
          <a:prstGeom prst="rect">
            <a:avLst/>
          </a:prstGeom>
          <a:noFill/>
          <a:ln/>
          <a:effectLst/>
        </p:spPr>
      </p:pic>
      <p:pic>
        <p:nvPicPr>
          <p:cNvPr id="34" name="Grafik 3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341924" y="3791747"/>
            <a:ext cx="3886752" cy="510126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6500976" y="2567558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6500976" y="2988558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fik 31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954136" y="2633420"/>
            <a:ext cx="765104" cy="228317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937472" y="3053675"/>
            <a:ext cx="798432" cy="229806"/>
          </a:xfrm>
          <a:prstGeom prst="rect">
            <a:avLst/>
          </a:prstGeom>
          <a:noFill/>
          <a:ln/>
          <a:effectLst/>
        </p:spPr>
      </p:pic>
      <p:sp>
        <p:nvSpPr>
          <p:cNvPr id="19" name="Rechteck 18"/>
          <p:cNvSpPr/>
          <p:nvPr/>
        </p:nvSpPr>
        <p:spPr>
          <a:xfrm>
            <a:off x="7164288" y="987574"/>
            <a:ext cx="1872208" cy="14401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2896" y="1042628"/>
            <a:ext cx="1794992" cy="133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considerations can simplify the evaluation of definite integrals considerably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60" y="1051962"/>
            <a:ext cx="2471132" cy="316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6"/>
            <a:ext cx="5292847" cy="704283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139702"/>
            <a:ext cx="5472608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211708"/>
            <a:ext cx="5294847" cy="26632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theorem for integrals of symmetric functions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4422" cy="34330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theorem for integrals of symmetric functions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65206"/>
            <a:ext cx="6811874" cy="3583007"/>
          </a:xfrm>
          <a:prstGeom prst="rect">
            <a:avLst/>
          </a:prstGeom>
          <a:noFill/>
          <a:ln/>
          <a:effectLst/>
        </p:spPr>
      </p:pic>
      <p:cxnSp>
        <p:nvCxnSpPr>
          <p:cNvPr id="8" name="Gerade Verbindung 7"/>
          <p:cNvCxnSpPr/>
          <p:nvPr/>
        </p:nvCxnSpPr>
        <p:spPr>
          <a:xfrm>
            <a:off x="3851920" y="1923678"/>
            <a:ext cx="2880320" cy="0"/>
          </a:xfrm>
          <a:prstGeom prst="lin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,6563"/>
  <p:tag name="ORIGINALWIDTH" val="4483,69"/>
  <p:tag name="LATEXADDIN" val="\documentclass{article}\pagestyle{empty}&#10;\usepackage{amsmath}&#10;\usepackage{amsfonts}&#10;\usepackage{amssymb}&#10;\begin{document}&#10;\begin{minipage}{12.7 cm}&#10;{\sffamily{&#10;{\bf{The Substitution Rule for Definite Integrals:}} If $g'$ is continuous on $[a,b]$&#10;and $f$ is continuous on the range of $u = g(x)$, then&#10;$$&#10;\int^b_a \, f(g(x)) \cdot g'(x) \, \textrm{d} x \, \, = \, \, \int^{g(b)}_{g(a)} \, f(u) \, \textrm{d} u&#10;$$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2,9397"/>
  <p:tag name="ORIGINALWIDTH" val="4489,689"/>
  <p:tag name="LATEXADDIN" val="\documentclass{article}\pagestyle{empty}&#10;\usepackage{amsmath}&#10;\usepackage{amsfonts}&#10;\usepackage{amssymb}&#10;\begin{document}&#10;\begin{minipage}{12.7 cm}&#10;{\sffamily{&#10;This rule says that when using a substitution in a definite integral, we must&#10;put everything in terms of the new variable $u$, not only $x$ and $\textrm{d} x$ but also&#10;the limits of integration.\\[2mm]&#10;The new limits of integration are the values of $u$ that&#10;correspond to $x = a$ and $x = b$.}}&#10;\end{minipage}&#10;\end{document}"/>
  <p:tag name="IGUANATEXSIZE" val="20"/>
  <p:tag name="IGUANATEXCURSOR" val="4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,6563"/>
  <p:tag name="ORIGINALWIDTH" val="4483,69"/>
  <p:tag name="LATEXADDIN" val="\documentclass{article}\pagestyle{empty}&#10;\usepackage{amsmath}&#10;\usepackage{amsfonts}&#10;\usepackage{amssymb}&#10;\begin{document}&#10;\begin{minipage}{12.7 cm}&#10;{\sffamily{&#10;{\bf{The Substitution Rule for Definite Integrals:}} If $g'$ is continuous on $[a,b]$&#10;and $f$ is continuous on the range of $u = g(x)$, then&#10;$$&#10;\int^b_a \, f(g(x)) \cdot g'(x) \, \textrm{d} x \, \, = \, \, \int^{g(b)}_{g(a)} \, f(u) \, \textrm{d} u&#10;$$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6,581"/>
  <p:tag name="ORIGINALWIDTH" val="4499,438"/>
  <p:tag name="LATEXADDIN" val="\documentclass{article}\pagestyle{empty}&#10;\usepackage{amsmath}&#10;\usepackage{amsfonts}&#10;\usepackage{amssymb}&#10;\begin{document}&#10;\begin{minipage}{12.7 cm}&#10;{\sffamily{&#10;{\bf{Proof:}}&#10;Let $F$ be an antiderivative of $f$. Then, $F(g(x))$ is an antiderivative of&#10;$f(g(x)) \cdot g'(x)$, so by the Fundamental Theorem, we have\\[-0.5mm]&#10;$$&#10;\int^b_a \, f(g(x)) \cdot g'(x) \, \textrm{d} x \, \, = \, \, \Big[ F(g(x)) \Big]^b_a \, \, = \, \, F(g(b)) \, - \, F(g(a)) \, .&#10;$$&#10;But, applying the Fundamental Theorem a second time, we also have\\[-0.5mm]&#10;$$&#10;\int^{g(b)}_{g(a)} \, f(u) \, \textrm{d} u \, \, = \, \, \Big[ F(u) \Big]^{g(b)}_{g(a)} \, \, = \, \, F(g(b)) \, - \, F(g(a)) \, .&#10;$$\\[-7mm]&#10;\phantom{u} \hfill $\blacksquare$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8,587"/>
  <p:tag name="ORIGINALWIDTH" val="3274,841"/>
  <p:tag name="LATEXADDIN" val="\documentclass{article}\pagestyle{empty}&#10;\usepackage{amsmath}&#10;\usepackage{amsfonts}&#10;\usepackage{amssymb}&#10;\begin{document}&#10;\begin{minipage}{12.7 cm}&#10;{\sffamily{&#10;{\bf{Example:}}&#10;Evaluate\\[-6mm]&#10;$$&#10;\int^4_0 \, \sqrt{2x + 1} \, \textrm{d} x \, .&#10;$$&#10;&#10;{\bf{Solution:}} As in a  previous example, we make the substitution&#10;$$&#10;\begin{array}{r c l c r c l}&#10;u(x) &amp; = &amp; \qquad &amp; \qquad &amp; u(4) &amp; = &amp; \qquad \\[3mm]&#10;\textrm{d} u &amp; = &amp; \qquad &amp; \qquad &amp; u(0) &amp; = &amp; \qquad&#10;\end{array}&#10;$$&#10;such that&#10;&#10;}}&#10;\end{minipage}&#10;\end{document}"/>
  <p:tag name="IGUANATEXSIZE" val="20"/>
  <p:tag name="IGUANATEXCURSOR" val="1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32,2085"/>
  <p:tag name="LATEXADDIN" val="\documentclass{article}\pagestyle{empty}&#10;\usepackage{amsmath}&#10;\usepackage{amsfonts}&#10;\usepackage{amssymb}&#10;\begin{document}&#10;\begin{minipage}{12.5 cm}&#10;{\sffamily{&#10;$2x+1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12,2235"/>
  <p:tag name="LATEXADDIN" val="\documentclass{article}\pagestyle{empty}&#10;\usepackage{amsmath}&#10;\usepackage{amsfonts}&#10;\usepackage{amssymb}&#10;\begin{document}&#10;\begin{minipage}{12.5 cm}&#10;{\sffamily{&#10;$2 \, \textrm{d} x$&#10;}}&#10;\end{minipage}&#10;\end{document}"/>
  <p:tag name="IGUANATEXSIZE" val="20"/>
  <p:tag name="IGUANATEXCURSOR" val="1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6,9142"/>
  <p:tag name="ORIGINALWIDTH" val="3334,083"/>
  <p:tag name="LATEXADDIN" val="\documentclass{article}\pagestyle{empty}&#10;\usepackage{amsmath}&#10;\usepackage{amsfonts}&#10;\usepackage{amssymb}&#10;\begin{document}&#10;\begin{minipage}{12.7 cm}&#10;{\sffamily{&#10;\begin{eqnarray*}&#10;\int^4_0 \, \sqrt{2x + 1} \, \textrm{d} x &amp; = &amp;&#10;\int^9_1 \, \sqrt{u} \cdot \tfrac{1}{2} \, \textrm{d} u \, \, = \, \, \tfrac{1}{2} \int^9_1 \, u^{1/2} \, \textrm{d} u \\[2mm]&#10;&amp; = &amp;&#10;\Big[ \tfrac{1}{2} \cdot \tfrac{2}{3} u^{3/2} \Big]^9_1 \, \, = \, \, \tfrac{1}{3} \left( 9^{3/2} - 1^{3/2} \right) \, \, = \, \, \tfrac{26}{3} \, .&#10;\end{eqnarray*}&#10;}}&#10;\end{minipage}&#10;\end{document}"/>
  <p:tag name="IGUANATEXSIZE" val="20"/>
  <p:tag name="IGUANATEXCURSOR" val="5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645,6694"/>
  <p:tag name="LATEXADDIN" val="\documentclass{article}\pagestyle{empty}&#10;\usepackage{amsmath}&#10;\usepackage{amsfonts}&#10;\usepackage{amssymb}&#10;\begin{document}&#10;\begin{minipage}{12.5 cm}&#10;{\sffamily{&#10;$2 \cdot 4 + 1 = 9$&#10;}}&#10;\end{minipage}&#10;\end{document}"/>
  <p:tag name="IGUANATEXSIZE" val="20"/>
  <p:tag name="IGUANATEXCURSOR" val="1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641,1699"/>
  <p:tag name="LATEXADDIN" val="\documentclass{article}\pagestyle{empty}&#10;\usepackage{amsmath}&#10;\usepackage{amsfonts}&#10;\usepackage{amssymb}&#10;\begin{document}&#10;\begin{minipage}{12.5 cm}&#10;{\sffamily{&#10;$2 \cdot 0 + 1 = 1$&#10;}}&#10;\end{minipage}&#10;\end{document}"/>
  <p:tag name="IGUANATEXSIZE" val="20"/>
  <p:tag name="IGUANATEXCURSOR" val="1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4488,189"/>
  <p:tag name="LATEXADDIN" val="\documentclass{article}\pagestyle{empty}&#10;\usepackage{amsmath}&#10;\usepackage{amsfonts}&#10;\usepackage{amssymb}&#10;\begin{document}&#10;\begin{minipage}{12.7 cm}&#10;{\sffamily{&#10;We do not return to the variable $x$ after integrating. We&#10;simply evaluate the expression in $u$ between the appropriate values of $u$.}}&#10;\end{minipage}&#10;\end{document}"/>
  <p:tag name="IGUANATEXSIZE" val="20"/>
  <p:tag name="IGUANATEXCURSOR" val="2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4,578"/>
  <p:tag name="ORIGINALWIDTH" val="2944,132"/>
  <p:tag name="LATEXADDIN" val="\documentclass{article}\pagestyle{empty}&#10;\usepackage{amsmath}&#10;\usepackage{amsfonts}&#10;\usepackage{amssymb}&#10;\begin{document}&#10;\begin{minipage}{12.7 cm}&#10;{\sffamily{&#10;{\bf{Example:}}&#10;Evaluate&#10;$$&#10;\int^2_1 \, \frac{1}{(3-5x)^2} \, \textrm{d} x \, .&#10;$$&#10;&#10;{\bf{Solution:}} We make the substitution&#10;$$&#10;\begin{array}{r c l c r c l}&#10;u(x) &amp; = &amp; \qquad &amp; \qquad &amp; u(2) &amp; = &amp; \qquad \\[3mm]&#10;\textrm{d} u &amp; = &amp; \qquad &amp; \qquad &amp; u(1) &amp; = &amp; \qquad&#10;\end{array}&#10;$$&#10;such that&#10;&#10;}}&#10;\end{minipage}&#10;\end{document}"/>
  <p:tag name="IGUANATEXSIZE" val="20"/>
  <p:tag name="IGUANATEXCURSOR" val="4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338,2077"/>
  <p:tag name="LATEXADDIN" val="\documentclass{article}\pagestyle{empty}&#10;\usepackage{amsmath}&#10;\usepackage{amsfonts}&#10;\usepackage{amssymb}&#10;\begin{document}&#10;\begin{minipage}{12.5 cm}&#10;{\sffamily{&#10;$3-5x$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305,2119"/>
  <p:tag name="LATEXADDIN" val="\documentclass{article}\pagestyle{empty}&#10;\usepackage{amsmath}&#10;\usepackage{amsfonts}&#10;\usepackage{amssymb}&#10;\begin{document}&#10;\begin{minipage}{12.5 cm}&#10;{\sffamily{&#10;$-5 \, \textrm{d} x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2,426"/>
  <p:tag name="ORIGINALWIDTH" val="3670,042"/>
  <p:tag name="LATEXADDIN" val="\documentclass{article}\pagestyle{empty}&#10;\usepackage{amsmath}&#10;\usepackage{amsfonts}&#10;\usepackage{amssymb}&#10;\begin{document}&#10;\begin{minipage}{12.7 cm}&#10;{\sffamily{&#10;\begin{eqnarray*}&#10;\int^2_1 \, \frac{1}{(3-5x)^2} \, \textrm{d} x &amp; = &amp;&#10;-\tfrac{1}{5} \int^{-7}_{-2} \, \frac{1}{u^2} \, \textrm{d} u \, \, = \, \, -\tfrac{1}{5} \Big[ -\frac{1}{u} \Big]^{-7}_{-2} &#10;\, \, = \, \, \tfrac{1}{5} \Big[ \frac{1}{u} \Big]^{-7}_{-2}  \\[2mm]&#10;&amp; = &amp;&#10;\tfrac{1}{5} \left( -\tfrac{1}{7} + \tfrac{1}{2} \right) \, \, = \, \, \tfrac{1}{14} \, .&#10;\end{eqnarray*}&#10;}}&#10;\end{minipage}&#10;\end{document}"/>
  <p:tag name="IGUANATEXSIZE" val="20"/>
  <p:tag name="IGUANATEXCURSOR" val="2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47,6566"/>
  <p:tag name="LATEXADDIN" val="\documentclass{article}\pagestyle{empty}&#10;\usepackage{amsmath}&#10;\usepackage{amsfonts}&#10;\usepackage{amssymb}&#10;\begin{document}&#10;\begin{minipage}{12.5 cm}&#10;{\sffamily{&#10;$3 - 5 \cdot 2 = -7$&#10;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743,1572"/>
  <p:tag name="LATEXADDIN" val="\documentclass{article}\pagestyle{empty}&#10;\usepackage{amsmath}&#10;\usepackage{amsfonts}&#10;\usepackage{amssymb}&#10;\begin{document}&#10;\begin{minipage}{12.5 cm}&#10;{\sffamily{&#10;$3 - 5 \cdot 1 = -2$&#10;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3,562"/>
  <p:tag name="ORIGINALWIDTH" val="2945,632"/>
  <p:tag name="LATEXADDIN" val="\documentclass{article}\pagestyle{empty}&#10;\usepackage{amsmath}&#10;\usepackage{amsfonts}&#10;\usepackage{amssymb}&#10;\begin{document}&#10;\begin{minipage}{12.7 cm}&#10;{\sffamily{&#10;{\bf{Example:}}&#10;Evaluate&#10;$$&#10;\int^{\rm{e}}_1 \, \frac{\ln(x)}{x} \, \textrm{d} x \, .&#10;$$&#10;&#10;{\bf{Solution:}}\\&#10;We make the substitution&#10;$$&#10;\begin{array}{r c l c r c l}&#10;u(x) &amp; = &amp; \qquad &amp; \qquad &amp; u({\rm{e}}) &amp; = &amp; \qquad \\[3mm]&#10;\textrm{d} u &amp; = &amp; \qquad &amp; \qquad &amp; u(1) &amp; = &amp; \qquad&#10;\end{array}&#10;$$&#10;such that&#10;&#10;}}&#10;\end{minipage}&#10;\end{document}"/>
  <p:tag name="IGUANATEXSIZE" val="20"/>
  <p:tag name="IGUANATEXCURSOR" val="4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56,468"/>
  <p:tag name="LATEXADDIN" val="\documentclass{article}\pagestyle{empty}&#10;\usepackage{amsmath}&#10;\usepackage{amsfonts}&#10;\usepackage{amssymb}&#10;\begin{document}&#10;\begin{minipage}{12.5 cm}&#10;{\sffamily{&#10;$\ln(x)$&#10;}}&#10;\end{minipage}&#10;\end{document}"/>
  <p:tag name="IGUANATEXSIZE" val="20"/>
  <p:tag name="IGUANATEXCURSOR" val="1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227,2216"/>
  <p:tag name="LATEXADDIN" val="\documentclass{article}\pagestyle{empty}&#10;\usepackage{amsmath}&#10;\usepackage{amsfonts}&#10;\usepackage{amssymb}&#10;\begin{document}&#10;\begin{minipage}{12.5 cm}&#10;{\sffamily{&#10;$\tfrac{1}{x} \, \textrm{d} x$&#10;}}&#10;\end{minipage}&#10;\end{document}"/>
  <p:tag name="IGUANATEXSIZE" val="20"/>
  <p:tag name="IGUANATEXCURSOR" val="1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,2111"/>
  <p:tag name="ORIGINALWIDTH" val="2474,691"/>
  <p:tag name="LATEXADDIN" val="\documentclass{article}\pagestyle{empty}&#10;\usepackage{amsmath}&#10;\usepackage{amsfonts}&#10;\usepackage{amssymb}&#10;\begin{document}&#10;\begin{minipage}{12.7 cm}&#10;{\sffamily{&#10;\begin{eqnarray*}&#10;\int^{\rm{e}}_1 \, \frac{\ln(x)}{x} \, \textrm{d} x &amp; = &amp;&#10;\int^1_0 \, u \, \textrm{d} u \, \, = \, \, \Big[ \tfrac{1}{2} u^2 \Big]^1_0 \, \, = \, \, \tfrac{1}{2} \, .&#10;\end{eqnarray*}&#10;}}&#10;\end{minipage}&#10;\end{document}"/>
  <p:tag name="IGUANATEXSIZE" val="20"/>
  <p:tag name="IGUANATEXCURSOR" val="33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0,9412"/>
  <p:tag name="LATEXADDIN" val="\documentclass{article}\pagestyle{empty}&#10;\usepackage{amsmath}&#10;\usepackage{amsfonts}&#10;\usepackage{amssymb}&#10;\begin{document}&#10;\begin{minipage}{12.5 cm}&#10;{\sffamily{&#10;$\ln({\rm{e}}) = 1$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82,9397"/>
  <p:tag name="LATEXADDIN" val="\documentclass{article}\pagestyle{empty}&#10;\usepackage{amsmath}&#10;\usepackage{amsfonts}&#10;\usepackage{amssymb}&#10;\begin{document}&#10;\begin{minipage}{12.5 cm}&#10;{\sffamily{&#10;$\ln(1) = 0$&#10;}}&#10;\end{minipage}&#10;\end{document}"/>
  <p:tag name="IGUANATEXSIZE" val="20"/>
  <p:tag name="IGUANATEXCURSOR" val="1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,1983"/>
  <p:tag name="ORIGINALWIDTH" val="3360,33"/>
  <p:tag name="LATEXADDIN" val="\documentclass{article}\pagestyle{empty}&#10;\usepackage{amsmath}&#10;\usepackage{amsfonts}&#10;\usepackage{amssymb}&#10;\begin{document}&#10;\begin{minipage}{9.5 cm}&#10;{\sffamily{&#10;The next theorem uses the Substitution Rule for Definite Integrals to simplify the&#10;calculation of integrals of functions that possess symmetry properties.}}&#10;\end{minipage}&#10;\end{document}"/>
  <p:tag name="IGUANATEXSIZE" val="20"/>
  <p:tag name="IGUANATEXCURSOR" val="3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1,305"/>
  <p:tag name="ORIGINALWIDTH" val="3359,58"/>
  <p:tag name="LATEXADDIN" val="\documentclass{article}\pagestyle{empty}&#10;\usepackage{amsmath}&#10;\usepackage{amsfonts}&#10;\usepackage{amssymb}&#10;\begin{document}&#10;\begin{minipage}{9.5 cm}&#10;{\sffamily{&#10;{\bf{Integrals of Symmetric Functions:}}&#10;Suppose $f$ is continuous on $[-a, a]$.&#10;\begin{enumerate}&#10;\item[{\bf{a)}}] If $f$ is even, i.e. $f(-x) = f(x)$, then\\[-1mm]&#10;$$&#10;\int^a_{-a} \, f(x) \, \textrm{d} x \, \, = \, \, 2 \int^a_0 \, f(x) \, \textrm{d} x \, .&#10;$$&#10;\item[{\bf{b)}}] If $f$ is odd, i.e. $f(-x) = -f(x)$, then\\[-1mm]&#10;$$&#10;\int^a_{-a} \, f(x) \, \textrm{d} x \, \, = \, \, 0 \, .&#10;$$&#10;\end{enumerate}&#10;}}&#10;\end{minipage}&#10;\end{document}"/>
  <p:tag name="IGUANATEXSIZE" val="20"/>
  <p:tag name="IGUANATEXCURSOR" val="4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9,487"/>
  <p:tag name="ORIGINALWIDTH" val="4487,439"/>
  <p:tag name="LATEXADDIN" val="\documentclass{article}\pagestyle{empty}&#10;\usepackage{amsmath}&#10;\usepackage{amsfonts}&#10;\usepackage{amssymb}&#10;\begin{document}&#10;\begin{minipage}{12.7 cm}&#10;{\sffamily{&#10;{\bf{Proof:}}\\[1mm]&#10;We split the integral in two:&#10;$$&#10;\int^a_{-a} \, f(x) \, \textrm{d} x \, \, = \, \, \int^0_{-a} \, f(x) \, \textrm{d} x + \int^a_0 \, f(x) \, \textrm{d} x \, \, = \, \,&#10;-\int^{-a}_0 \, f(x) \, \textrm{d} x + \int^a_0 \, f(x) \, \textrm{d} x&#10;$$&#10;In the first integral on the far right side we make the substitution $u = -x$. Then&#10;$\textrm{d} u = - \textrm{d} x$ and when $x = -a$, $u = a$. Therefore&#10;$$&#10;-\int^{-a}_0 \, f(x) \, \textrm{d} x \, \, = \, \, -\int^{a}_0 \, f(-u) \, (-1) \, \textrm{d} u \, \, = \, \,&#10;\int^{a}_0 \, f(-u) \, \textrm{d} u&#10;$$&#10;and thus&#10;$$&#10;\int^a_{-a} \, f(x) \, \textrm{d} x \, \, = \, \, \int^{a}_0 \, f(-u) \, \textrm{d} u + \int^a_0 \, f(x) \, \textrm{d} x&#10;$$&#10;}}&#10;\end{minipage}&#10;\end{document}"/>
  <p:tag name="IGUANATEXSIZE" val="20"/>
  <p:tag name="IGUANATEXCURSOR" val="8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9,475"/>
  <p:tag name="ORIGINALWIDTH" val="4331,459"/>
  <p:tag name="LATEXADDIN" val="\documentclass{article}\pagestyle{empty}&#10;\usepackage{amsmath}&#10;\usepackage{amsfonts}&#10;\usepackage{amssymb}&#10;\begin{document}&#10;\begin{minipage}{12.7 cm}&#10;{\sffamily{&#10;$$&#10;\int^a_{-a} \, f(x) \, \textrm{d} x \, \, = \, \, \int^{a}_0 \, f(-u) \, \textrm{d} u + \int^a_0 \, f(x) \, \textrm{d} x&#10;$$&#10;&#10;\vspace{0.3cm}&#10;\begin{enumerate}&#10;\item[{\bf{a)}}] If $f$ is even, then $f(-u) = f(u)$ so we have&#10;$$&#10;\int^a_{-a} \, f(x) \, \textrm{d} x \, \, = \, \, \int^{a}_0 \, f(u) \, \textrm{d} u + \int^a_0 \, f(x) \, \textrm{d} x&#10;\, \, = \, \, 2 \int^a_0 \, f(x) \, \textrm{d} x \, .&#10;$$&#10;\item[{\bf{b)}}] If $f$ is odd, then $f(-u) = -f(u)$ so we have&#10;$$&#10;\int^a_{-a} \, f(x) \, \textrm{d} x \, \, = \, \, -\int^{a}_0 \, f(u) \, \textrm{d} u + \int^a_0 \, f(x) \, \textrm{d} x&#10;\, \, = \, \, 0 \, .&#10;$$&#10;\end{enumerate}&#10;{\phantom{u}} \hfill $\blacksquare$&#10;}}&#10;\end{minipage}&#10;\end{document}"/>
  <p:tag name="IGUANATEXSIZE" val="20"/>
  <p:tag name="IGUANATEXCURSOR" val="8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,876"/>
  <p:tag name="ORIGINALWIDTH" val="3734,533"/>
  <p:tag name="LATEXADDIN" val="\documentclass{article}\pagestyle{empty}&#10;\usepackage{amsmath}&#10;\usepackage{amsfonts}&#10;\usepackage{amssymb}&#10;\begin{document}&#10;\begin{minipage}{12.7 cm}&#10;{\sffamily{&#10;{\bf{Example:}}\\[1mm]&#10;Since $f(x) = x^6 + 1$ satisfies $f(-x) = f(x)$, it is even and so&#10;\begin{eqnarray*}&#10;\int^2_{-2} \left( x^6 + 1 \right) \textrm{d} x &amp; = &amp; 2 \int^2_0 \left( x^6 + 1 \right) \textrm{d} x \, \, = \, \, 2 \Big[ \tfrac{1}{7} x^7 + x \Big]^2_0 \\[1mm]&#10;&amp; = &amp;&#10;2 \left( \tfrac{128}{7} + 2 \right) \, \, = \, \, \tfrac{284}{7} \, .&#10;\end{eqnarray*}&#10;}}&#10;\end{minipage}&#10;\end{document}"/>
  <p:tag name="IGUANATEXSIZE" val="20"/>
  <p:tag name="IGUANATEXCURSOR" val="4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2,9022"/>
  <p:tag name="ORIGINALWIDTH" val="3372,329"/>
  <p:tag name="LATEXADDIN" val="\documentclass{article}\pagestyle{empty}&#10;\usepackage{amsmath}&#10;\usepackage{amsfonts}&#10;\usepackage{amssymb}&#10;\begin{document}&#10;\begin{minipage}{12.7 cm}&#10;{\sffamily{&#10;{\bf{Example:}}\\[1mm]&#10;Since $f(x) = \frac{\tan(x)}{1 + x^2 + x^4}$ satisfies $f(-x) = -f(x)$, it is odd and so&#10;\begin{eqnarray*}&#10;\int^1_{-1} \, \frac{\tan(x)}{1 + x^2 + x^4} \, \textrm{d} x &amp; = &amp; 0 \, .&#10;\end{eqnarray*}&#10;}}&#10;\end{minipage}&#10;\end{document}"/>
  <p:tag name="IGUANATEXSIZE" val="20"/>
  <p:tag name="IGUANATEXCURSOR" val="3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9,505"/>
  <p:tag name="ORIGINALWIDTH" val="4100,488"/>
  <p:tag name="LATEXADDIN" val="\documentclass{article}\pagestyle{empty}&#10;\usepackage{amsmath}&#10;\usepackage{amsfonts}&#10;\usepackage{amssymb}&#10;\usepackage{multicol}&#10;\begin{document}&#10;\begin{minipage}{12.7 cm}&#10;{\sffamily{&#10;{\bf{Example:}}\\[1mm]&#10;Find the value of the definite integral&#10;$$&#10;\int^{\pi/2}_0 \, \sin(x) \cdot \sin(\cos(x)) \, \textrm{d} x \, .&#10;$$&#10;&#10;\vspace{0.2cm}&#10;{\bf{Solution:}}\\[1mm]&#10;With the substitution $u := \cos(x)$ and $\textrm{d} u = -\sin(x) \textrm{d} x$ we get&#10;\begin{eqnarray*}&#10;\int^{\pi/2}_0 \, \sin(x) \cdot \sin(\cos(x)) \, \textrm{d} x &amp; = &amp;&#10;- \int^0_1 \, \sin(u) \, \textrm{d} u \, \, = \, \, \int^1_0 \, \sin(u) \, \textrm{d} u \\[2mm]&#10;&amp; = &amp;&#10;-\cos(1) + \cos(0) \, \, \approx \, \, 0.4596976941&#10;\end{eqnarray*}&#10;&#10;&#10;}}&#10;\end{minipage}&#10;\end{document}"/>
  <p:tag name="IGUANATEXSIZE" val="20"/>
  <p:tag name="IGUANATEXCURSOR" val="6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Bildschirmpräsentation (16:9)</PresentationFormat>
  <Paragraphs>18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Calculus I for MGMT – Integration First Applications of Integration</vt:lpstr>
      <vt:lpstr>When using a substitution in a definite integral, we must put everything in terms of the new variable including the limits of integration</vt:lpstr>
      <vt:lpstr>Proof of the Substitution Rule</vt:lpstr>
      <vt:lpstr>Example: Substitution Rule and definite integrals</vt:lpstr>
      <vt:lpstr>Example: Substitution Rule and definite integrals</vt:lpstr>
      <vt:lpstr>Example: Substitution Rule and definite integrals</vt:lpstr>
      <vt:lpstr>Symmetry considerations can simplify the evaluation of definite integrals considerably</vt:lpstr>
      <vt:lpstr>Proof of the theorem for integrals of symmetric functions (1/ 2)</vt:lpstr>
      <vt:lpstr>Proof of the theorem for integrals of symmetric functions (2/ 2)</vt:lpstr>
      <vt:lpstr>Example: Definite Integrals of symmetric integrand functions</vt:lpstr>
      <vt:lpstr>Example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214</cp:revision>
  <dcterms:created xsi:type="dcterms:W3CDTF">2020-04-04T18:50:50Z</dcterms:created>
  <dcterms:modified xsi:type="dcterms:W3CDTF">2023-02-22T12:00:46Z</dcterms:modified>
</cp:coreProperties>
</file>