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1" r:id="rId2"/>
    <p:sldId id="406" r:id="rId3"/>
    <p:sldId id="373" r:id="rId4"/>
    <p:sldId id="38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421" r:id="rId15"/>
    <p:sldId id="387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43" r:id="rId31"/>
    <p:sldId id="416" r:id="rId32"/>
    <p:sldId id="417" r:id="rId33"/>
    <p:sldId id="418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19" r:id="rId48"/>
    <p:sldId id="420" r:id="rId49"/>
    <p:sldId id="314" r:id="rId5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B84B7-17AC-4A27-BE25-06D40C0082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83.xml"/><Relationship Id="rId7" Type="http://schemas.openxmlformats.org/officeDocument/2006/relationships/image" Target="../media/image8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8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9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98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5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119.xml"/><Relationship Id="rId7" Type="http://schemas.openxmlformats.org/officeDocument/2006/relationships/image" Target="../media/image133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32.png"/><Relationship Id="rId5" Type="http://schemas.openxmlformats.org/officeDocument/2006/relationships/image" Target="../media/image130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3.png"/><Relationship Id="rId5" Type="http://schemas.openxmlformats.org/officeDocument/2006/relationships/tags" Target="../tags/tag40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39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31.png"/><Relationship Id="rId5" Type="http://schemas.openxmlformats.org/officeDocument/2006/relationships/tags" Target="../tags/tag47.xml"/><Relationship Id="rId10" Type="http://schemas.openxmlformats.org/officeDocument/2006/relationships/image" Target="../media/image30.png"/><Relationship Id="rId4" Type="http://schemas.openxmlformats.org/officeDocument/2006/relationships/tags" Target="../tags/tag46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37.png"/><Relationship Id="rId5" Type="http://schemas.openxmlformats.org/officeDocument/2006/relationships/tags" Target="../tags/tag53.xml"/><Relationship Id="rId10" Type="http://schemas.openxmlformats.org/officeDocument/2006/relationships/image" Target="../media/image36.png"/><Relationship Id="rId4" Type="http://schemas.openxmlformats.org/officeDocument/2006/relationships/tags" Target="../tags/tag52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Applications of the Fundamental Theorem of Calculus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week 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Substitution Rule for definite integrals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area between curves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considerations can simplify the evaluation of definite integrals considerably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60" y="1051962"/>
            <a:ext cx="2471132" cy="316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6"/>
            <a:ext cx="5292847" cy="704283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139702"/>
            <a:ext cx="5472608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211708"/>
            <a:ext cx="5294847" cy="26632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theorem for integrals of symmetric functions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4422" cy="34330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theorem for integrals of symmetric functions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65206"/>
            <a:ext cx="6811874" cy="3583007"/>
          </a:xfrm>
          <a:prstGeom prst="rect">
            <a:avLst/>
          </a:prstGeom>
          <a:noFill/>
          <a:ln/>
          <a:effectLst/>
        </p:spPr>
      </p:pic>
      <p:cxnSp>
        <p:nvCxnSpPr>
          <p:cNvPr id="8" name="Gerade Verbindung 7"/>
          <p:cNvCxnSpPr/>
          <p:nvPr/>
        </p:nvCxnSpPr>
        <p:spPr>
          <a:xfrm>
            <a:off x="3851920" y="1923678"/>
            <a:ext cx="2880320" cy="0"/>
          </a:xfrm>
          <a:prstGeom prst="lin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Definite Integrals of symmetric integrand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4"/>
            <a:ext cx="5869768" cy="161755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147814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219806"/>
            <a:ext cx="5301229" cy="12765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470038" cy="32679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3317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62972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Substitution Rule for Definite Integrals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Area Between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compute an area between two curves, we play this problem back to the computation of areas between a curve and the </a:t>
            </a:r>
            <a:r>
              <a:rPr lang="en-US" i="1" dirty="0" smtClean="0"/>
              <a:t>x</a:t>
            </a:r>
            <a:r>
              <a:rPr lang="en-US" dirty="0" smtClean="0"/>
              <a:t>-axis 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83" y="1125059"/>
            <a:ext cx="2159800" cy="18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3" y="1203599"/>
            <a:ext cx="5327255" cy="1668250"/>
          </a:xfrm>
          <a:prstGeom prst="rect">
            <a:avLst/>
          </a:prstGeom>
          <a:noFill/>
          <a:ln/>
          <a:effectLst/>
        </p:spPr>
      </p:pic>
      <p:sp>
        <p:nvSpPr>
          <p:cNvPr id="11" name="Raute 10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072" y="3456528"/>
            <a:ext cx="2215983" cy="15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51520" y="3435846"/>
            <a:ext cx="5472608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20" y="3507856"/>
            <a:ext cx="5332140" cy="10446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 known approximation of an area by Riemann sums …</a:t>
            </a:r>
            <a:endParaRPr lang="en-US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193367" y="1073437"/>
            <a:ext cx="2218394" cy="3839942"/>
            <a:chOff x="193366" y="1074308"/>
            <a:chExt cx="2497535" cy="4323122"/>
          </a:xfrm>
        </p:grpSpPr>
        <p:pic>
          <p:nvPicPr>
            <p:cNvPr id="1027" name="Picture 3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666" y="1074308"/>
              <a:ext cx="2448272" cy="200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366" y="3395550"/>
              <a:ext cx="2497535" cy="200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1203598"/>
            <a:ext cx="5332791" cy="3446538"/>
          </a:xfrm>
          <a:prstGeom prst="rect">
            <a:avLst/>
          </a:prstGeom>
          <a:noFill/>
          <a:ln/>
          <a:effectLst/>
        </p:spPr>
      </p:pic>
      <p:sp>
        <p:nvSpPr>
          <p:cNvPr id="13" name="Abgerundetes Rechteck 12"/>
          <p:cNvSpPr/>
          <p:nvPr/>
        </p:nvSpPr>
        <p:spPr>
          <a:xfrm>
            <a:off x="3851920" y="3939902"/>
            <a:ext cx="4608512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their limits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514" y="1121926"/>
            <a:ext cx="21911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1203599"/>
            <a:ext cx="5335696" cy="170577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3147814"/>
            <a:ext cx="5472608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3205969"/>
            <a:ext cx="5332506" cy="1763779"/>
          </a:xfrm>
          <a:prstGeom prst="rect">
            <a:avLst/>
          </a:prstGeom>
          <a:noFill/>
          <a:ln/>
          <a:effectLst/>
        </p:spPr>
      </p:pic>
      <p:sp>
        <p:nvSpPr>
          <p:cNvPr id="12" name="Gefaltete Ecke 11"/>
          <p:cNvSpPr/>
          <p:nvPr/>
        </p:nvSpPr>
        <p:spPr>
          <a:xfrm>
            <a:off x="251520" y="3723878"/>
            <a:ext cx="2160240" cy="115212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Notice that in the special case where </a:t>
            </a:r>
            <a:r>
              <a:rPr lang="en-US" sz="1100" i="1" dirty="0" smtClean="0">
                <a:solidFill>
                  <a:schemeClr val="tx1"/>
                </a:solidFill>
              </a:rPr>
              <a:t>g(x) = 0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i="1" dirty="0" smtClean="0">
                <a:solidFill>
                  <a:schemeClr val="tx1"/>
                </a:solidFill>
              </a:rPr>
              <a:t>S</a:t>
            </a:r>
            <a:r>
              <a:rPr lang="en-US" sz="1100" dirty="0" smtClean="0">
                <a:solidFill>
                  <a:schemeClr val="tx1"/>
                </a:solidFill>
              </a:rPr>
              <a:t> is the region between the graph of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and the </a:t>
            </a:r>
            <a:r>
              <a:rPr lang="en-US" sz="1100" i="1" dirty="0" smtClean="0">
                <a:solidFill>
                  <a:schemeClr val="tx1"/>
                </a:solidFill>
              </a:rPr>
              <a:t>x</a:t>
            </a:r>
            <a:r>
              <a:rPr lang="en-US" sz="1100" dirty="0" smtClean="0">
                <a:solidFill>
                  <a:schemeClr val="tx1"/>
                </a:solidFill>
              </a:rPr>
              <a:t>-axis such that our general definition of an area reduces to our previous definition.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47" y="1145443"/>
            <a:ext cx="2152701" cy="15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7"/>
            <a:ext cx="5275084" cy="1544422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6" y="2966256"/>
            <a:ext cx="5286108" cy="18965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Last time we introduced the indefinite and definite integral 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31591"/>
            <a:ext cx="2880319" cy="13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6"/>
            <a:ext cx="5323610" cy="169652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3219822"/>
            <a:ext cx="5472608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8" y="3291828"/>
            <a:ext cx="5314959" cy="160048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evaluate the area integral correctly, we need to identify the top curve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T</a:t>
            </a:r>
            <a:r>
              <a:rPr lang="en-US" dirty="0" smtClean="0"/>
              <a:t> and the bottom curve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B</a:t>
            </a:r>
            <a:endParaRPr lang="en-US" i="1" baseline="-25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664"/>
            <a:ext cx="2182235" cy="15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2" y="1203598"/>
            <a:ext cx="5333046" cy="29169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5718"/>
            <a:ext cx="2341870" cy="16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02593" cy="31015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45718"/>
            <a:ext cx="2341870" cy="16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8"/>
            <a:ext cx="5096242" cy="1128517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512457"/>
            <a:ext cx="4693939" cy="1694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extend our formula for the are between two curves to situations where the top and bottom curves change on consecutive intervals 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85" y="1110809"/>
            <a:ext cx="2235370" cy="12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8"/>
            <a:ext cx="5303084" cy="3056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this gives the general formula for the area bounded by two graphs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885" y="1110809"/>
            <a:ext cx="2235370" cy="12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3435846"/>
            <a:ext cx="5472608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3507855"/>
            <a:ext cx="5213202" cy="139982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3" y="1189746"/>
            <a:ext cx="5333825" cy="17648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0" y="1049917"/>
            <a:ext cx="2483768" cy="159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288656" cy="36325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regions are best treated by regarding </a:t>
            </a:r>
            <a:r>
              <a:rPr lang="en-US" i="1" dirty="0" smtClean="0"/>
              <a:t>x </a:t>
            </a:r>
            <a:r>
              <a:rPr lang="en-US" dirty="0" smtClean="0"/>
              <a:t>as a function of </a:t>
            </a:r>
            <a:r>
              <a:rPr lang="en-US" i="1" dirty="0" smtClean="0"/>
              <a:t>y</a:t>
            </a:r>
            <a:endParaRPr lang="en-US" dirty="0"/>
          </a:p>
        </p:txBody>
      </p:sp>
      <p:pic>
        <p:nvPicPr>
          <p:cNvPr id="2050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04" y="1059582"/>
            <a:ext cx="23053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58" y="3168595"/>
            <a:ext cx="23053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9"/>
            <a:ext cx="5288506" cy="37373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65" y="1038802"/>
            <a:ext cx="2194876" cy="20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299699" cy="29090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65" y="1038802"/>
            <a:ext cx="2194876" cy="20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8"/>
            <a:ext cx="5290887" cy="32300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for the area is independent of the parameterization we used for the two curves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" y="1114998"/>
            <a:ext cx="2230830" cy="192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01007" cy="19260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s://upload.wikimedia.org/wikipedia/commons/3/31/Fundamental_theorem_of_calculus_%28animation_%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3168352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… as well as the Fundamental Theorem of Calculus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3419872" y="1131590"/>
            <a:ext cx="5472608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6"/>
            <a:ext cx="5301446" cy="1617081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251520" y="350023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Applications of the Fundamental Theorem of Calculus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Substitution Rule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Applying the rules for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90"/>
            <a:ext cx="6713897" cy="3664847"/>
          </a:xfrm>
          <a:prstGeom prst="rect">
            <a:avLst/>
          </a:prstGeom>
          <a:noFill/>
          <a:ln/>
          <a:effectLst/>
        </p:spPr>
      </p:pic>
      <p:sp>
        <p:nvSpPr>
          <p:cNvPr id="16" name="Rechteck 15"/>
          <p:cNvSpPr/>
          <p:nvPr/>
        </p:nvSpPr>
        <p:spPr>
          <a:xfrm>
            <a:off x="4572000" y="2571750"/>
            <a:ext cx="42484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572000" y="3435846"/>
            <a:ext cx="42484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4572000" y="4299942"/>
            <a:ext cx="42484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44009" y="2643757"/>
            <a:ext cx="3908872" cy="429054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44008" y="3505081"/>
            <a:ext cx="4056856" cy="508264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44008" y="4371949"/>
            <a:ext cx="3964518" cy="509020"/>
          </a:xfrm>
          <a:prstGeom prst="rect">
            <a:avLst/>
          </a:prstGeom>
          <a:noFill/>
          <a:ln/>
          <a:effectLst/>
        </p:spPr>
      </p:pic>
      <p:sp>
        <p:nvSpPr>
          <p:cNvPr id="19" name="Rechteck 18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self-/ group-work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Applying the rules for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91"/>
            <a:ext cx="4299003" cy="2526577"/>
          </a:xfrm>
          <a:prstGeom prst="rect">
            <a:avLst/>
          </a:prstGeom>
          <a:noFill/>
          <a:ln/>
          <a:effectLst/>
        </p:spPr>
      </p:pic>
      <p:sp>
        <p:nvSpPr>
          <p:cNvPr id="15" name="Rechteck 14"/>
          <p:cNvSpPr/>
          <p:nvPr/>
        </p:nvSpPr>
        <p:spPr>
          <a:xfrm>
            <a:off x="4572000" y="2283718"/>
            <a:ext cx="42484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4572000" y="3147814"/>
            <a:ext cx="424847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644009" y="2355725"/>
            <a:ext cx="1728738" cy="507187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44008" y="3217049"/>
            <a:ext cx="2034875" cy="507791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self-/ group-work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Evaluating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4432350" cy="664057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2067694"/>
            <a:ext cx="7200800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139695"/>
            <a:ext cx="6372137" cy="1661619"/>
          </a:xfrm>
          <a:prstGeom prst="rect">
            <a:avLst/>
          </a:prstGeom>
          <a:noFill/>
          <a:ln/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3958" y="3278798"/>
            <a:ext cx="1688976" cy="16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2365876" y="4679575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C00000"/>
                </a:solidFill>
              </a:rPr>
              <a:t>f(x)</a:t>
            </a:r>
            <a:endParaRPr lang="en-US" sz="1000" i="1" dirty="0">
              <a:solidFill>
                <a:srgbClr val="C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self-/ group-work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the Substitution Rule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183987"/>
            <a:ext cx="5760970" cy="938966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283718"/>
            <a:ext cx="7200800" cy="27363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2336110"/>
            <a:ext cx="6544884" cy="1167300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78449"/>
            <a:ext cx="7051324" cy="1176405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self-/ group-work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the 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183987"/>
            <a:ext cx="5360770" cy="1163814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2552138"/>
            <a:ext cx="6183046" cy="1210316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994477"/>
            <a:ext cx="6301171" cy="9847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and areas bounded by two curves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2" y="1203572"/>
            <a:ext cx="5031680" cy="1094222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60" y="1085871"/>
            <a:ext cx="2520280" cy="212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419872" y="2499742"/>
            <a:ext cx="5472608" cy="23762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2571723"/>
            <a:ext cx="4887436" cy="1897243"/>
          </a:xfrm>
          <a:prstGeom prst="rect">
            <a:avLst/>
          </a:prstGeom>
          <a:noFill/>
          <a:ln/>
          <a:effectLst/>
        </p:spPr>
      </p:pic>
      <p:sp>
        <p:nvSpPr>
          <p:cNvPr id="11" name="Textfeld 10"/>
          <p:cNvSpPr txBox="1"/>
          <p:nvPr/>
        </p:nvSpPr>
        <p:spPr>
          <a:xfrm>
            <a:off x="251520" y="3291830"/>
            <a:ext cx="166738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upper curve: </a:t>
            </a:r>
            <a:r>
              <a:rPr lang="en-US" sz="1200" i="1" dirty="0" smtClean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 = 3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– 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sz="1200" baseline="30000" dirty="0" smtClean="0">
                <a:solidFill>
                  <a:srgbClr val="FF0000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lower curve: </a:t>
            </a:r>
            <a:r>
              <a:rPr lang="en-US" sz="1200" i="1" dirty="0" smtClean="0">
                <a:solidFill>
                  <a:schemeClr val="tx2"/>
                </a:solidFill>
              </a:rPr>
              <a:t>y</a:t>
            </a:r>
            <a:r>
              <a:rPr lang="en-US" sz="1200" dirty="0" smtClean="0">
                <a:solidFill>
                  <a:schemeClr val="tx2"/>
                </a:solidFill>
              </a:rPr>
              <a:t> = </a:t>
            </a:r>
            <a:r>
              <a:rPr lang="en-US" sz="1200" i="1" dirty="0" smtClean="0">
                <a:solidFill>
                  <a:schemeClr val="tx2"/>
                </a:solidFill>
              </a:rPr>
              <a:t>x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and areas (horizontal approximation)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3" y="1203573"/>
            <a:ext cx="5030309" cy="1093026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040" y="1107205"/>
            <a:ext cx="2483922" cy="247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2499742"/>
            <a:ext cx="5472608" cy="23762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2571723"/>
            <a:ext cx="5322892" cy="2130773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12"/>
          <p:cNvGrpSpPr/>
          <p:nvPr/>
        </p:nvGrpSpPr>
        <p:grpSpPr>
          <a:xfrm>
            <a:off x="80442" y="3338116"/>
            <a:ext cx="2259310" cy="1681906"/>
            <a:chOff x="80442" y="3338116"/>
            <a:chExt cx="2259310" cy="168190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3723878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hteck 11"/>
            <p:cNvSpPr/>
            <p:nvPr/>
          </p:nvSpPr>
          <p:spPr>
            <a:xfrm>
              <a:off x="899592" y="3723878"/>
              <a:ext cx="1440160" cy="12961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 rot="18048826" flipH="1">
              <a:off x="358777" y="3059781"/>
              <a:ext cx="645310" cy="1201979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174" y="87"/>
                </a:cxn>
                <a:cxn ang="0">
                  <a:pos x="285" y="162"/>
                </a:cxn>
                <a:cxn ang="0">
                  <a:pos x="417" y="282"/>
                </a:cxn>
                <a:cxn ang="0">
                  <a:pos x="513" y="405"/>
                </a:cxn>
                <a:cxn ang="0">
                  <a:pos x="591" y="528"/>
                </a:cxn>
                <a:cxn ang="0">
                  <a:pos x="657" y="666"/>
                </a:cxn>
                <a:cxn ang="0">
                  <a:pos x="717" y="813"/>
                </a:cxn>
                <a:cxn ang="0">
                  <a:pos x="762" y="969"/>
                </a:cxn>
                <a:cxn ang="0">
                  <a:pos x="792" y="1149"/>
                </a:cxn>
                <a:cxn ang="0">
                  <a:pos x="813" y="1332"/>
                </a:cxn>
                <a:cxn ang="0">
                  <a:pos x="813" y="1479"/>
                </a:cxn>
                <a:cxn ang="0">
                  <a:pos x="804" y="1635"/>
                </a:cxn>
                <a:cxn ang="0">
                  <a:pos x="780" y="1785"/>
                </a:cxn>
                <a:cxn ang="0">
                  <a:pos x="591" y="1830"/>
                </a:cxn>
                <a:cxn ang="0">
                  <a:pos x="1149" y="1971"/>
                </a:cxn>
                <a:cxn ang="0">
                  <a:pos x="1008" y="1869"/>
                </a:cxn>
                <a:cxn ang="0">
                  <a:pos x="1038" y="1716"/>
                </a:cxn>
                <a:cxn ang="0">
                  <a:pos x="1050" y="1566"/>
                </a:cxn>
                <a:cxn ang="0">
                  <a:pos x="1053" y="1395"/>
                </a:cxn>
                <a:cxn ang="0">
                  <a:pos x="1035" y="1206"/>
                </a:cxn>
                <a:cxn ang="0">
                  <a:pos x="1005" y="1050"/>
                </a:cxn>
                <a:cxn ang="0">
                  <a:pos x="963" y="900"/>
                </a:cxn>
                <a:cxn ang="0">
                  <a:pos x="912" y="762"/>
                </a:cxn>
                <a:cxn ang="0">
                  <a:pos x="837" y="603"/>
                </a:cxn>
                <a:cxn ang="0">
                  <a:pos x="750" y="462"/>
                </a:cxn>
                <a:cxn ang="0">
                  <a:pos x="669" y="363"/>
                </a:cxn>
                <a:cxn ang="0">
                  <a:pos x="558" y="249"/>
                </a:cxn>
                <a:cxn ang="0">
                  <a:pos x="433" y="157"/>
                </a:cxn>
                <a:cxn ang="0">
                  <a:pos x="297" y="81"/>
                </a:cxn>
                <a:cxn ang="0">
                  <a:pos x="153" y="24"/>
                </a:cxn>
                <a:cxn ang="0">
                  <a:pos x="0" y="0"/>
                </a:cxn>
              </a:cxnLst>
              <a:rect l="0" t="0" r="r" b="b"/>
              <a:pathLst>
                <a:path w="1149" h="2226">
                  <a:moveTo>
                    <a:pt x="6" y="6"/>
                  </a:moveTo>
                  <a:lnTo>
                    <a:pt x="75" y="36"/>
                  </a:lnTo>
                  <a:lnTo>
                    <a:pt x="129" y="60"/>
                  </a:lnTo>
                  <a:lnTo>
                    <a:pt x="174" y="87"/>
                  </a:lnTo>
                  <a:lnTo>
                    <a:pt x="228" y="120"/>
                  </a:lnTo>
                  <a:lnTo>
                    <a:pt x="285" y="162"/>
                  </a:lnTo>
                  <a:lnTo>
                    <a:pt x="342" y="210"/>
                  </a:lnTo>
                  <a:lnTo>
                    <a:pt x="417" y="282"/>
                  </a:lnTo>
                  <a:lnTo>
                    <a:pt x="465" y="345"/>
                  </a:lnTo>
                  <a:lnTo>
                    <a:pt x="513" y="405"/>
                  </a:lnTo>
                  <a:lnTo>
                    <a:pt x="549" y="462"/>
                  </a:lnTo>
                  <a:lnTo>
                    <a:pt x="591" y="528"/>
                  </a:lnTo>
                  <a:lnTo>
                    <a:pt x="627" y="603"/>
                  </a:lnTo>
                  <a:lnTo>
                    <a:pt x="657" y="666"/>
                  </a:lnTo>
                  <a:lnTo>
                    <a:pt x="684" y="723"/>
                  </a:lnTo>
                  <a:lnTo>
                    <a:pt x="717" y="813"/>
                  </a:lnTo>
                  <a:lnTo>
                    <a:pt x="738" y="894"/>
                  </a:lnTo>
                  <a:lnTo>
                    <a:pt x="762" y="969"/>
                  </a:lnTo>
                  <a:lnTo>
                    <a:pt x="777" y="1056"/>
                  </a:lnTo>
                  <a:lnTo>
                    <a:pt x="792" y="1149"/>
                  </a:lnTo>
                  <a:lnTo>
                    <a:pt x="807" y="1239"/>
                  </a:lnTo>
                  <a:lnTo>
                    <a:pt x="813" y="1332"/>
                  </a:lnTo>
                  <a:lnTo>
                    <a:pt x="813" y="1410"/>
                  </a:lnTo>
                  <a:lnTo>
                    <a:pt x="813" y="1479"/>
                  </a:lnTo>
                  <a:lnTo>
                    <a:pt x="810" y="1560"/>
                  </a:lnTo>
                  <a:lnTo>
                    <a:pt x="804" y="1635"/>
                  </a:lnTo>
                  <a:lnTo>
                    <a:pt x="792" y="1710"/>
                  </a:lnTo>
                  <a:lnTo>
                    <a:pt x="780" y="1785"/>
                  </a:lnTo>
                  <a:lnTo>
                    <a:pt x="762" y="1869"/>
                  </a:lnTo>
                  <a:lnTo>
                    <a:pt x="591" y="1830"/>
                  </a:lnTo>
                  <a:lnTo>
                    <a:pt x="786" y="2226"/>
                  </a:lnTo>
                  <a:lnTo>
                    <a:pt x="1149" y="1971"/>
                  </a:lnTo>
                  <a:lnTo>
                    <a:pt x="990" y="1932"/>
                  </a:lnTo>
                  <a:lnTo>
                    <a:pt x="1008" y="1869"/>
                  </a:lnTo>
                  <a:lnTo>
                    <a:pt x="1023" y="1797"/>
                  </a:lnTo>
                  <a:lnTo>
                    <a:pt x="1038" y="1716"/>
                  </a:lnTo>
                  <a:lnTo>
                    <a:pt x="1047" y="1644"/>
                  </a:lnTo>
                  <a:lnTo>
                    <a:pt x="1050" y="1566"/>
                  </a:lnTo>
                  <a:lnTo>
                    <a:pt x="1053" y="1482"/>
                  </a:lnTo>
                  <a:lnTo>
                    <a:pt x="1053" y="1395"/>
                  </a:lnTo>
                  <a:lnTo>
                    <a:pt x="1047" y="1299"/>
                  </a:lnTo>
                  <a:lnTo>
                    <a:pt x="1035" y="1206"/>
                  </a:lnTo>
                  <a:lnTo>
                    <a:pt x="1020" y="1113"/>
                  </a:lnTo>
                  <a:lnTo>
                    <a:pt x="1005" y="1050"/>
                  </a:lnTo>
                  <a:lnTo>
                    <a:pt x="987" y="975"/>
                  </a:lnTo>
                  <a:lnTo>
                    <a:pt x="963" y="900"/>
                  </a:lnTo>
                  <a:lnTo>
                    <a:pt x="942" y="831"/>
                  </a:lnTo>
                  <a:lnTo>
                    <a:pt x="912" y="762"/>
                  </a:lnTo>
                  <a:lnTo>
                    <a:pt x="879" y="684"/>
                  </a:lnTo>
                  <a:lnTo>
                    <a:pt x="837" y="603"/>
                  </a:lnTo>
                  <a:lnTo>
                    <a:pt x="798" y="534"/>
                  </a:lnTo>
                  <a:lnTo>
                    <a:pt x="750" y="462"/>
                  </a:lnTo>
                  <a:lnTo>
                    <a:pt x="711" y="408"/>
                  </a:lnTo>
                  <a:lnTo>
                    <a:pt x="669" y="363"/>
                  </a:lnTo>
                  <a:lnTo>
                    <a:pt x="615" y="309"/>
                  </a:lnTo>
                  <a:lnTo>
                    <a:pt x="558" y="249"/>
                  </a:lnTo>
                  <a:lnTo>
                    <a:pt x="501" y="201"/>
                  </a:lnTo>
                  <a:lnTo>
                    <a:pt x="433" y="157"/>
                  </a:lnTo>
                  <a:lnTo>
                    <a:pt x="366" y="114"/>
                  </a:lnTo>
                  <a:lnTo>
                    <a:pt x="297" y="81"/>
                  </a:lnTo>
                  <a:lnTo>
                    <a:pt x="225" y="51"/>
                  </a:lnTo>
                  <a:lnTo>
                    <a:pt x="153" y="24"/>
                  </a:lnTo>
                  <a:lnTo>
                    <a:pt x="81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and areas (horizontal approximation)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2" y="1203571"/>
            <a:ext cx="5127636" cy="2575520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251520" y="3435846"/>
            <a:ext cx="15580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upper curve: 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= </a:t>
            </a:r>
            <a:r>
              <a:rPr lang="en-US" sz="1200" dirty="0" err="1" smtClean="0">
                <a:solidFill>
                  <a:srgbClr val="FF0000"/>
                </a:solidFill>
              </a:rPr>
              <a:t>e</a:t>
            </a:r>
            <a:r>
              <a:rPr lang="en-US" sz="1200" i="1" baseline="30000" dirty="0" err="1" smtClean="0">
                <a:solidFill>
                  <a:srgbClr val="FF0000"/>
                </a:solidFill>
              </a:rPr>
              <a:t>y</a:t>
            </a:r>
            <a:endParaRPr lang="en-US" sz="1200" i="1" baseline="30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lower curve: </a:t>
            </a:r>
            <a:r>
              <a:rPr lang="en-US" sz="1200" i="1" dirty="0" smtClean="0">
                <a:solidFill>
                  <a:schemeClr val="tx2"/>
                </a:solidFill>
              </a:rPr>
              <a:t>x</a:t>
            </a:r>
            <a:r>
              <a:rPr lang="en-US" sz="1200" dirty="0" smtClean="0">
                <a:solidFill>
                  <a:schemeClr val="tx2"/>
                </a:solidFill>
              </a:rPr>
              <a:t> = </a:t>
            </a:r>
            <a:r>
              <a:rPr lang="en-US" sz="1200" i="1" dirty="0" smtClean="0">
                <a:solidFill>
                  <a:schemeClr val="tx2"/>
                </a:solidFill>
              </a:rPr>
              <a:t>y</a:t>
            </a:r>
            <a:r>
              <a:rPr lang="en-US" sz="1200" baseline="30000" dirty="0" smtClean="0">
                <a:solidFill>
                  <a:schemeClr val="tx2"/>
                </a:solidFill>
              </a:rPr>
              <a:t>2</a:t>
            </a:r>
            <a:r>
              <a:rPr lang="en-US" sz="1200" dirty="0" smtClean="0">
                <a:solidFill>
                  <a:schemeClr val="tx2"/>
                </a:solidFill>
              </a:rPr>
              <a:t> + 2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and areas (vertical approximation)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68" y="2931790"/>
            <a:ext cx="2941280" cy="20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1203574"/>
            <a:ext cx="3115588" cy="527355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419872" y="1923678"/>
            <a:ext cx="5472608" cy="30963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1995659"/>
            <a:ext cx="5118473" cy="223688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10 </a:t>
            </a:r>
            <a:r>
              <a:rPr lang="en-US" sz="1400" dirty="0" smtClean="0">
                <a:solidFill>
                  <a:schemeClr val="tx1"/>
                </a:solidFill>
              </a:rPr>
              <a:t>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self-/ group-work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694592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713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Substitution Rule for Definite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Area Between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and areas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183983"/>
            <a:ext cx="7101882" cy="1547888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0379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683568" y="2931790"/>
            <a:ext cx="149714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upper curve: </a:t>
            </a:r>
            <a:r>
              <a:rPr lang="en-US" sz="1200" i="1" dirty="0" smtClean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 = 1/x</a:t>
            </a:r>
            <a:endParaRPr lang="en-US" sz="1200" i="1" baseline="30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lower curve: </a:t>
            </a:r>
            <a:r>
              <a:rPr lang="en-US" sz="1200" i="1" dirty="0" smtClean="0">
                <a:solidFill>
                  <a:schemeClr val="tx2"/>
                </a:solidFill>
              </a:rPr>
              <a:t>y</a:t>
            </a:r>
            <a:r>
              <a:rPr lang="en-US" sz="1200" dirty="0" smtClean="0">
                <a:solidFill>
                  <a:schemeClr val="tx2"/>
                </a:solidFill>
              </a:rPr>
              <a:t> = 1/</a:t>
            </a:r>
            <a:r>
              <a:rPr lang="en-US" sz="1200" i="1" dirty="0" smtClean="0">
                <a:solidFill>
                  <a:schemeClr val="tx2"/>
                </a:solidFill>
              </a:rPr>
              <a:t>x</a:t>
            </a:r>
            <a:r>
              <a:rPr lang="en-US" sz="1200" baseline="30000" dirty="0" smtClean="0">
                <a:solidFill>
                  <a:schemeClr val="tx2"/>
                </a:solidFill>
              </a:rPr>
              <a:t>2</a:t>
            </a:r>
            <a:endParaRPr lang="en-US" sz="1200" baseline="30000" dirty="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19872" y="2931790"/>
            <a:ext cx="5472608" cy="20882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3003767"/>
            <a:ext cx="5185428" cy="1782511"/>
          </a:xfrm>
          <a:prstGeom prst="rect">
            <a:avLst/>
          </a:prstGeom>
          <a:noFill/>
          <a:ln/>
          <a:effectLst/>
        </p:spPr>
      </p:pic>
      <p:cxnSp>
        <p:nvCxnSpPr>
          <p:cNvPr id="12" name="Gerade Verbindung 11"/>
          <p:cNvCxnSpPr/>
          <p:nvPr/>
        </p:nvCxnSpPr>
        <p:spPr>
          <a:xfrm>
            <a:off x="611560" y="3579862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11560" y="444395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r>
              <a:rPr lang="en-US" sz="1200" dirty="0" smtClean="0"/>
              <a:t> = 1</a:t>
            </a:r>
            <a:endParaRPr lang="en-US" sz="1200" dirty="0"/>
          </a:p>
        </p:txBody>
      </p:sp>
      <p:sp>
        <p:nvSpPr>
          <p:cNvPr id="16" name="Rechteck 15"/>
          <p:cNvSpPr/>
          <p:nvPr/>
        </p:nvSpPr>
        <p:spPr>
          <a:xfrm>
            <a:off x="1331640" y="4011910"/>
            <a:ext cx="14401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1835696" y="3651870"/>
            <a:ext cx="129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height: 1/</a:t>
            </a:r>
            <a:r>
              <a:rPr lang="en-US" sz="1200" i="1" dirty="0" smtClean="0"/>
              <a:t>x </a:t>
            </a:r>
            <a:r>
              <a:rPr lang="en-US" sz="1200" dirty="0" smtClean="0"/>
              <a:t>– 1/</a:t>
            </a:r>
            <a:r>
              <a:rPr lang="en-US" sz="1200" i="1" dirty="0" smtClean="0"/>
              <a:t>x</a:t>
            </a:r>
            <a:r>
              <a:rPr lang="en-US" sz="1200" baseline="30000" dirty="0" smtClean="0"/>
              <a:t>2</a:t>
            </a:r>
          </a:p>
          <a:p>
            <a:r>
              <a:rPr lang="en-US" sz="1200" dirty="0" smtClean="0"/>
              <a:t>width: </a:t>
            </a:r>
            <a:r>
              <a:rPr lang="en-US" sz="1200" dirty="0" err="1" smtClean="0"/>
              <a:t>d</a:t>
            </a:r>
            <a:r>
              <a:rPr lang="en-US" sz="1200" i="1" dirty="0" err="1" smtClean="0"/>
              <a:t>x</a:t>
            </a:r>
            <a:endParaRPr lang="en-US" sz="1200" i="1" dirty="0"/>
          </a:p>
        </p:txBody>
      </p:sp>
      <p:cxnSp>
        <p:nvCxnSpPr>
          <p:cNvPr id="19" name="Gerade Verbindung 18"/>
          <p:cNvCxnSpPr>
            <a:endCxn id="17" idx="1"/>
          </p:cNvCxnSpPr>
          <p:nvPr/>
        </p:nvCxnSpPr>
        <p:spPr>
          <a:xfrm flipV="1">
            <a:off x="1409700" y="3882703"/>
            <a:ext cx="425996" cy="270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16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and areas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183982"/>
            <a:ext cx="2451521" cy="62058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187624" y="1131590"/>
            <a:ext cx="432048" cy="43204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b)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7694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251520" y="4443958"/>
            <a:ext cx="162217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upper curve: 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= 1 – </a:t>
            </a:r>
            <a:r>
              <a:rPr lang="en-US" sz="1200" i="1" dirty="0" smtClean="0">
                <a:solidFill>
                  <a:srgbClr val="FF0000"/>
                </a:solidFill>
              </a:rPr>
              <a:t>y</a:t>
            </a:r>
            <a:r>
              <a:rPr lang="en-US" sz="1200" baseline="30000" dirty="0" smtClean="0">
                <a:solidFill>
                  <a:srgbClr val="FF0000"/>
                </a:solidFill>
              </a:rPr>
              <a:t>2</a:t>
            </a:r>
            <a:endParaRPr lang="en-US" sz="1200" i="1" baseline="30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lower curve: </a:t>
            </a:r>
            <a:r>
              <a:rPr lang="en-US" sz="1200" i="1" dirty="0" smtClean="0">
                <a:solidFill>
                  <a:schemeClr val="tx2"/>
                </a:solidFill>
              </a:rPr>
              <a:t>x</a:t>
            </a:r>
            <a:r>
              <a:rPr lang="en-US" sz="1200" dirty="0" smtClean="0">
                <a:solidFill>
                  <a:schemeClr val="tx2"/>
                </a:solidFill>
              </a:rPr>
              <a:t> = </a:t>
            </a:r>
            <a:r>
              <a:rPr lang="en-US" sz="1200" i="1" dirty="0" smtClean="0">
                <a:solidFill>
                  <a:schemeClr val="tx2"/>
                </a:solidFill>
              </a:rPr>
              <a:t>y</a:t>
            </a:r>
            <a:r>
              <a:rPr lang="en-US" sz="1200" baseline="30000" dirty="0" smtClean="0">
                <a:solidFill>
                  <a:schemeClr val="tx2"/>
                </a:solidFill>
              </a:rPr>
              <a:t>2</a:t>
            </a:r>
            <a:r>
              <a:rPr lang="en-US" sz="1200" dirty="0" smtClean="0">
                <a:solidFill>
                  <a:schemeClr val="tx2"/>
                </a:solidFill>
              </a:rPr>
              <a:t> – 1</a:t>
            </a:r>
            <a:endParaRPr lang="en-US" sz="1200" baseline="30000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90404" y="2427734"/>
            <a:ext cx="0" cy="57606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78008" y="2177802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</a:t>
            </a:r>
            <a:r>
              <a:rPr lang="en-US" sz="1200" dirty="0" smtClean="0"/>
              <a:t> = 1</a:t>
            </a:r>
            <a:endParaRPr lang="en-US" sz="12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305844" y="2427734"/>
            <a:ext cx="0" cy="57606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28660" y="217780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</a:t>
            </a:r>
            <a:r>
              <a:rPr lang="en-US" sz="1200" dirty="0" smtClean="0"/>
              <a:t> = -1</a:t>
            </a:r>
            <a:endParaRPr lang="en-US" sz="1200" dirty="0"/>
          </a:p>
        </p:txBody>
      </p:sp>
      <p:sp>
        <p:nvSpPr>
          <p:cNvPr id="14" name="Rechteck 13"/>
          <p:cNvSpPr/>
          <p:nvPr/>
        </p:nvSpPr>
        <p:spPr>
          <a:xfrm>
            <a:off x="3419872" y="1995686"/>
            <a:ext cx="5472608" cy="30243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2067661"/>
            <a:ext cx="5184533" cy="1932091"/>
          </a:xfrm>
          <a:prstGeom prst="rect">
            <a:avLst/>
          </a:prstGeom>
          <a:noFill/>
          <a:ln/>
          <a:effectLst/>
        </p:spPr>
      </p:pic>
      <p:sp>
        <p:nvSpPr>
          <p:cNvPr id="19" name="Rechteck 18"/>
          <p:cNvSpPr/>
          <p:nvPr/>
        </p:nvSpPr>
        <p:spPr>
          <a:xfrm>
            <a:off x="1623283" y="2211710"/>
            <a:ext cx="140405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2051720" y="4155926"/>
            <a:ext cx="1709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height: (1 – </a:t>
            </a:r>
            <a:r>
              <a:rPr lang="en-US" sz="1200" i="1" dirty="0" smtClean="0"/>
              <a:t>y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 – (</a:t>
            </a:r>
            <a:r>
              <a:rPr lang="en-US" sz="1200" i="1" dirty="0" smtClean="0"/>
              <a:t>y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– 1)</a:t>
            </a:r>
            <a:endParaRPr lang="en-US" sz="1200" baseline="30000" dirty="0" smtClean="0"/>
          </a:p>
          <a:p>
            <a:r>
              <a:rPr lang="en-US" sz="1200" dirty="0" smtClean="0"/>
              <a:t>width: </a:t>
            </a:r>
            <a:r>
              <a:rPr lang="en-US" sz="1200" dirty="0" err="1" smtClean="0"/>
              <a:t>d</a:t>
            </a:r>
            <a:r>
              <a:rPr lang="en-US" sz="1200" i="1" dirty="0" err="1" smtClean="0"/>
              <a:t>y</a:t>
            </a:r>
            <a:endParaRPr lang="en-US" sz="1200" i="1" dirty="0"/>
          </a:p>
        </p:txBody>
      </p:sp>
      <p:cxnSp>
        <p:nvCxnSpPr>
          <p:cNvPr id="21" name="Gerade Verbindung 20"/>
          <p:cNvCxnSpPr>
            <a:endCxn id="20" idx="1"/>
          </p:cNvCxnSpPr>
          <p:nvPr/>
        </p:nvCxnSpPr>
        <p:spPr>
          <a:xfrm>
            <a:off x="1691680" y="4083918"/>
            <a:ext cx="360040" cy="302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978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Areas enclosed by two curves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183985"/>
            <a:ext cx="5477163" cy="1370745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787774"/>
            <a:ext cx="5472608" cy="22322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2859752"/>
            <a:ext cx="5332968" cy="2117571"/>
          </a:xfrm>
          <a:prstGeom prst="rect">
            <a:avLst/>
          </a:prstGeom>
          <a:noFill/>
          <a:ln/>
          <a:effectLst/>
        </p:spPr>
      </p:pic>
      <p:cxnSp>
        <p:nvCxnSpPr>
          <p:cNvPr id="10" name="Gerade Verbindung 9"/>
          <p:cNvCxnSpPr>
            <a:stCxn id="13" idx="2"/>
          </p:cNvCxnSpPr>
          <p:nvPr/>
        </p:nvCxnSpPr>
        <p:spPr>
          <a:xfrm>
            <a:off x="676769" y="3431237"/>
            <a:ext cx="294831" cy="73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9552" y="315423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630553" y="4154730"/>
            <a:ext cx="165615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upper curve: </a:t>
            </a:r>
            <a:r>
              <a:rPr lang="en-US" sz="1200" i="1" dirty="0" smtClean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 = (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-1)</a:t>
            </a:r>
            <a:r>
              <a:rPr lang="en-US" sz="1200" baseline="30000" dirty="0" smtClean="0">
                <a:solidFill>
                  <a:srgbClr val="FF0000"/>
                </a:solidFill>
              </a:rPr>
              <a:t>1/2</a:t>
            </a:r>
            <a:endParaRPr lang="en-US" sz="1200" i="1" baseline="-25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lower curve: </a:t>
            </a:r>
            <a:r>
              <a:rPr lang="en-US" sz="1200" i="1" dirty="0" smtClean="0">
                <a:solidFill>
                  <a:schemeClr val="tx2"/>
                </a:solidFill>
              </a:rPr>
              <a:t>y</a:t>
            </a:r>
            <a:r>
              <a:rPr lang="en-US" sz="1200" dirty="0" smtClean="0">
                <a:solidFill>
                  <a:schemeClr val="tx2"/>
                </a:solidFill>
              </a:rPr>
              <a:t> = x-1</a:t>
            </a:r>
            <a:endParaRPr lang="en-US" sz="1200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Areas enclosed by two curves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0359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2" y="1203568"/>
            <a:ext cx="5110334" cy="2060560"/>
          </a:xfrm>
          <a:prstGeom prst="rect">
            <a:avLst/>
          </a:prstGeom>
          <a:noFill/>
          <a:ln/>
          <a:effectLst/>
        </p:spPr>
      </p:pic>
      <p:cxnSp>
        <p:nvCxnSpPr>
          <p:cNvPr id="6" name="Gerade Verbindung 5"/>
          <p:cNvCxnSpPr>
            <a:stCxn id="7" idx="2"/>
          </p:cNvCxnSpPr>
          <p:nvPr/>
        </p:nvCxnSpPr>
        <p:spPr>
          <a:xfrm>
            <a:off x="676769" y="1775053"/>
            <a:ext cx="294831" cy="73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39552" y="149805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1630553" y="2498546"/>
            <a:ext cx="165615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upper curve: </a:t>
            </a:r>
            <a:r>
              <a:rPr lang="en-US" sz="1200" i="1" dirty="0" smtClean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 = (</a:t>
            </a:r>
            <a:r>
              <a:rPr lang="en-US" sz="1200" i="1" dirty="0" smtClean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-1)</a:t>
            </a:r>
            <a:r>
              <a:rPr lang="en-US" sz="1200" baseline="30000" dirty="0" smtClean="0">
                <a:solidFill>
                  <a:srgbClr val="FF0000"/>
                </a:solidFill>
              </a:rPr>
              <a:t>1/2</a:t>
            </a:r>
            <a:endParaRPr lang="en-US" sz="1200" i="1" baseline="-25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lower curve: </a:t>
            </a:r>
            <a:r>
              <a:rPr lang="en-US" sz="1200" i="1" dirty="0" smtClean="0">
                <a:solidFill>
                  <a:schemeClr val="tx2"/>
                </a:solidFill>
              </a:rPr>
              <a:t>y</a:t>
            </a:r>
            <a:r>
              <a:rPr lang="en-US" sz="1200" dirty="0" smtClean="0">
                <a:solidFill>
                  <a:schemeClr val="tx2"/>
                </a:solidFill>
              </a:rPr>
              <a:t> = x-1</a:t>
            </a:r>
            <a:endParaRPr lang="en-US" sz="1200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Areas enclosed by two curves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183983"/>
            <a:ext cx="6449680" cy="64309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187624" y="1131590"/>
            <a:ext cx="432048" cy="43204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b)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900" y="2524914"/>
            <a:ext cx="2455892" cy="245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06769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feil nach rechts 9"/>
          <p:cNvSpPr/>
          <p:nvPr/>
        </p:nvSpPr>
        <p:spPr>
          <a:xfrm rot="19487084">
            <a:off x="889398" y="3500442"/>
            <a:ext cx="792088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283968" y="2067694"/>
            <a:ext cx="4608512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355974" y="2139669"/>
            <a:ext cx="4484745" cy="26639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Areas enclosed by two curves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2" y="1203568"/>
            <a:ext cx="5339267" cy="3554228"/>
          </a:xfrm>
          <a:prstGeom prst="rect">
            <a:avLst/>
          </a:prstGeom>
          <a:noFill/>
          <a:ln/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3159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Gerade Verbindung mit Pfeil 7"/>
          <p:cNvCxnSpPr/>
          <p:nvPr/>
        </p:nvCxnSpPr>
        <p:spPr>
          <a:xfrm>
            <a:off x="1187624" y="156363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964472" y="206769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755576" y="2283718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9552" y="206769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956360" y="131370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r>
              <a:rPr lang="en-US" sz="1200" dirty="0" smtClean="0"/>
              <a:t> = 1</a:t>
            </a:r>
            <a:endParaRPr lang="en-US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729780" y="1813555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r>
              <a:rPr lang="en-US" sz="1200" dirty="0" smtClean="0"/>
              <a:t> = 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smtClean="0"/>
              <a:t>Equal </a:t>
            </a:r>
            <a:r>
              <a:rPr lang="en-US" smtClean="0"/>
              <a:t>partitioning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183984"/>
            <a:ext cx="7047157" cy="753415"/>
          </a:xfrm>
          <a:prstGeom prst="rect">
            <a:avLst/>
          </a:prstGeom>
          <a:noFill/>
          <a:ln/>
          <a:effectLst/>
        </p:spPr>
      </p:pic>
      <p:sp>
        <p:nvSpPr>
          <p:cNvPr id="15" name="Rechteck 14"/>
          <p:cNvSpPr/>
          <p:nvPr/>
        </p:nvSpPr>
        <p:spPr>
          <a:xfrm>
            <a:off x="3419872" y="2139702"/>
            <a:ext cx="5472608" cy="2880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2211683"/>
            <a:ext cx="5325886" cy="2608360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900" y="206769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>
            <a:off x="1763688" y="3723878"/>
            <a:ext cx="144016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V="1">
            <a:off x="1946920" y="3795886"/>
            <a:ext cx="1184920" cy="11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37"/>
          <p:cNvSpPr>
            <a:spLocks/>
          </p:cNvSpPr>
          <p:nvPr/>
        </p:nvSpPr>
        <p:spPr bwMode="auto">
          <a:xfrm rot="18048826" flipH="1">
            <a:off x="1546401" y="3131789"/>
            <a:ext cx="645310" cy="1201979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Gerade Verbindung 12"/>
          <p:cNvCxnSpPr/>
          <p:nvPr/>
        </p:nvCxnSpPr>
        <p:spPr>
          <a:xfrm>
            <a:off x="2612544" y="4011910"/>
            <a:ext cx="0" cy="8640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82298" y="37391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b</a:t>
            </a:r>
            <a:endParaRPr lang="en-US" sz="12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with the same value</a:t>
            </a:r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84261" y="1203592"/>
            <a:ext cx="4720147" cy="1602948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928" y="1098935"/>
            <a:ext cx="2898549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84261" y="3075801"/>
            <a:ext cx="5381585" cy="142748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3003798"/>
            <a:ext cx="5472608" cy="20162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323528" y="4227934"/>
            <a:ext cx="3240360" cy="72008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Definite integrals with the same value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928" y="1098935"/>
            <a:ext cx="2898549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84260" y="1203593"/>
            <a:ext cx="4551620" cy="1714995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1827" y="4273968"/>
            <a:ext cx="2952329" cy="628013"/>
          </a:xfrm>
          <a:prstGeom prst="rect">
            <a:avLst/>
          </a:prstGeom>
          <a:noFill/>
          <a:ln/>
          <a:effectLst/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84261" y="3136740"/>
            <a:ext cx="5323381" cy="15023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using a substitution in a definite integral, we must put everything in terms of the new variable including the limits of integration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1"/>
            <a:ext cx="7042893" cy="122135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2643758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15755"/>
            <a:ext cx="7053790" cy="7862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1"/>
            <a:ext cx="7042893" cy="122135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2643758"/>
            <a:ext cx="7200800" cy="23762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15754"/>
            <a:ext cx="7075222" cy="22170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 and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fik 3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0" y="1203586"/>
            <a:ext cx="5144895" cy="2129178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242190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89884" y="2663190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627467" y="2339957"/>
            <a:ext cx="533282" cy="16450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22927" y="2764922"/>
            <a:ext cx="342027" cy="156576"/>
          </a:xfrm>
          <a:prstGeom prst="rect">
            <a:avLst/>
          </a:prstGeom>
          <a:noFill/>
          <a:ln/>
          <a:effectLst/>
        </p:spPr>
      </p:pic>
      <p:pic>
        <p:nvPicPr>
          <p:cNvPr id="34" name="Grafik 3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665666" y="3287638"/>
            <a:ext cx="5233942" cy="1120792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6500976" y="2242190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6500976" y="2663190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813206" y="2337246"/>
            <a:ext cx="1046965" cy="169929"/>
          </a:xfrm>
          <a:prstGeom prst="rect">
            <a:avLst/>
          </a:prstGeom>
          <a:noFill/>
          <a:ln/>
          <a:effectLst/>
        </p:spPr>
      </p:pic>
      <p:pic>
        <p:nvPicPr>
          <p:cNvPr id="32" name="Grafik 31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6926" y="2759034"/>
            <a:ext cx="1059525" cy="168353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763690" y="4538826"/>
            <a:ext cx="7046706" cy="4253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 and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1203583"/>
            <a:ext cx="4629112" cy="224033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359154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89884" y="2780154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27468" y="2456921"/>
            <a:ext cx="543253" cy="154206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647736" y="2881886"/>
            <a:ext cx="492409" cy="160605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06628" y="3645106"/>
            <a:ext cx="5765445" cy="971782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6500976" y="2359154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6500976" y="2780154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729890" y="2454210"/>
            <a:ext cx="1213597" cy="158611"/>
          </a:xfrm>
          <a:prstGeom prst="rect">
            <a:avLst/>
          </a:prstGeom>
          <a:noFill/>
          <a:ln/>
          <a:effectLst/>
        </p:spPr>
      </p:pic>
      <p:pic>
        <p:nvPicPr>
          <p:cNvPr id="35" name="Grafik 34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722497" y="2875999"/>
            <a:ext cx="1228383" cy="1578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 and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1203583"/>
            <a:ext cx="4632672" cy="245207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5675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89884" y="29885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87835" y="2635300"/>
            <a:ext cx="412210" cy="224557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710521" y="3032577"/>
            <a:ext cx="366839" cy="272002"/>
          </a:xfrm>
          <a:prstGeom prst="rect">
            <a:avLst/>
          </a:prstGeom>
          <a:noFill/>
          <a:ln/>
          <a:effectLst/>
        </p:spPr>
      </p:pic>
      <p:pic>
        <p:nvPicPr>
          <p:cNvPr id="34" name="Grafik 3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341924" y="3791747"/>
            <a:ext cx="3886752" cy="510126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6500976" y="2567558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6500976" y="2988558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fik 31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954136" y="2633420"/>
            <a:ext cx="765104" cy="228317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937472" y="3053675"/>
            <a:ext cx="798432" cy="229806"/>
          </a:xfrm>
          <a:prstGeom prst="rect">
            <a:avLst/>
          </a:prstGeom>
          <a:noFill/>
          <a:ln/>
          <a:effectLst/>
        </p:spPr>
      </p:pic>
      <p:sp>
        <p:nvSpPr>
          <p:cNvPr id="19" name="Rechteck 18"/>
          <p:cNvSpPr/>
          <p:nvPr/>
        </p:nvSpPr>
        <p:spPr>
          <a:xfrm>
            <a:off x="7164288" y="987574"/>
            <a:ext cx="1872208" cy="14401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2896" y="1042628"/>
            <a:ext cx="1794992" cy="133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3,071"/>
  <p:tag name="ORIGINALWIDTH" val="3196,851"/>
  <p:tag name="LATEXADDIN" val="\documentclass{article}\pagestyle{empty}&#10;\usepackage{amsmath}&#10;\usepackage{amsfonts}&#10;\usepackage{amssymb}&#10;\begin{document}&#10;\begin{minipage}{9.4 cm}&#10;{\sffamily{&#10;Moreover,&#10;\begin{eqnarray*}&#10;A &amp; = &amp; \int_{-1}^1 \left( {\rm{e}}^y - (y^2 - 2) \right) \textrm{d} y&#10;\, \, = \, \, \int_{-1}^1 \left( {\rm{e}}^y - y^2 + 2 \right) \textrm{d} y \\[2mm]&#10;&amp; = &amp;&#10;\Big[ {\rm{e}}^y - \tfrac{1}{3} y^3 + 2 y \Big]^1_{-1}&#10;\, \, = \, \, {\rm{e}}^1 - \tfrac{1}{3} + 2 - \left( {\rm{e}}^{-1} + \tfrac{1}{3} - 2 \right) \\[2mm]&#10;&amp; = &amp;&#10;{\rm{e}}^1 - {\rm{e}}^{-1} + 4 - \tfrac{2}{3} \, \, = \, \, {\rm{e}}^1 - {\rm{e}}^{-1} + \tfrac{10}{3} \\[2mm]&#10;&amp; \approx &amp;&#10;5.683736&#10;\end{eqnarray*}&#10;&#10;}}&#10;\end{minipage}&#10;\end{document}"/>
  <p:tag name="IGUANATEXSIZE" val="20"/>
  <p:tag name="IGUANATEXCURSOR" val="6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213"/>
  <p:tag name="ORIGINALWIDTH" val="1947,507"/>
  <p:tag name="LATEXADDIN" val="\documentclass{article}\pagestyle{empty}&#10;\usepackage{amsmath}&#10;\usepackage{amsfonts}&#10;\usepackage{amssymb}&#10;\begin{document}&#10;\begin{minipage}{9.4 cm}&#10;{\sffamily{&#10;{\bf{Exercise:}}\\[1mm]&#10;Find the area $A$ of the shaded region.&#10;}}&#10;\end{minipage}&#10;\end{document}"/>
  <p:tag name="IGUANATEXSIZE" val="20"/>
  <p:tag name="IGUANATEXCURSOR" val="2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0,844"/>
  <p:tag name="ORIGINALWIDTH" val="3196,851"/>
  <p:tag name="LATEXADDIN" val="\documentclass{article}\pagestyle{empty}&#10;\usepackage{amsmath}&#10;\usepackage{amsfonts}&#10;\usepackage{amssymb}&#10;\begin{document}&#10;\begin{minipage}{9.4 cm}&#10;{\sffamily{&#10;{\bf{Solution:}}\\[1mm]&#10;Due to symmetry we have&#10;\begin{eqnarray*}&#10;A &amp; = &amp; 2 \cdot \int^2_0 \left( x - (x^3-3x) \right) \textrm{d} x \, \, = \, \, 2 \cdot \int^2_0 \left( 4 x - x^3 \right) \textrm{d} x \\[1mm]&#10;&amp; = &amp;&#10;2 \cdot \Big[ 2 x^2 - \tfrac{1}{4} x^4 \Big]^2_0 \, \, = \, \, 2 \cdot \left( 8 - 4 - (0 - 0) \right) \\[1mm]&#10;&amp; = &amp;&#10;8 \, .&#10;\end{eqnarray*}&#10;}}&#10;\end{minipage}&#10;\end{document}"/>
  <p:tag name="IGUANATEXSIZE" val="20"/>
  <p:tag name="IGUANATEXCURSOR" val="4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7,1354"/>
  <p:tag name="ORIGINALWIDTH" val="4494,188"/>
  <p:tag name="LATEXADDIN" val="\documentclass{article}\pagestyle{empty}&#10;\usepackage{amsmath}&#10;\usepackage{amsfonts}&#10;\usepackage{amssymb}&#10;\usepackage{multicol}&#10;\begin{document}&#10;\begin{minipage}{12.7 cm}&#10;{\sffamily{&#10;{\bf{Exercise:}}&#10;Sketch the region enclosed by the given curves. Decide whether to integrate with respect to $x$ or $y$. Draw a typical approximating rectangle&#10;and label its height and width. Then find the area $A$ of the region.&#10;\begin{enumerate}&#10;\item[{\bf{a)}}] $y = 1/x$, $y = 1/x^2$, $x = 2$.&#10;\item[{\bf{b)}}] $x = 1-y^2$, $x = y^2 - 1$.&#10;\end{enumerate}&#10;}}&#10;\end{minipage}&#10;\end{document}"/>
  <p:tag name="IGUANATEXSIZE" val="20"/>
  <p:tag name="IGUANATEXCURSOR" val="3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5,1257"/>
  <p:tag name="ORIGINALWIDTH" val="3235,846"/>
  <p:tag name="LATEXADDIN" val="\documentclass{article}\pagestyle{empty}&#10;\usepackage{amsmath}&#10;\usepackage{amsfonts}&#10;\usepackage{amssymb}&#10;\begin{document}&#10;\begin{minipage}{9.4 cm}&#10;{\sffamily{&#10;{\bf{Solution:}}\\[1mm]&#10;{\bf{a)}} We have \\[-6mm]&#10;\begin{eqnarray*}&#10;A &amp; = &amp; \int^2_1 \left( \tfrac{1}{x} - \tfrac{1}{x^2} \right) \textrm{d} x \, \, = \, \, \Big[ \ln(x) - (-x^{-1}) \Big]^2_1 \\[1mm]&#10;&amp; = &amp;&#10;\Big[ \ln(x) + x^{-1} \Big]^2_1 \, \, = \, \, \ln(2) + \tfrac{1}{2} - 0 - 1 \, \, = \, \, \ln(2) - \tfrac{1}{2}&#10;\end{eqnarray*}&#10;}}&#10;\end{minipage}&#10;\end{document}"/>
  <p:tag name="IGUANATEXSIZE" val="20"/>
  <p:tag name="IGUANATEXCURSOR" val="1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,7042"/>
  <p:tag name="ORIGINALWIDTH" val="1550,806"/>
  <p:tag name="LATEXADDIN" val="\documentclass{article}\pagestyle{empty}&#10;\usepackage{amsmath}&#10;\usepackage{amsfonts}&#10;\usepackage{amssymb}&#10;\usepackage{multicol}&#10;\begin{document}&#10;\begin{minipage}{12.7 cm}&#10;{\sffamily{&#10;{\bf{Exercise:}}&#10;\begin{enumerate}&#10;\item[{\bf{b)}}] $x = 1-y^2$, $x = y^2 - 1$.&#10;\end{enumerate}&#10;}}&#10;\end{minipage}&#10;\end{document}"/>
  <p:tag name="IGUANATEXSIZE" val="20"/>
  <p:tag name="IGUANATEXCURSOR" val="1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7,615"/>
  <p:tag name="ORIGINALWIDTH" val="3235,096"/>
  <p:tag name="LATEXADDIN" val="\documentclass{article}\pagestyle{empty}&#10;\usepackage{amsmath}&#10;\usepackage{amsfonts}&#10;\usepackage{amssymb}&#10;\begin{document}&#10;\begin{minipage}{9.4 cm}&#10;{\sffamily{&#10;{\bf{Solution:}}\\[1mm]&#10;{\bf{b)}} Due to symmetry, we have \\[-4mm]&#10;\begin{eqnarray*}&#10;A &amp; = &amp; \int^1_{-1} \left( (1-y^2) - (y^2-1) \right) \textrm{d} y \, \, = \, \, 4 \cdot \int^1_0 \left( 1 - y^2 \right) \textrm{d} y  \\[1mm]&#10;&amp; = &amp;&#10;4 \cdot \Big[ y - \tfrac{1}{3} y^3 \Big]^1_0 \, \, = \, \, 4 \cdot \left(1 - \tfrac{1}{3} \right) \, \, = \, \, \tfrac{8}{3} \, .&#10;\end{eqnarray*}&#10;}}&#10;\end{minipage}&#10;\end{document}"/>
  <p:tag name="IGUANATEXSIZE" val="20"/>
  <p:tag name="IGUANATEXCURSOR" val="5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2,1485"/>
  <p:tag name="ORIGINALWIDTH" val="3465,317"/>
  <p:tag name="LATEXADDIN" val="\documentclass{article}\pagestyle{empty}&#10;\usepackage{amsmath}&#10;\usepackage{amsfonts}&#10;\usepackage{amssymb}&#10;\usepackage{multicol}&#10;\begin{document}&#10;\begin{minipage}{12.7 cm}&#10;{\sffamily{&#10;{\bf{Exercise:}}\\[1mm]&#10;Sketch the region enclosed by the given curves and find its area $A$.&#10;\begin{enumerate}&#10;\item[{\bf{a)}}] $y = \sqrt{x-1}$, $x-y=1$.&#10;\item[{\bf{b)}}] $y = 1/x$, $y=x$, $y = \tfrac{1}{4} x$, $x &gt; 0$.&#10;\end{enumerate}&#10;}}&#10;\end{minipage}&#10;\end{document}"/>
  <p:tag name="IGUANATEXSIZE" val="20"/>
  <p:tag name="IGUANATEXCURSOR" val="2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8,853"/>
  <p:tag name="ORIGINALWIDTH" val="3326,584"/>
  <p:tag name="LATEXADDIN" val="\documentclass{article}\pagestyle{empty}&#10;\usepackage{amsmath}&#10;\usepackage{amsfonts}&#10;\usepackage{amssymb}&#10;\begin{document}&#10;\begin{minipage}{9.4 cm}&#10;{\sffamily{&#10;{\bf{Solution:}}\\[1mm]&#10;{\bf{a)}} From the figure, and especially the domain of $y = \sqrt{x-1}$, we have that $x = 1$ is the lower boundary. The upper boundary is obtained from&#10;\begin{eqnarray*}&#10;\sqrt{x-1} \, \, = \, \, x-1 &amp; \Longrightarrow &amp; x-1 \, \, = \, \, x^2 - 2x + 1 \\[-1mm]&#10;&amp; \Longrightarrow &amp;&#10;0 \, \, = \, \, x^2 - 3x + 2 \\[-1mm]&#10;&amp; \Longrightarrow &amp;&#10;0 \, \, = \, \, (x-1) (x-2)&#10;\end{eqnarray*}&#10;}}&#10;\end{minipage}&#10;\end{document}"/>
  <p:tag name="IGUANATEXSIZE" val="20"/>
  <p:tag name="IGUANATEXCURSOR" val="4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2,857"/>
  <p:tag name="ORIGINALWIDTH" val="3185,602"/>
  <p:tag name="LATEXADDIN" val="\documentclass{article}\pagestyle{empty}&#10;\usepackage{amsmath}&#10;\usepackage{amsfonts}&#10;\usepackage{amssymb}&#10;\begin{document}&#10;\begin{minipage}{9.4 cm}&#10;{\sffamily{&#10;We have&#10;\begin{eqnarray*}&#10;A &amp; = &amp; \int^2_1 \left( \sqrt{x-1} - (x-1) \right) \textrm{d} x \, \, = \, \, \int^1_0 \left( u^{1/2} - u \right) \textrm{d} u \\[2mm]&#10;&amp; = &amp;&#10;\Big[ \tfrac{2}{3} u^{3/2} - \tfrac{1}{2} u^2 \Big]^1_0 \, \, = \, \, \tfrac{2}{3} - \tfrac{1}{2} \\[1mm]&#10;&amp; = &amp;&#10;\tfrac{1}{6}&#10;\end{eqnarray*}&#10;}}&#10;\end{minipage}&#10;\end{document}"/>
  <p:tag name="IGUANATEXSIZE" val="20"/>
  <p:tag name="IGUANATEXCURSOR" val="4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9525"/>
  <p:tag name="ORIGINALWIDTH" val="4080,24"/>
  <p:tag name="LATEXADDIN" val="\documentclass{article}\pagestyle{empty}&#10;\usepackage{amsmath}&#10;\usepackage{amsfonts}&#10;\usepackage{amssymb}&#10;\usepackage{multicol}&#10;\begin{document}&#10;\begin{minipage}{12.7 cm}&#10;{\sffamily{&#10;{\bf{Exercise:}} Sketch the region enclosed by the given curves and find its area $A$.&#10;\begin{enumerate}&#10;\item[{\bf{b)}}] $y = 1/x$, $y=x$, $y = \tfrac{1}{4} x$, $x &gt; 0$.&#10;\end{enumerate}&#10;}}&#10;\end{minipage}&#10;\end{document}"/>
  <p:tag name="IGUANATEXSIZE" val="20"/>
  <p:tag name="IGUANATEXCURSOR" val="2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5,066"/>
  <p:tag name="ORIGINALWIDTH" val="2793,401"/>
  <p:tag name="LATEXADDIN" val="\documentclass{article}\pagestyle{empty}&#10;\usepackage{amsmath}&#10;\usepackage{amsfonts}&#10;\usepackage{amssymb}&#10;\begin{document}&#10;\begin{minipage}{7.9 cm}&#10;{\sffamily{&#10;{\bf{Solution:}}\\[1mm]&#10;{\bf{b)}} From the figure we see that we will have to split the area computation into tow parts, one with $y = x$ (red line) being the upper function and the other with $y = \tfrac{1}{x}$ (blue line) being the upper function. In both cases the lower function is $y = \tfrac{1}{4} x$.\\[1mm]&#10;The intersection of $y = x$ and $y = \tfrac{1}{x}$ for $x &gt; 0$ is determined as follows:\\[-2mm]&#10;$$&#10;x \, \, = \, \, \tfrac{1}{x} \quad \Longrightarrow \quad x^2 \, \, = \, \, 1 \quad \Longrightarrow \quad x \, \, = \, \, 1 \, . &#10;$$&#10;}}&#10;\end{minipage}&#10;\end{document}"/>
  <p:tag name="IGUANATEXSIZE" val="20"/>
  <p:tag name="IGUANATEXCURSOR" val="5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4,755"/>
  <p:tag name="ORIGINALWIDTH" val="3323,585"/>
  <p:tag name="LATEXADDIN" val="\documentclass{article}\pagestyle{empty}&#10;\usepackage{amsmath}&#10;\usepackage{amsfonts}&#10;\usepackage{amssymb}&#10;\begin{document}&#10;\begin{minipage}{9.4 cm}&#10;{\sffamily{&#10;Next, the intersection of $y = \tfrac{1}{x}$ and $y = \tfrac{1}{4} x$ is determined as follows\\[-2mm]&#10;$$&#10;\tfrac{1}{x} \, \, = \, \, \tfrac{1}{4} x \quad \Longrightarrow \quad 4 x^2 \, \, = \, \, 1 \quad \Longrightarrow \quad x \, \, = \, \, 2 \, . &#10;$$&#10;Thus, we have&#10;\begin{eqnarray*}&#10;A &amp; = &amp; \int^1_0 \left( x - \tfrac{1}{4} x \right) \textrm{d} x \, + \, \int^2_1 \left( \tfrac{1}{x} - \tfrac{1}{4} x \right) \textrm{d} x \\[1mm]&#10;&amp; = &amp;&#10;\Big[ \tfrac{1}{2} x^2 - \tfrac{1}{8} x^2 \Big]^1_0 \, + \, \Big[ \ln(x) - \tfrac{1}{8} x^2 \Big]^2_1 \\[1mm]&#10;&amp; = &amp;&#10;\tfrac{3}{8} + \ln(2) - \tfrac{2}{8} - (0 - \tfrac{1}{8}) \, \, = \, \, \ln(2) + \tfrac{2}{8} \\[1mm]&#10;&amp; = &amp;&#10;\ln(2) + \tfrac{1}{4} \, \, \approx \, \, 0.9431472&#10;\end{eqnarray*}&#10;}}&#10;\end{minipage}&#10;\end{document}"/>
  <p:tag name="IGUANATEXSIZE" val="20"/>
  <p:tag name="IGUANATEXCURSOR" val="8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4458,193"/>
  <p:tag name="LATEXADDIN" val="\documentclass{article}\pagestyle{empty}&#10;\usepackage{amsmath}&#10;\usepackage{amsfonts}&#10;\usepackage{amssymb}&#10;\usepackage{multicol}&#10;\begin{document}&#10;\begin{minipage}{12.6 cm}&#10;{\sffamily{&#10;{\bf{Exercise:}}\\[1mm]&#10;Find the number $b$ such that the line $y = b$ divides the region bounded by the curves $y = x^2$ and $y=4$ into two regions with equal area.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6,318"/>
  <p:tag name="ORIGINALWIDTH" val="3322,835"/>
  <p:tag name="LATEXADDIN" val="\documentclass{article}\pagestyle{empty}&#10;\usepackage{amsmath}&#10;\usepackage{amsfonts}&#10;\usepackage{amssymb}&#10;\begin{document}&#10;\begin{minipage}{9.4 cm}&#10;{\sffamily{&#10;{\bf{Solution:}}&#10;Due to symmetry, we use integration with respect to $y$ such that the defining equation for $b$ becomes&#10;$$&#10;\int_0^b \, \sqrt{y} \, \textrm{d} y \, \, = \, \, \int_b^4 \, \sqrt{y} \, \textrm{d} y&#10;$$&#10;Hence&#10;\begin{eqnarray*}&#10;\tfrac{2}{3} b^{3/2} \, \, = \, \, \tfrac{2}{3} 4^{3/2} - \tfrac{2}{3} b^{3/2}&#10;&amp; \Longrightarrow &amp;&#10;b^{3/2} \, \, = \, \, \tfrac{1}{2} 4^{3/2} \, \, = \, \, 4 \\[1mm]&#10;&amp; \Longrightarrow &amp;&#10;b \, \, = \, \, 4^{2/3} \, \, \approx \, \, 2.519842&#10;\end{eqnarray*}&#10;}}&#10;\end{minipage}&#10;\end{document}"/>
  <p:tag name="IGUANATEXSIZE" val="20"/>
  <p:tag name="IGUANATEXCURSOR" val="4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6,1268"/>
  <p:tag name="ORIGINALWIDTH" val="3010,874"/>
  <p:tag name="LATEXADDIN" val="\documentclass{article}\pagestyle{empty}&#10;\usepackage{amsmath}&#10;\usepackage{amsfonts}&#10;\usepackage{amssymb}&#10;\begin{document}&#10;\begin{minipage}{9.7 cm}&#10;{\sffamily{&#10;{\bf{Exercise:}}&#10;Which of the following areas are equal? Why? % 451&#10;$$&#10;\int^1_0 \, {\rm{e}}^{\sqrt{x}} \, \textrm{d} x \, , \qquad&#10;\int^1_0 \, 2 x {\rm{e}}^x \, \textrm{d} x \, ,&#10;$$\\[-6mm]&#10;and&#10;$$&#10;\int^{\pi/2}_0 \, {\rm{e}}^{\sin(x)} \sin(2x) \, \textrm{d} x&#10;$$&#10;}}&#10;\end{minipage}&#10;\end{document}"/>
  <p:tag name="IGUANATEXSIZE" val="20"/>
  <p:tag name="IGUANATEXCURSOR" val="1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7,3904"/>
  <p:tag name="ORIGINALWIDTH" val="3429,322"/>
  <p:tag name="LATEXADDIN" val="\documentclass{article}\pagestyle{empty}&#10;\usepackage{amsmath}&#10;\usepackage{amsfonts}&#10;\usepackage{amssymb}&#10;\begin{document}&#10;\begin{minipage}{9.7 cm}&#10;{\sffamily{&#10;{\bf{Solution:}}\\[1mm]&#10;With $\sin(2x) = 2 \sin(x) \cos(x)$ , $u := \sin(x)$ and $\textrm{d} u = \cos(x) \textrm{d} x$ we have&#10;\begin{eqnarray*}&#10;\int^{\pi/2}_0 \, {\rm{e}}^{\sin(x)} \sin(2x) \, \textrm{d} x&#10;&amp; = &amp;&#10;\int^1_0 \, 2 u {\rm{e}}^u \textrm{d} u&#10;\, \, = \, \,&#10;\int^1_0 \, 2 x {\rm{e}}^x \textrm{d} x&#10;\end{eqnarray*}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2,119"/>
  <p:tag name="ORIGINALWIDTH" val="2896,888"/>
  <p:tag name="LATEXADDIN" val="\documentclass{article}\pagestyle{empty}&#10;\usepackage{amsmath}&#10;\usepackage{amsfonts}&#10;\usepackage{amssymb}&#10;\begin{document}&#10;\begin{minipage}{9.6 cm}&#10;{\sffamily{&#10;With $u := \sqrt{x}$ and $\textrm{d} u = \frac{1}{2 \sqrt{x}} \textrm{d} x$ we have&#10;\begin{eqnarray*}&#10;\int^1_0 \, {\rm{e}}^{\sqrt{x}} \, \textrm{d} x&#10;&amp; = &amp;&#10;\int^1_0 \, {\rm{e}}^{\sqrt{x}} \, \frac{2 \, \sqrt{x}}{1} \, \frac{1}{2 \, \sqrt{x}} \textrm{d} x \\[2mm]&#10;&amp; = &amp;&#10;\int^1_0 \, 2 u {\rm{e}}^u \textrm{d} u \, \, = \, \, \int^1_0 \, 2 x {\rm{e}}^x \textrm{d} x&#10;\end{eqnarray*}&#10;}}&#10;\end{minipage}&#10;\end{document}"/>
  <p:tag name="IGUANATEXSIZE" val="20"/>
  <p:tag name="IGUANATEXCURSOR" val="5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,1868"/>
  <p:tag name="ORIGINALWIDTH" val="2468,692"/>
  <p:tag name="LATEXADDIN" val="\documentclass{article}\pagestyle{empty}&#10;\usepackage{amsmath}&#10;\usepackage{amsfonts}&#10;\usepackage{amssymb}&#10;\begin{document}&#10;\begin{minipage}{8 cm}&#10;{\sffamily{&#10;Note, by virtue of the product rule, we have&#10;\begin{eqnarray*}&#10;\frac{\textrm{d}}{\textrm{d} x} \, 2 {\rm{e}}^x (x-1) \, \, = \, \, &#10;2 {\rm{e}}^x (x-1) + 2 {\rm{e}}^x \, \, = \, \, 2 x {\rm{e}}^x&#10;\end{eqnarray*}&#10;}}&#10;\end{minipage}&#10;\end{document}"/>
  <p:tag name="IGUANATEXSIZE" val="20"/>
  <p:tag name="IGUANATEXCURSOR" val="1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1,6349"/>
  <p:tag name="ORIGINALWIDTH" val="3388,077"/>
  <p:tag name="LATEXADDIN" val="\documentclass{article}\pagestyle{empty}&#10;\usepackage{amsmath}&#10;\usepackage{amsfonts}&#10;\usepackage{amssymb}&#10;\begin{document}&#10;\begin{minipage}{9.6 cm}&#10;{\sffamily{&#10;Finally, by a method called intergation by parts (that we cover in one of the next lectures), we have:&#10;\begin{eqnarray*}&#10;\int^1_0 \, 2 x {\rm{e}}^x \textrm{d} x &amp; = &amp;&#10;\Big[ 2 x {\rm{e}}^x \Big]^1_0 - \int^1_0 \, 2 {\rm{e}}^x \textrm{d} x \, \, = \, \, \Big[ 2 {\rm{e}}^x (x-1) \Big]^1_0\\[2mm]&#10;&amp; = &amp;&#10;2 {\rm{e}}&#10;\end{eqnarray*}&#10;}}&#10;\end{minipage}&#10;\end{document}"/>
  <p:tag name="IGUANATEXSIZE" val="20"/>
  <p:tag name="IGUANATEXCURSOR" val="1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5,369"/>
  <p:tag name="ORIGINALWIDTH" val="3396,326"/>
  <p:tag name="LATEXADDIN" val="\documentclass{article}\pagestyle{empty}&#10;\usepackage{amsmath}&#10;\usepackage{amsfonts}&#10;\usepackage{amssymb}&#10;\begin{document}&#10;\begin{minipage}{9.6 cm}&#10;{\sffamily{&#10;{\bf{Area as a Definite Integral:}}\\[1mm]&#10;If $f(x)$ is continuous and $f(x) \geq 0$ on the interval $a \leq x \leq b$, then the region $R$ under the curve $y = f(x)$ over the interval&#10;$a \leq x \leq b$ has area $A$ given by the definite integral&#10;$$&#10;A \, \, = \, \, \int^b_a \, f(x) \, \textrm{d} x \, .&#10;$$&#10;}}&#10;\end{minipage}&#10;\end{document}"/>
  <p:tag name="IGUANATEXSIZE" val="20"/>
  <p:tag name="IGUANATEXCURSOR" val="4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3,8771"/>
  <p:tag name="ORIGINALWIDTH" val="3389,576"/>
  <p:tag name="LATEXADDIN" val="\documentclass{article}\pagestyle{empty}&#10;\usepackage{amsmath}&#10;\usepackage{amsfonts}&#10;\usepackage{amssymb}&#10;\begin{document}&#10;\begin{minipage}{9.6 cm}&#10;{\sffamily{&#10;Last time we introduced&#10;\begin{itemize}&#10;\item the {\bf{indefinite integral}} as the antiderivative function, and&#10;\item the {\bf{definite integral}} as the area under a graph.&#10;\end{itemize}&#10;As we have seen, these two concepts are conneced by the {\bf{Fundamental Theorem of Calculus}}.&#10;}}&#10;\end{minipage}&#10;\end{document}"/>
  <p:tag name="IGUANATEXSIZE" val="20"/>
  <p:tag name="IGUANATEXCURSOR" val="3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8,6315"/>
  <p:tag name="ORIGINALWIDTH" val="3365,58"/>
  <p:tag name="LATEXADDIN" val="\documentclass{article}\pagestyle{empty}&#10;\usepackage{amsmath}&#10;\usepackage{amsfonts}&#10;\usepackage{amssymb}&#10;\begin{document}&#10;\begin{minipage}{9.5 cm}&#10;{\sffamily{&#10;{\bf{Fundamental Theorem of Calculus:}}&#10;Suppose $f$ is continuous on $[a,b]$.&#10;\begin{enumerate}&#10;\item[{\bf{1)}}] If $g(x) = \int^x_a f(t) \textrm{d} t$, then $g'(x) = f(x)$.&#10;\item[{\bf{2)}}] $\int^b_a f(x) \textrm{d} x = F(b) - F(a)$, where $F$ is any antiderivative of $f$, i.e., $F' = f$.&#10;\end{enumerate}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,6563"/>
  <p:tag name="ORIGINALWIDTH" val="4483,69"/>
  <p:tag name="LATEXADDIN" val="\documentclass{article}\pagestyle{empty}&#10;\usepackage{amsmath}&#10;\usepackage{amsfonts}&#10;\usepackage{amssymb}&#10;\begin{document}&#10;\begin{minipage}{12.7 cm}&#10;{\sffamily{&#10;{\bf{The Substitution Rule for Definite Integrals:}} If $g'$ is continuous on $[a,b]$&#10;and $f$ is continuous on the range of $u = g(x)$, then&#10;$$&#10;\int^b_a \, f(g(x)) \cdot g'(x) \, \textrm{d} x \, \, = \, \, \int^{g(b)}_{g(a)} \, f(u) \, \textrm{d} u&#10;$$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2,9397"/>
  <p:tag name="ORIGINALWIDTH" val="4489,689"/>
  <p:tag name="LATEXADDIN" val="\documentclass{article}\pagestyle{empty}&#10;\usepackage{amsmath}&#10;\usepackage{amsfonts}&#10;\usepackage{amssymb}&#10;\begin{document}&#10;\begin{minipage}{12.7 cm}&#10;{\sffamily{&#10;This rule says that when using a substitution in a definite integral, we must&#10;put everything in terms of the new variable $u$, not only $x$ and $\textrm{d} x$ but also&#10;the limits of integration.\\[2mm]&#10;The new limits of integration are the values of $u$ that&#10;correspond to $x = a$ and $x = b$.}}&#10;\end{minipage}&#10;\end{document}"/>
  <p:tag name="IGUANATEXSIZE" val="20"/>
  <p:tag name="IGUANATEXCURSOR" val="4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,6563"/>
  <p:tag name="ORIGINALWIDTH" val="4483,69"/>
  <p:tag name="LATEXADDIN" val="\documentclass{article}\pagestyle{empty}&#10;\usepackage{amsmath}&#10;\usepackage{amsfonts}&#10;\usepackage{amssymb}&#10;\begin{document}&#10;\begin{minipage}{12.7 cm}&#10;{\sffamily{&#10;{\bf{The Substitution Rule for Definite Integrals:}} If $g'$ is continuous on $[a,b]$&#10;and $f$ is continuous on the range of $u = g(x)$, then&#10;$$&#10;\int^b_a \, f(g(x)) \cdot g'(x) \, \textrm{d} x \, \, = \, \, \int^{g(b)}_{g(a)} \, f(u) \, \textrm{d} u&#10;$$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6,581"/>
  <p:tag name="ORIGINALWIDTH" val="4499,438"/>
  <p:tag name="LATEXADDIN" val="\documentclass{article}\pagestyle{empty}&#10;\usepackage{amsmath}&#10;\usepackage{amsfonts}&#10;\usepackage{amssymb}&#10;\begin{document}&#10;\begin{minipage}{12.7 cm}&#10;{\sffamily{&#10;{\bf{Proof:}}&#10;Let $F$ be an antiderivative of $f$. Then, $F(g(x))$ is an antiderivative of&#10;$f(g(x)) \cdot g'(x)$, so by the Fundamental Theorem, we have\\[-0.5mm]&#10;$$&#10;\int^b_a \, f(g(x)) \cdot g'(x) \, \textrm{d} x \, \, = \, \, \Big[ F(g(x)) \Big]^b_a \, \, = \, \, F(g(b)) \, - \, F(g(a)) \, .&#10;$$&#10;But, applying the Fundamental Theorem a second time, we also have\\[-0.5mm]&#10;$$&#10;\int^{g(b)}_{g(a)} \, f(u) \, \textrm{d} u \, \, = \, \, \Big[ F(u) \Big]^{g(b)}_{g(a)} \, \, = \, \, F(g(b)) \, - \, F(g(a)) \, .&#10;$$\\[-7mm]&#10;\phantom{u} \hfill $\blacksquare$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8,587"/>
  <p:tag name="ORIGINALWIDTH" val="3274,841"/>
  <p:tag name="LATEXADDIN" val="\documentclass{article}\pagestyle{empty}&#10;\usepackage{amsmath}&#10;\usepackage{amsfonts}&#10;\usepackage{amssymb}&#10;\begin{document}&#10;\begin{minipage}{12.7 cm}&#10;{\sffamily{&#10;{\bf{Example:}}&#10;Evaluate\\[-6mm]&#10;$$&#10;\int^4_0 \, \sqrt{2x + 1} \, \textrm{d} x \, .&#10;$$&#10;&#10;{\bf{Solution:}} As in a  previous example, we make the substitution&#10;$$&#10;\begin{array}{r c l c r c l}&#10;u(x) &amp; = &amp; \qquad &amp; \qquad &amp; u(4) &amp; = &amp; \qquad \\[3mm]&#10;\textrm{d} u &amp; = &amp; \qquad &amp; \qquad &amp; u(0) &amp; = &amp; \qquad&#10;\end{array}&#10;$$&#10;such that&#10;&#10;}}&#10;\end{minipage}&#10;\end{document}"/>
  <p:tag name="IGUANATEXSIZE" val="20"/>
  <p:tag name="IGUANATEXCURSOR" val="1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32,2085"/>
  <p:tag name="LATEXADDIN" val="\documentclass{article}\pagestyle{empty}&#10;\usepackage{amsmath}&#10;\usepackage{amsfonts}&#10;\usepackage{amssymb}&#10;\begin{document}&#10;\begin{minipage}{12.5 cm}&#10;{\sffamily{&#10;$2x+1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12,2235"/>
  <p:tag name="LATEXADDIN" val="\documentclass{article}\pagestyle{empty}&#10;\usepackage{amsmath}&#10;\usepackage{amsfonts}&#10;\usepackage{amssymb}&#10;\begin{document}&#10;\begin{minipage}{12.5 cm}&#10;{\sffamily{&#10;$2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6,9142"/>
  <p:tag name="ORIGINALWIDTH" val="3334,083"/>
  <p:tag name="LATEXADDIN" val="\documentclass{article}\pagestyle{empty}&#10;\usepackage{amsmath}&#10;\usepackage{amsfonts}&#10;\usepackage{amssymb}&#10;\begin{document}&#10;\begin{minipage}{12.7 cm}&#10;{\sffamily{&#10;\begin{eqnarray*}&#10;\int^4_0 \, \sqrt{2x + 1} \, \textrm{d} x &amp; = &amp;&#10;\int^9_1 \, \sqrt{u} \cdot \tfrac{1}{2} \, \textrm{d} u \, \, = \, \, \tfrac{1}{2} \int^9_1 \, u^{1/2} \, \textrm{d} u \\[2mm]&#10;&amp; = &amp;&#10;\Big[ \tfrac{1}{2} \cdot \tfrac{2}{3} u^{3/2} \Big]^9_1 \, \, = \, \, \tfrac{1}{3} \left( 9^{3/2} - 1^{3/2} \right) \, \, = \, \, \tfrac{26}{3} \, .&#10;\end{eqnarray*}&#10;}}&#10;\end{minipage}&#10;\end{document}"/>
  <p:tag name="IGUANATEXSIZE" val="20"/>
  <p:tag name="IGUANATEXCURSOR" val="5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645,6694"/>
  <p:tag name="LATEXADDIN" val="\documentclass{article}\pagestyle{empty}&#10;\usepackage{amsmath}&#10;\usepackage{amsfonts}&#10;\usepackage{amssymb}&#10;\begin{document}&#10;\begin{minipage}{12.5 cm}&#10;{\sffamily{&#10;$2 \cdot 4 + 1 = 9$&#10;}}&#10;\end{minipage}&#10;\end{document}"/>
  <p:tag name="IGUANATEXSIZE" val="20"/>
  <p:tag name="IGUANATEXCURSOR" val="1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641,1699"/>
  <p:tag name="LATEXADDIN" val="\documentclass{article}\pagestyle{empty}&#10;\usepackage{amsmath}&#10;\usepackage{amsfonts}&#10;\usepackage{amssymb}&#10;\begin{document}&#10;\begin{minipage}{12.5 cm}&#10;{\sffamily{&#10;$2 \cdot 0 + 1 = 1$&#10;}}&#10;\end{minipage}&#10;\end{document}"/>
  <p:tag name="IGUANATEXSIZE" val="20"/>
  <p:tag name="IGUANATEXCURSOR" val="1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4488,189"/>
  <p:tag name="LATEXADDIN" val="\documentclass{article}\pagestyle{empty}&#10;\usepackage{amsmath}&#10;\usepackage{amsfonts}&#10;\usepackage{amssymb}&#10;\begin{document}&#10;\begin{minipage}{12.7 cm}&#10;{\sffamily{&#10;We do not return to the variable $x$ after integrating. We&#10;simply evaluate the expression in $u$ between the appropriate values of $u$.}}&#10;\end{minipage}&#10;\end{document}"/>
  <p:tag name="IGUANATEXSIZE" val="20"/>
  <p:tag name="IGUANATEXCURSOR" val="2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4,578"/>
  <p:tag name="ORIGINALWIDTH" val="2944,132"/>
  <p:tag name="LATEXADDIN" val="\documentclass{article}\pagestyle{empty}&#10;\usepackage{amsmath}&#10;\usepackage{amsfonts}&#10;\usepackage{amssymb}&#10;\begin{document}&#10;\begin{minipage}{12.7 cm}&#10;{\sffamily{&#10;{\bf{Example:}}&#10;Evaluate&#10;$$&#10;\int^2_1 \, \frac{1}{(3-5x)^2} \, \textrm{d} x \, .&#10;$$&#10;&#10;{\bf{Solution:}} We make the substitution&#10;$$&#10;\begin{array}{r c l c r c l}&#10;u(x) &amp; = &amp; \qquad &amp; \qquad &amp; u(2) &amp; = &amp; \qquad \\[3mm]&#10;\textrm{d} u &amp; = &amp; \qquad &amp; \qquad &amp; u(1) &amp; = &amp; \qquad&#10;\end{array}&#10;$$&#10;such that&#10;&#10;}}&#10;\end{minipage}&#10;\end{document}"/>
  <p:tag name="IGUANATEXSIZE" val="20"/>
  <p:tag name="IGUANATEXCURSOR" val="4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338,2077"/>
  <p:tag name="LATEXADDIN" val="\documentclass{article}\pagestyle{empty}&#10;\usepackage{amsmath}&#10;\usepackage{amsfonts}&#10;\usepackage{amssymb}&#10;\begin{document}&#10;\begin{minipage}{12.5 cm}&#10;{\sffamily{&#10;$3-5x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05,2119"/>
  <p:tag name="LATEXADDIN" val="\documentclass{article}\pagestyle{empty}&#10;\usepackage{amsmath}&#10;\usepackage{amsfonts}&#10;\usepackage{amssymb}&#10;\begin{document}&#10;\begin{minipage}{12.5 cm}&#10;{\sffamily{&#10;$-5 \, \textrm{d} x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2,426"/>
  <p:tag name="ORIGINALWIDTH" val="3670,042"/>
  <p:tag name="LATEXADDIN" val="\documentclass{article}\pagestyle{empty}&#10;\usepackage{amsmath}&#10;\usepackage{amsfonts}&#10;\usepackage{amssymb}&#10;\begin{document}&#10;\begin{minipage}{12.7 cm}&#10;{\sffamily{&#10;\begin{eqnarray*}&#10;\int^2_1 \, \frac{1}{(3-5x)^2} \, \textrm{d} x &amp; = &amp;&#10;-\tfrac{1}{5} \int^{-7}_{-2} \, \frac{1}{u^2} \, \textrm{d} u \, \, = \, \, -\tfrac{1}{5} \Big[ -\frac{1}{u} \Big]^{-7}_{-2} &#10;\, \, = \, \, \tfrac{1}{5} \Big[ \frac{1}{u} \Big]^{-7}_{-2}  \\[2mm]&#10;&amp; = &amp;&#10;\tfrac{1}{5} \left( -\tfrac{1}{7} + \tfrac{1}{2} \right) \, \, = \, \, \tfrac{1}{14} \, .&#10;\end{eqnarray*}&#10;}}&#10;\end{minipage}&#10;\end{document}"/>
  <p:tag name="IGUANATEXSIZE" val="20"/>
  <p:tag name="IGUANATEXCURSOR" val="2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47,6566"/>
  <p:tag name="LATEXADDIN" val="\documentclass{article}\pagestyle{empty}&#10;\usepackage{amsmath}&#10;\usepackage{amsfonts}&#10;\usepackage{amssymb}&#10;\begin{document}&#10;\begin{minipage}{12.5 cm}&#10;{\sffamily{&#10;$3 - 5 \cdot 2 = -7$&#10;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743,1572"/>
  <p:tag name="LATEXADDIN" val="\documentclass{article}\pagestyle{empty}&#10;\usepackage{amsmath}&#10;\usepackage{amsfonts}&#10;\usepackage{amssymb}&#10;\begin{document}&#10;\begin{minipage}{12.5 cm}&#10;{\sffamily{&#10;$3 - 5 \cdot 1 = -2$&#10;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3,562"/>
  <p:tag name="ORIGINALWIDTH" val="2945,632"/>
  <p:tag name="LATEXADDIN" val="\documentclass{article}\pagestyle{empty}&#10;\usepackage{amsmath}&#10;\usepackage{amsfonts}&#10;\usepackage{amssymb}&#10;\begin{document}&#10;\begin{minipage}{12.7 cm}&#10;{\sffamily{&#10;{\bf{Example:}}&#10;Evaluate&#10;$$&#10;\int^{\rm{e}}_1 \, \frac{\ln(x)}{x} \, \textrm{d} x \, .&#10;$$&#10;&#10;{\bf{Solution:}}\\&#10;We make the substitution&#10;$$&#10;\begin{array}{r c l c r c l}&#10;u(x) &amp; = &amp; \qquad &amp; \qquad &amp; u({\rm{e}}) &amp; = &amp; \qquad \\[3mm]&#10;\textrm{d} u &amp; = &amp; \qquad &amp; \qquad &amp; u(1) &amp; = &amp; \qquad&#10;\end{array}&#10;$$&#10;such that&#10;&#10;}}&#10;\end{minipage}&#10;\end{document}"/>
  <p:tag name="IGUANATEXSIZE" val="20"/>
  <p:tag name="IGUANATEXCURSOR" val="4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\pagestyle{empty}&#10;\usepackage{amsmath}&#10;\usepackage{amsfonts}&#10;\usepackage{amssymb}&#10;\begin{document}&#10;\begin{minipage}{12.5 cm}&#10;{\sffamily{&#10;$\ln(x)$&#10;}}&#10;\end{minipage}&#10;\end{document}"/>
  <p:tag name="IGUANATEXSIZE" val="20"/>
  <p:tag name="IGUANATEXCURSOR" val="1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27,2216"/>
  <p:tag name="LATEXADDIN" val="\documentclass{article}\pagestyle{empty}&#10;\usepackage{amsmath}&#10;\usepackage{amsfonts}&#10;\usepackage{amssymb}&#10;\begin{document}&#10;\begin{minipage}{12.5 cm}&#10;{\sffamily{&#10;$\tfrac{1}{x} \, \textrm{d} x$&#10;}}&#10;\end{minipage}&#10;\end{document}"/>
  <p:tag name="IGUANATEXSIZE" val="20"/>
  <p:tag name="IGUANATEXCURSOR" val="1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2111"/>
  <p:tag name="ORIGINALWIDTH" val="2474,691"/>
  <p:tag name="LATEXADDIN" val="\documentclass{article}\pagestyle{empty}&#10;\usepackage{amsmath}&#10;\usepackage{amsfonts}&#10;\usepackage{amssymb}&#10;\begin{document}&#10;\begin{minipage}{12.7 cm}&#10;{\sffamily{&#10;\begin{eqnarray*}&#10;\int^{\rm{e}}_1 \, \frac{\ln(x)}{x} \, \textrm{d} x &amp; = &amp;&#10;\int^1_0 \, u \, \textrm{d} u \, \, = \, \, \Big[ \tfrac{1}{2} u^2 \Big]^1_0 \, \, = \, \, \tfrac{1}{2} \, .&#10;\end{eqnarray*}&#10;}}&#10;\end{minipage}&#10;\end{document}"/>
  <p:tag name="IGUANATEXSIZE" val="20"/>
  <p:tag name="IGUANATEXCURSOR" val="33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0,9412"/>
  <p:tag name="LATEXADDIN" val="\documentclass{article}\pagestyle{empty}&#10;\usepackage{amsmath}&#10;\usepackage{amsfonts}&#10;\usepackage{amssymb}&#10;\begin{document}&#10;\begin{minipage}{12.5 cm}&#10;{\sffamily{&#10;$\ln({\rm{e}}) = 1$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82,9397"/>
  <p:tag name="LATEXADDIN" val="\documentclass{article}\pagestyle{empty}&#10;\usepackage{amsmath}&#10;\usepackage{amsfonts}&#10;\usepackage{amssymb}&#10;\begin{document}&#10;\begin{minipage}{12.5 cm}&#10;{\sffamily{&#10;$\ln(1) = 0$&#10;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,1983"/>
  <p:tag name="ORIGINALWIDTH" val="3360,33"/>
  <p:tag name="LATEXADDIN" val="\documentclass{article}\pagestyle{empty}&#10;\usepackage{amsmath}&#10;\usepackage{amsfonts}&#10;\usepackage{amssymb}&#10;\begin{document}&#10;\begin{minipage}{9.5 cm}&#10;{\sffamily{&#10;The next theorem uses the Substitution Rule for Definite Integrals to simplify the&#10;calculation of integrals of functions that possess symmetry properties.}}&#10;\end{minipage}&#10;\end{document}"/>
  <p:tag name="IGUANATEXSIZE" val="20"/>
  <p:tag name="IGUANATEXCURSOR" val="3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1,305"/>
  <p:tag name="ORIGINALWIDTH" val="3359,58"/>
  <p:tag name="LATEXADDIN" val="\documentclass{article}\pagestyle{empty}&#10;\usepackage{amsmath}&#10;\usepackage{amsfonts}&#10;\usepackage{amssymb}&#10;\begin{document}&#10;\begin{minipage}{9.5 cm}&#10;{\sffamily{&#10;{\bf{Integrals of Symmetric Functions:}}&#10;Suppose $f$ is continuous on $[-a, a]$.&#10;\begin{enumerate}&#10;\item[{\bf{a)}}] If $f$ is even, i.e. $f(-x) = f(x)$, then\\[-1mm]&#10;$$&#10;\int^a_{-a} \, f(x) \, \textrm{d} x \, \, = \, \, 2 \int^a_0 \, f(x) \, \textrm{d} x \, .&#10;$$&#10;\item[{\bf{b)}}] If $f$ is odd, i.e. $f(-x) = -f(x)$, then\\[-1mm]&#10;$$&#10;\int^a_{-a} \, f(x) \, \textrm{d} x \, \, = \, \, 0 \, .&#10;$$&#10;\end{enumerate}&#10;}}&#10;\end{minipage}&#10;\end{document}"/>
  <p:tag name="IGUANATEXSIZE" val="20"/>
  <p:tag name="IGUANATEXCURSOR" val="4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9,487"/>
  <p:tag name="ORIGINALWIDTH" val="4487,439"/>
  <p:tag name="LATEXADDIN" val="\documentclass{article}\pagestyle{empty}&#10;\usepackage{amsmath}&#10;\usepackage{amsfonts}&#10;\usepackage{amssymb}&#10;\begin{document}&#10;\begin{minipage}{12.7 cm}&#10;{\sffamily{&#10;{\bf{Proof:}}\\[1mm]&#10;We split the integral in two:&#10;$$&#10;\int^a_{-a} \, f(x) \, \textrm{d} x \, \, = \, \, \int^0_{-a} \, f(x) \, \textrm{d} x + \int^a_0 \, f(x) \, \textrm{d} x \, \, = \, \,&#10;-\int^{-a}_0 \, f(x) \, \textrm{d} x + \int^a_0 \, f(x) \, \textrm{d} x&#10;$$&#10;In the first integral on the far right side we make the substitution $u = -x$. Then&#10;$\textrm{d} u = - \textrm{d} x$ and when $x = -a$, $u = a$. Therefore&#10;$$&#10;-\int^{-a}_0 \, f(x) \, \textrm{d} x \, \, = \, \, -\int^{a}_0 \, f(-u) \, (-1) \, \textrm{d} u \, \, = \, \,&#10;\int^{a}_0 \, f(-u) \, \textrm{d} u&#10;$$&#10;and thus&#10;$$&#10;\int^a_{-a} \, f(x) \, \textrm{d} x \, \, = \, \, \int^{a}_0 \, f(-u) \, \textrm{d} u + \int^a_0 \, f(x) \, \textrm{d} x&#10;$$&#10;}}&#10;\end{minipage}&#10;\end{document}"/>
  <p:tag name="IGUANATEXSIZE" val="20"/>
  <p:tag name="IGUANATEXCURSOR" val="8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9,475"/>
  <p:tag name="ORIGINALWIDTH" val="4331,459"/>
  <p:tag name="LATEXADDIN" val="\documentclass{article}\pagestyle{empty}&#10;\usepackage{amsmath}&#10;\usepackage{amsfonts}&#10;\usepackage{amssymb}&#10;\begin{document}&#10;\begin{minipage}{12.7 cm}&#10;{\sffamily{&#10;$$&#10;\int^a_{-a} \, f(x) \, \textrm{d} x \, \, = \, \, \int^{a}_0 \, f(-u) \, \textrm{d} u + \int^a_0 \, f(x) \, \textrm{d} x&#10;$$&#10;&#10;\vspace{0.3cm}&#10;\begin{enumerate}&#10;\item[{\bf{a)}}] If $f$ is even, then $f(-u) = f(u)$ so we have&#10;$$&#10;\int^a_{-a} \, f(x) \, \textrm{d} x \, \, = \, \, \int^{a}_0 \, f(u) \, \textrm{d} u + \int^a_0 \, f(x) \, \textrm{d} x&#10;\, \, = \, \, 2 \int^a_0 \, f(x) \, \textrm{d} x \, .&#10;$$&#10;\item[{\bf{b)}}] If $f$ is odd, then $f(-u) = -f(u)$ so we have&#10;$$&#10;\int^a_{-a} \, f(x) \, \textrm{d} x \, \, = \, \, -\int^{a}_0 \, f(u) \, \textrm{d} u + \int^a_0 \, f(x) \, \textrm{d} x&#10;\, \, = \, \, 0 \, .&#10;$$&#10;\end{enumerate}&#10;{\phantom{u}} \hfill $\blacksquare$&#10;}}&#10;\end{minipage}&#10;\end{document}"/>
  <p:tag name="IGUANATEXSIZE" val="20"/>
  <p:tag name="IGUANATEXCURSOR" val="8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,876"/>
  <p:tag name="ORIGINALWIDTH" val="3734,533"/>
  <p:tag name="LATEXADDIN" val="\documentclass{article}\pagestyle{empty}&#10;\usepackage{amsmath}&#10;\usepackage{amsfonts}&#10;\usepackage{amssymb}&#10;\begin{document}&#10;\begin{minipage}{12.7 cm}&#10;{\sffamily{&#10;{\bf{Example:}}\\[1mm]&#10;Since $f(x) = x^6 + 1$ satisfies $f(-x) = f(x)$, it is even and so&#10;\begin{eqnarray*}&#10;\int^2_{-2} \left( x^6 + 1 \right) \textrm{d} x &amp; = &amp; 2 \int^2_0 \left( x^6 + 1 \right) \textrm{d} x \, \, = \, \, 2 \Big[ \tfrac{1}{7} x^7 + x \Big]^2_0 \\[1mm]&#10;&amp; = &amp;&#10;2 \left( \tfrac{128}{7} + 2 \right) \, \, = \, \, \tfrac{284}{7} \, .&#10;\end{eqnarray*}&#10;}}&#10;\end{minipage}&#10;\end{document}"/>
  <p:tag name="IGUANATEXSIZE" val="20"/>
  <p:tag name="IGUANATEXCURSOR" val="4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2,9022"/>
  <p:tag name="ORIGINALWIDTH" val="3372,329"/>
  <p:tag name="LATEXADDIN" val="\documentclass{article}\pagestyle{empty}&#10;\usepackage{amsmath}&#10;\usepackage{amsfonts}&#10;\usepackage{amssymb}&#10;\begin{document}&#10;\begin{minipage}{12.7 cm}&#10;{\sffamily{&#10;{\bf{Example:}}\\[1mm]&#10;Since $f(x) = \frac{\tan(x)}{1 + x^2 + x^4}$ satisfies $f(-x) = -f(x)$, it is odd and so&#10;\begin{eqnarray*}&#10;\int^1_{-1} \, \frac{\tan(x)}{1 + x^2 + x^4} \, \textrm{d} x &amp; = &amp; 0 \, .&#10;\end{eqnarray*}&#10;}}&#10;\end{minipage}&#10;\end{document}"/>
  <p:tag name="IGUANATEXSIZE" val="20"/>
  <p:tag name="IGUANATEXCURSOR" val="3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9,505"/>
  <p:tag name="ORIGINALWIDTH" val="4100,488"/>
  <p:tag name="LATEXADDIN" val="\documentclass{article}\pagestyle{empty}&#10;\usepackage{amsmath}&#10;\usepackage{amsfonts}&#10;\usepackage{amssymb}&#10;\usepackage{multicol}&#10;\begin{document}&#10;\begin{minipage}{12.7 cm}&#10;{\sffamily{&#10;{\bf{Example:}}\\[1mm]&#10;Find the value of the definite integral&#10;$$&#10;\int^{\pi/2}_0 \, \sin(x) \cdot \sin(\cos(x)) \, \textrm{d} x \, .&#10;$$&#10;&#10;\vspace{0.2cm}&#10;{\bf{Solution:}}\\[1mm]&#10;With the substitution $u := \cos(x)$ and $\textrm{d} u = -\sin(x) \textrm{d} x$ we get&#10;\begin{eqnarray*}&#10;\int^{\pi/2}_0 \, \sin(x) \cdot \sin(\cos(x)) \, \textrm{d} x &amp; = &amp;&#10;- \int^0_1 \, \sin(u) \, \textrm{d} u \, \, = \, \, \int^1_0 \, \sin(u) \, \textrm{d} u \\[2mm]&#10;&amp; = &amp;&#10;-\cos(1) + \cos(0) \, \, \approx \, \, 0.4596976941&#10;\end{eqnarray*}&#10;&#10;&#10;}}&#10;\end{minipage}&#10;\end{document}"/>
  <p:tag name="IGUANATEXSIZE" val="20"/>
  <p:tag name="IGUANATEXCURSOR" val="6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5,8794"/>
  <p:tag name="ORIGINALWIDTH" val="3358,081"/>
  <p:tag name="LATEXADDIN" val="\documentclass{article}\pagestyle{empty}&#10;\usepackage{amsmath}&#10;\usepackage{amsfonts}&#10;\usepackage{amssymb}&#10;\begin{document}&#10;\begin{minipage}{9.5 cm}&#10;{\sffamily{&#10;Consider the region $S$, that is parametrized as&#10;$$&#10;S \, \, = \, \, \left\{ \, (x, y) \, : \, a \, \leq \, x \, \leq \, b \, , \, g(x) \, \leq \, f(x) \, \right\}&#10;$$&#10;and that lies between two curves $y = f(x)$ and $y = g(x)$ and between the vertical lines $x=a$ and $x=b$, where $f$ and $g$ are continuous functions and $f(x) \geq g(x)$ for all $x \in [a,b]$.&#10;}}&#10;\end{minipage}&#10;\end{document}"/>
  <p:tag name="IGUANATEXSIZE" val="20"/>
  <p:tag name="IGUANATEXCURSOR" val="2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4,4245"/>
  <p:tag name="ORIGINALWIDTH" val="3361,08"/>
  <p:tag name="LATEXADDIN" val="\documentclass{article}\pagestyle{empty}&#10;\usepackage{amsmath}&#10;\usepackage{amsfonts}&#10;\usepackage{amssymb}&#10;\begin{document}&#10;\begin{minipage}{9.5 cm}&#10;{\sffamily{&#10;We divide $S$ into $n$ strips of equal width and then we approximate the $i$th strip by a rectangle with base $\Delta x$ and height $f(x_i^*) - g(x_i^*)$.\\[1mm]&#10;If we like, we could take all of the sample points to be right endpoints, in which case $x_i^* - x_i$.&#10;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4,001"/>
  <p:tag name="ORIGINALWIDTH" val="3360,33"/>
  <p:tag name="LATEXADDIN" val="\documentclass{article}\pagestyle{empty}&#10;\usepackage{amsmath}&#10;\usepackage{amsfonts}&#10;\usepackage{amssymb}&#10;\begin{document}&#10;\begin{minipage}{9.5 cm}&#10;{\sffamily{&#10;The Riemann sum&#10;$$&#10;\sum^n_{i=1} \left( f(x_i^*) - g(x_i^*) \right) \Delta x&#10;$$&#10;is therefore an approximation to what we intuitively think of as the area of $S$.\\[2mm]&#10;This approximation appears to become better as $n \to \infty$. Therefore we define the {\bf{area $A$}} of the region $S$ as the limiting value of the sum of the areas of these approximating rectangles:&#10;$$&#10;A \, \, = \, \, \lim_{n \to \infty} \, \sum^n_{i=1} \left( f(x_i^*) - g(x_i^*) \right) \, \Delta x&#10;$$&#10;&#10;}}&#10;\end{minipage}&#10;\end{document}"/>
  <p:tag name="IGUANATEXSIZE" val="20"/>
  <p:tag name="IGUANATEXCURSOR" val="6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6,8767"/>
  <p:tag name="ORIGINALWIDTH" val="3361,83"/>
  <p:tag name="LATEXADDIN" val="\documentclass{article}\pagestyle{empty}&#10;\usepackage{amsmath}&#10;\usepackage{amsfonts}&#10;\usepackage{amssymb}&#10;\begin{document}&#10;\begin{minipage}{9.5 cm}&#10;{\sffamily{&#10;We recognize that the limit in&#10;$$&#10;A \, \, = \, \, \lim_{n \to \infty} \, \sum^n_{i=1} \left( f(x_i^*) - g(x_i^*) \right) \, \Delta x&#10;$$&#10;as the definite integral of $f-g$. Therefore, we have the following formula for an area:&#10;}}&#10;\end{minipage}&#10;\end{document}"/>
  <p:tag name="IGUANATEXSIZE" val="20"/>
  <p:tag name="IGUANATEXCURSOR" val="3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7,623"/>
  <p:tag name="ORIGINALWIDTH" val="3358,83"/>
  <p:tag name="LATEXADDIN" val="\documentclass{article}\pagestyle{empty}&#10;\usepackage{amsmath}&#10;\usepackage{amsfonts}&#10;\usepackage{amssymb}&#10;\begin{document}&#10;\begin{minipage}{9.5 cm}&#10;{\sffamily{&#10;{\bf{Proposition: (Area Bounded by two Graphs)}}\\[1mm]&#10;The area $A$ of the region bounded by the curves $y = f(x)$, $y = g(x)$, and the lines $x=a$, $x=b$, where $f$ and $g$ are continuous and $f(x) \geq g(x)$ for all $x \in [a,b]$, is\\[-1mm]&#10;$$&#10;A \, \, = \, \, \int^b_a \, \left( f(x) - g(x) \right) \, \textrm{d} x \, .&#10;$$&#10;}}&#10;\end{minipage}&#10;\end{document}"/>
  <p:tag name="IGUANATEXSIZE" val="20"/>
  <p:tag name="IGUANATEXCURSOR" val="4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7,3866"/>
  <p:tag name="ORIGINALWIDTH" val="3350,581"/>
  <p:tag name="LATEXADDIN" val="\documentclass{article}\pagestyle{empty}&#10;\usepackage{amsmath}&#10;\usepackage{amsfonts}&#10;\usepackage{amssymb}&#10;\begin{document}&#10;\begin{minipage}{9.5 cm}&#10;{\sffamily{&#10;{\bf{Example:}}\\[1mm]&#10;Find the area of the region bounded above by $y = {\rm{e}}^x$, bounded below by $y = x$, and bounded on the sides by $x = 0$ and $x = 1$.\\&#10;&#10;{\bf{Solution:}}\\[1mm]&#10;Sketch the situation first!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4,361"/>
  <p:tag name="ORIGINALWIDTH" val="3358,081"/>
  <p:tag name="LATEXADDIN" val="\documentclass{article}\pagestyle{empty}&#10;\usepackage{amsmath}&#10;\usepackage{amsfonts}&#10;\usepackage{amssymb}&#10;\begin{document}&#10;\begin{minipage}{9.5 cm}&#10;{\sffamily{&#10;The upper boundary curve is $y = {\rm{e}}^x$ and the lower boundary curve is $y = x$. So we use the area formula with $f(x) = {\rm{e}}^x$, $g(x) = x$, $a = 0$, and $b = 1$:&#10;\begin{eqnarray*}&#10;A &amp; = &amp; \int^1_0 \left( {\rm{e}}^x - x \right) \textrm{d} x \, \, = \, \, \Big[ {\rm{e}}^x - \tfrac{1}{2} x^2 \Big]^1_0\\[2mm]&#10;&amp; = &amp;&#10;{\rm{e}} - \tfrac{1}{2} - 1 \, \, = \, \, {\rm{e}} - 1.5 \, .&#10;\end{eqnarray*}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7,289"/>
  <p:tag name="ORIGINALWIDTH" val="3359,58"/>
  <p:tag name="LATEXADDIN" val="\documentclass{article}\pagestyle{empty}&#10;\usepackage{amsmath}&#10;\usepackage{amsfonts}&#10;\usepackage{amssymb}&#10;\begin{document}&#10;\begin{minipage}{9.5 cm}&#10;{\sffamily{&#10;In general, when we set up an integral for an area, it's helpful to sketch the region to identify the top curve $y_T$, the bottom curve $y_B$, and a typical approximating rectangle.\\[2mm]&#10;Then the area of a typical rectangle is $\left( y_T - y_B \right) \Delta x$ and the equation&#10;$$&#10;A \, \, = \, \, \lim_{n \to \infty} \, \sum^n_{i=1} \left( y_T - y_B \right) \, \Delta \, \, = \, \, \int^b_a \left( y_T - y_B \right) \textrm{d} x&#10;$$&#10;summarizes the procedure of adding (in a limiting sense) the areas of all the typical rectangles.&#10;}}&#10;\end{minipage}&#10;\end{document}"/>
  <p:tag name="IGUANATEXSIZE" val="20"/>
  <p:tag name="IGUANATEXCURSOR" val="3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7,773"/>
  <p:tag name="ORIGINALWIDTH" val="3362,58"/>
  <p:tag name="LATEXADDIN" val="\documentclass{article}\pagestyle{empty}&#10;\usepackage{amsmath}&#10;\usepackage{amsfonts}&#10;\usepackage{amssymb}&#10;\begin{document}&#10;\begin{minipage}{9.5 cm}&#10;{\sffamily{&#10;{\bf{Example:}}\\[1mm]&#10;Find the area of the region enclosed by the parabolas $y = x^2$ and $y = 2x - x^2$.\\&#10;&#10;{\bf{Solution:}}\\[1mm]&#10;We first find the points of intersection of the parabolas by solving their equations simultaneously. This gives&#10;$$&#10;x^2 \, \, = \, \, 2x - x^2 \quad \Longrightarrow \quad 0 \, \, = \, \, 2 x^2 \, - \, 2x \, \, = \, \, 2x(x-1) \, ,&#10;$$&#10;so $x=0$ or $x=1$.\\[1mm] The points of intersection are $(0,0)$ and $(1,1)$.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0,6675"/>
  <p:tag name="ORIGINALWIDTH" val="3229,846"/>
  <p:tag name="LATEXADDIN" val="\documentclass{article}\pagestyle{empty}&#10;\usepackage{amsmath}&#10;\usepackage{amsfonts}&#10;\usepackage{amssymb}&#10;\begin{document}&#10;\begin{minipage}{9.6 cm}&#10;{\sffamily{&#10;The area of a typical rectangle is&#10;$$&#10;\left( y_T - y_B \right) \, \Delta x \, \, = \, \, \left( 2x - x^2 - x^2 \right) \, \Delta x \, \, = \, \, \left( 2x - 2x^2 \right) \, \Delta x&#10;$$&#10;and the region lies between $x = 0$ and $x = 1$.&#10;}}&#10;\end{minipage}&#10;\end{document}"/>
  <p:tag name="IGUANATEXSIZE" val="20"/>
  <p:tag name="IGUANATEXCURSOR" val="3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,126"/>
  <p:tag name="ORIGINALWIDTH" val="2974,878"/>
  <p:tag name="LATEXADDIN" val="\documentclass{article}\pagestyle{empty}&#10;\usepackage{amsmath}&#10;\usepackage{amsfonts}&#10;\usepackage{amssymb}&#10;\begin{document}&#10;\begin{minipage}{9.6 cm}&#10;{\sffamily{&#10;So the total area is&#10;\begin{eqnarray*}&#10;A &amp; = &amp; \int^1_0 \left( 2x - 2x^2 \right) \textrm{d} x \, \, = \, \, 2 \, \int^1_0 \left( x - x^2 \right) \textrm{d} x \\[2mm]&#10;&amp; = &amp;&#10;2 \, \left[ \frac{x^2}{2} - \frac{x^3}{3} \right]^1_0 \, \, = \, \, 2 \left( \tfrac{1}{2} - \tfrac{1}{3} \right) \, \, = \, \, \tfrac{1}{3} \, .&#10;\end{eqnarray*}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4,777"/>
  <p:tag name="ORIGINALWIDTH" val="3361,08"/>
  <p:tag name="LATEXADDIN" val="\documentclass{article}\pagestyle{empty}&#10;\usepackage{amsmath}&#10;\usepackage{amsfonts}&#10;\usepackage{amssymb}&#10;\begin{document}&#10;\begin{minipage}{9.5 cm}&#10;{\sffamily{&#10;If we are asked to find the area between the curves $y = f(x)$ and $y = g(x)$ where $f(x) \geq g(x)$ for some values of $x$ but $g(x) \geq f(x)$ for other values of $x$, then we split the given region $S$ into several regions $S_1, S_2, \dots$ with areas $A_1, A_2, \dots$.\\[1mm]&#10;We then define the area of the region $S$ to be the sum of the areas of the smaller regions $S_1, S_2, \dots$, that is, $A = A_1 + A_2 + \dots$. Since&#10;$$&#10;\left| f(x) - g(x) \right| \, \, = \, \left\{ \begin{array}{r c l}&#10;f(x) - g(x) &amp; &amp; \text{when $f(x) \geq g(x)$}\\[1mm]&#10;g(x) - f(x) &amp; &amp; \text{when $g(x) \geq f(x)$}&#10;\end{array} \right.&#10;$$&#10;we have the following expression for $A$.&#10;}}&#10;\end{minipage}&#10;\end{document}"/>
  <p:tag name="IGUANATEXSIZE" val="20"/>
  <p:tag name="IGUANATEXCURSOR" val="7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9,1489"/>
  <p:tag name="ORIGINALWIDTH" val="3283,84"/>
  <p:tag name="LATEXADDIN" val="\documentclass{article}\pagestyle{empty}&#10;\usepackage{amsmath}&#10;\usepackage{amsfonts}&#10;\usepackage{amssymb}&#10;\begin{document}&#10;\begin{minipage}{9.5 cm}&#10;{\sffamily{&#10;However, when evaluating the integral&#10;$$&#10;A \, \, = \, \, \int^b_a \, \left| f(x) - g(x) \right| \, \textrm{d} x&#10;$$&#10;we must still split it into integrals corresponding to $A_1$, $A_2$, \dots&#10;}}&#10;\end{minipage}&#10;\end{document}"/>
  <p:tag name="IGUANATEXSIZE" val="20"/>
  <p:tag name="IGUANATEXCURSOR" val="3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7,623"/>
  <p:tag name="ORIGINALWIDTH" val="3358,83"/>
  <p:tag name="LATEXADDIN" val="\documentclass{article}\pagestyle{empty}&#10;\usepackage{amsmath}&#10;\usepackage{amsfonts}&#10;\usepackage{amssymb}&#10;\begin{document}&#10;\begin{minipage}{9.5 cm}&#10;{\sffamily{&#10;{\bf{Proposition: (Area Bounded by two Graphs)}}\\[1mm]&#10;The area $A$ of the region bounded by the curves $y = f(x)$, $y = g(x)$, and the lines $x=a$, $x=b$, where $f$ and $g$ are continuous, is\\[-1mm]&#10;$$&#10;A \, \, = \, \, \int^b_a \, \left| f(x) - g(x) \right| \, \textrm{d} x \, .&#10;$$&#10;}}&#10;\end{minipage}&#10;\end{document}"/>
  <p:tag name="IGUANATEXSIZE" val="20"/>
  <p:tag name="IGUANATEXCURSOR" val="4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2,235"/>
  <p:tag name="ORIGINALWIDTH" val="3352,081"/>
  <p:tag name="LATEXADDIN" val="\documentclass{article}\pagestyle{empty}&#10;\usepackage{amsmath}&#10;\usepackage{amsfonts}&#10;\usepackage{amssymb}&#10;\begin{document}&#10;\begin{minipage}{9.5 cm}&#10;{\sffamily{&#10;{\bf{Example:}}\\[1mm]&#10;Find the area of the region bounded by the curves $y = \sin(x)$, $y = \cos(x)$, $x = 0$, and $x = \frac{\pi}{2}$.\\&#10;&#10;{\bf{Solution:}}\\[1mm]&#10;The points of intersection occur when $\sin(x) = \cos(x)$, that is, when $x = \frac{\pi}{4}$  (since $0 \leq x \leq \frac{\pi}{2}$).\\[2mm]&#10;We notice, that the region is symmetric about $\frac{\pi}{4}$ and so&#10;\begin{eqnarray*}&#10;A &amp; = &amp; 2 A_1 \, \, = \, \, 2 \int^{\pi/4}_0 \left( \cos(x) - \sin(x) \right) \textrm{d} x \\[1mm]&#10;&amp; = &amp;&#10;2 \, \Big[ \sin(x) + \cos(x) \Big]_0^{\pi/4} \, \, = \, \, 2 \sqrt{2} - 2 \, .&#10;\end{eqnarray*}&#10;}}&#10;\end{minipage}&#10;\end{document}"/>
  <p:tag name="IGUANATEXSIZE" val="20"/>
  <p:tag name="IGUANATEXCURSOR" val="4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5,227"/>
  <p:tag name="ORIGINALWIDTH" val="3352,081"/>
  <p:tag name="LATEXADDIN" val="\documentclass{article}\pagestyle{empty}&#10;\usepackage{amsmath}&#10;\usepackage{amsfonts}&#10;\usepackage{amssymb}&#10;\begin{document}&#10;\begin{minipage}{9.5 cm}&#10;{\sffamily{&#10;If a region is bounded by curves with equations&#10;$$&#10;x \, \, = \, \, f(y) \, , \quad x \, \, = \, \, g(y) \, , \quad y \, \, = \, \, c \, , \quad \text{and} \quad y \, \, = \, \, d \, ,&#10;$$&#10;where $f$ and $g$ are continuous and $f(y) \geq g(y)$ for $c \leq y \leq d$, then its area is\\[-2mm]&#10;$$&#10;A \, \, = \, \, \int^d_c \left( f(y) - g(y) \right) \textrm{d} y&#10;$$&#10;If we write $x_R$ for the right boundary and $x_L$ for the left boundary, then we have&#10;$$&#10;A \, \, = \, \, \int^d_c \left( x_R - x_L \right) \textrm{d} y&#10;$$&#10;Here, a typical approximating rectangle has dimensions $x_R - x_L$ and $\Delta y$.&#10;}}&#10;\end{minipage}&#10;\end{document}"/>
  <p:tag name="IGUANATEXSIZE" val="20"/>
  <p:tag name="IGUANATEXCURSOR" val="4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4,537"/>
  <p:tag name="ORIGINALWIDTH" val="3360,33"/>
  <p:tag name="LATEXADDIN" val="\documentclass{article}\pagestyle{empty}&#10;\usepackage{amsmath}&#10;\usepackage{amsfonts}&#10;\usepackage{amssymb}&#10;\begin{document}&#10;\begin{minipage}{9.5 cm}&#10;{\sffamily{&#10;{\bf{Example:}}\\[1mm]&#10;Find the area of the region enclosed by the line $y = x-1$ and the parabola $y^2 = 2x + 6$.\\&#10;&#10;{\bf{Solution:}}\\[1mm]&#10;By solving the two equations we find that the points of intersection are $(-1, -2)$ and $(5, 4)$.\\[1mm]&#10;We solve the equation of the parabola for $x$ and notice from the figure that the left and right boundary curves are&#10;$$&#10;x_L \, \, = \, \, \tfrac{1}{2} y^2 \, - \, 3 \qquad \text{and} \qquad&#10;x_R \, \, = \, \, y \, + \, 1&#10;$$&#10;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2,014"/>
  <p:tag name="ORIGINALWIDTH" val="3353,581"/>
  <p:tag name="LATEXADDIN" val="\documentclass{article}\pagestyle{empty}&#10;\usepackage{amsmath}&#10;\usepackage{amsfonts}&#10;\usepackage{amssymb}&#10;\begin{document}&#10;\begin{minipage}{9.5 cm}&#10;{\sffamily{&#10;We must integrate between the appropriate $y$-values, $y = -2$ and $y = 4$. Thus&#10;\begin{eqnarray*}&#10;A &amp; = &amp;&#10;\int^4_{-2} \left( x_R - x_L \right) \textrm{d} y \, \, = \, \,&#10;\int^4_{-2} \left( \left( y+1 \right) - \left( \tfrac{1}{2} y^2 - 3 \right) \right) \textrm{d} y\\[2mm]&#10;&amp; = &amp;&#10;\int^4_{-2} \left( -\tfrac{1}{2} y^2 + y + 4 \right) \textrm{d} y \\[2mm]&#10;&amp; = &amp;&#10;\left[ -\tfrac{1}{2} \left( \frac{y^3}{3} \right) + \frac{y^2}{2} + 4 y \right]^4_{-2} \\[2mm]&#10;&amp; = &amp;&#10;-\tfrac{1}{6} \cdot 64 + 8 + 16 - \left( \tfrac{4}{3} + 2 - 8 \right) \, \, = \, \, 18 \, .&#10;\end{eqnarray*}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7,109"/>
  <p:tag name="ORIGINALWIDTH" val="3361,08"/>
  <p:tag name="LATEXADDIN" val="\documentclass{article}\pagestyle{empty}&#10;\usepackage{amsmath}&#10;\usepackage{amsfonts}&#10;\usepackage{amssymb}&#10;\begin{document}&#10;\begin{minipage}{9.5 cm}&#10;{\sffamily{&#10;We could have found the area in this example by integrating with respect to $x$ instead of $y$, but the calculation is much more involved.\\[2mm]&#10;Because the bottom boundary consists of two different curves, it would have meant splitting the region in two and&#10;computing the areas labeled $A_1$ and $A_2$ in the figure.\\[2mm]&#10;The method we used is much easier.}}&#10;\end{minipage}&#10;\end{document}"/>
  <p:tag name="IGUANATEXSIZE" val="20"/>
  <p:tag name="IGUANATEXCURSOR" val="5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6,468"/>
  <p:tag name="ORIGINALWIDTH" val="4263,967"/>
  <p:tag name="LATEXADDIN" val="\documentclass{article}\pagestyle{empty}&#10;\usepackage{amsmath}&#10;\usepackage{amsfonts}&#10;\usepackage{amssymb}&#10;\begin{document}&#10;\begin{minipage}{12.7 cm}&#10;{\sffamily{&#10;{\bf{Exercise:}}&#10;Suppose that $f$ and $g$ are integrable and that&#10;$$&#10;\int^2_1 \, f(x) \, \textrm{d} x \, \, = \, \, -4 \, , \qquad&#10;\int^5_1 \, f(x) \, \textrm{d} x \, \, = \, \, 6 \, , \qquad \text{and} \qquad&#10;\int^5_1 \, g(x) \, \textrm{d} x \, \, = \, \, 8 \, .&#10;$$&#10;Find&#10;\begin{enumerate}&#10;\item[{\bf{a)}}] ${\displaystyle{ \int^2_2 \, g(x) \, \textrm{d} x }}$\\[2mm]&#10;\item[{\bf{b)}}] ${\displaystyle{ \int^5_2 \, f(x) \, \textrm{d} x }}$\\[2mm]&#10;\item[{\bf{c)}}] ${\displaystyle{ \int^5_1 \left( 4 f(x) - g(x) \right) \, \textrm{d} x }}$&#10;\end{enumerate}&#10;}}&#10;\end{minipage}&#10;\end{document}"/>
  <p:tag name="IGUANATEXSIZE" val="20"/>
  <p:tag name="IGUANATEXCURSOR" val="6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2479,94"/>
  <p:tag name="LATEXADDIN" val="\documentclass{article}\pagestyle{empty}&#10;\usepackage{amsmath}&#10;\usepackage{amsfonts}&#10;\usepackage{amssymb}&#10;\begin{document}&#10;\begin{minipage}{12.7 cm}&#10;{\sffamily{&#10;${\displaystyle{ = \, \, 0 }}$, because the left and right endpoint of the\\&#10;interval of integration are identical&#10;}}&#10;\end{minipage}&#10;\end{document}"/>
  <p:tag name="IGUANATEXSIZE" val="20"/>
  <p:tag name="IGUANATEXCURSOR" val="1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,4612"/>
  <p:tag name="ORIGINALWIDTH" val="2573,678"/>
  <p:tag name="LATEXADDIN" val="\documentclass{article}\pagestyle{empty}&#10;\usepackage{amsmath}&#10;\usepackage{amsfonts}&#10;\usepackage{amssymb}&#10;\begin{document}&#10;\begin{minipage}{12.7 cm}&#10;{\sffamily{&#10;${\displaystyle{ = \, \, \int^5_1 f(x) \, \textrm{d} x \, - \, \int^2_1 f(x) \, \textrm{d} x \, = \, 6 - (-4) \, = \, 10 }}$&#10;}}&#10;\end{minipage}&#10;\end{document}"/>
  <p:tag name="IGUANATEXSIZE" val="20"/>
  <p:tag name="IGUANATEXCURSOR" val="2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,4612"/>
  <p:tag name="ORIGINALWIDTH" val="2514,436"/>
  <p:tag name="LATEXADDIN" val="\documentclass{article}\pagestyle{empty}&#10;\usepackage{amsmath}&#10;\usepackage{amsfonts}&#10;\usepackage{amssymb}&#10;\begin{document}&#10;\begin{minipage}{12.7 cm}&#10;{\sffamily{&#10;${\displaystyle{ = \, \, 4 \int^5_1 f(x) \, \textrm{d} x \, - \, \int^5_1 g(x) \, \textrm{d} x \, = \, 24 - 8 \, = \, 16 }}$&#10;}}&#10;\end{minipage}&#10;\end{document}"/>
  <p:tag name="IGUANATEXSIZE" val="20"/>
  <p:tag name="IGUANATEXCURSOR" val="2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5,306"/>
  <p:tag name="ORIGINALWIDTH" val="2729,659"/>
  <p:tag name="LATEXADDIN" val="\documentclass{article}\pagestyle{empty}&#10;\usepackage{amsmath}&#10;\usepackage{amsfonts}&#10;\usepackage{amssymb}&#10;\begin{document}&#10;\begin{minipage}{12.7 cm}&#10;{\sffamily{&#10;{\bf{Exercise:}}&#10;Suppose that&#10;$$&#10;\int^2_1 \, f(x) \, \textrm{d} x \, \, = \, \, 5 \, .&#10;$$&#10;Find&#10;\begin{enumerate}&#10;\item[{\bf{a)}}] ${\displaystyle{ \int^2_1 \, f(u) \, \textrm{d} u }}$\\[2mm]&#10;\item[{\bf{b)}}] ${\displaystyle{ \int^2_1 \, [-f(x)] \, \textrm{d} x }}$&#10;\end{enumerate}&#10;}}&#10;\end{minipage}&#10;\end{document}"/>
  <p:tag name="IGUANATEXSIZE" val="20"/>
  <p:tag name="IGUANATEXCURSOR" val="4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,7113"/>
  <p:tag name="ORIGINALWIDTH" val="1096,363"/>
  <p:tag name="LATEXADDIN" val="\documentclass{article}\pagestyle{empty}&#10;\usepackage{amsmath}&#10;\usepackage{amsfonts}&#10;\usepackage{amssymb}&#10;\begin{document}&#10;\begin{minipage}{12.7 cm}&#10;{\sffamily{&#10;${\displaystyle{ = \, \, \int^2_1 \, f(x) \, \textrm{d} x \, \, = \, \, 5 }}$&#10;}}&#10;\end{minipage}&#10;\end{document}"/>
  <p:tag name="IGUANATEXSIZE" val="20"/>
  <p:tag name="IGUANATEXCURSOR" val="2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,7113"/>
  <p:tag name="ORIGINALWIDTH" val="1290,589"/>
  <p:tag name="LATEXADDIN" val="\documentclass{article}\pagestyle{empty}&#10;\usepackage{amsmath}&#10;\usepackage{amsfonts}&#10;\usepackage{amssymb}&#10;\begin{document}&#10;\begin{minipage}{12.7 cm}&#10;{\sffamily{&#10;${\displaystyle{ = \, \, -\int^2_1 f(x) \, \textrm{d} x \, \, = \, \, -5 }}$&#10;}}&#10;\end{minipage}&#10;\end{document}"/>
  <p:tag name="IGUANATEXSIZE" val="20"/>
  <p:tag name="IGUANATEXCURSOR" val="2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8,699"/>
  <p:tag name="ORIGINALWIDTH" val="2813,648"/>
  <p:tag name="LATEXADDIN" val="\documentclass{article}\pagestyle{empty}&#10;\usepackage{amsmath}&#10;\usepackage{amsfonts}&#10;\usepackage{amssymb}&#10;\begin{document}&#10;\begin{minipage}{12.7 cm}&#10;{\sffamily{&#10;{\bf{Exercise:}}&#10;Evaluate&#10;$$&#10;\int^2_0 \left( 3x^2 + x - 5 \right) \textrm{d} x \, .&#10;$$&#10;}}&#10;\end{minipage}&#10;\end{document}"/>
  <p:tag name="IGUANATEXSIZE" val="20"/>
  <p:tag name="IGUANATEXCURSOR" val="2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9,123"/>
  <p:tag name="ORIGINALWIDTH" val="4043,495"/>
  <p:tag name="LATEXADDIN" val="\documentclass{article}\pagestyle{empty}&#10;\usepackage{amsmath}&#10;\usepackage{amsfonts}&#10;\usepackage{amssymb}&#10;\begin{document}&#10;\begin{minipage}{12.7 cm}&#10;{\sffamily{&#10;{\bf{Solution:}}&#10;We have&#10;\begin{eqnarray*}&#10;\int^2_0 \left( 3x^2 + x - 5 \right) \textrm{d} x &amp; = &amp;&#10;\Big[ 3 \cdot \tfrac{1}{3} \cdot x^3 \, + \, \tfrac{1}{2} \cdot x^2 \, - \, 5 \cdot x \Big]^2_0\\[2mm]&#10;&amp; = &amp;&#10;\left( 8 \, + \, \tfrac{1}{2} \cdot 4 \, - \, 5 \cdot 2 \right) \, - \,&#10;\left( 0 \, + \, \tfrac{1}{2} \cdot 0 \, - \, 5 \cdot 0 \right)\\[2mm]&#10;&amp; = &amp;&#10;0&#10;\end{eqnarray*}&#10;}}&#10;\end{minipage}&#10;\end{document}"/>
  <p:tag name="IGUANATEXSIZE" val="20"/>
  <p:tag name="IGUANATEXCURSOR" val="5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8,6802"/>
  <p:tag name="ORIGINALWIDTH" val="3647,544"/>
  <p:tag name="LATEXADDIN" val="\documentclass{article}\pagestyle{empty}&#10;\usepackage{amsmath}&#10;\usepackage{amsfonts}&#10;\usepackage{amssymb}&#10;\usepackage{multicol}&#10;\begin{document}&#10;\begin{minipage}{12.7 cm}&#10;{\sffamily{&#10;{\bf{Exercise:}}&#10;Evaluate the following definite integrals:&#10;$$&#10;{\bf{a)}} \quad \int^1_0 \, \cos( \tfrac{1}{2} \pi t ) \, \textrm{d} t \, , \qquad \text{and} \qquad&#10;{\bf{b)}} \quad \int^2_1 \, \frac{{\rm{e}}^{1/x}}{x^2} \, \textrm{d} x \, \, .&#10;$$&#10;}}&#10;\end{minipage}&#10;\end{document}"/>
  <p:tag name="IGUANATEXSIZE" val="20"/>
  <p:tag name="IGUANATEXCURSOR" val="3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6,1642"/>
  <p:tag name="ORIGINALWIDTH" val="4137,983"/>
  <p:tag name="LATEXADDIN" val="\documentclass{article}\pagestyle{empty}&#10;\usepackage{amsmath}&#10;\usepackage{amsfonts}&#10;\usepackage{amssymb}&#10;\usepackage{multicol}&#10;\begin{document}&#10;\begin{minipage}{12.7 cm}&#10;{\sffamily{&#10;{\bf{Solution:}}\\&#10;{\bf{a)}} Applying the substitution $u = \tfrac{1}{2} \pi t$, $\textrm{d} u = \tfrac{1}{2} \pi \textrm{d} t$, with $0 \leq u \leq \tfrac{1}{2} \pi$, we obtain\\[-2mm]&#10;$$&#10;\int^1_0 \, \cos(\tfrac{1}{2} \pi t) \, \textrm{d} t \, \, = \, \, \tfrac{2}{\pi} \int^{\tfrac{1}{2} \pi}_0 \, \cos(u) \, \textrm{d} u&#10;\, \, = \, \, \tfrac{2}{\pi} \cdot \Big[ \sin(u) \Big]^{\tfrac{1}{2} \pi}_0 \, \, = \, \, \tfrac{2}{\pi} \, .&#10;$$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7,6641"/>
  <p:tag name="ORIGINALWIDTH" val="4456,693"/>
  <p:tag name="LATEXADDIN" val="\documentclass{article}\pagestyle{empty}&#10;\usepackage{amsmath}&#10;\usepackage{amsfonts}&#10;\usepackage{amssymb}&#10;\usepackage{multicol}&#10;\begin{document}&#10;\begin{minipage}{12.6 cm}&#10;{\sffamily{&#10;{\bf{b)}} Applying the substitution $u = {\rm{e}}^{1/x}$, $\textrm{d} u = -x^{-2} {\rm{e}}^{1/x} \textrm{d} x$,&#10;with ${\rm{e}}^{1/2} \leq u \leq {\rm{e}}$, we obtain\\[-2mm]&#10;$$&#10;\int^2_1 \, \frac{{\rm{e}}^{1/x}}{x^2} \, \textrm{d} x \, \, = \, \, - \int^{{\rm{e}}^{1/2}}_{{\rm{e}}} \, 1 \, \textrm{d} u&#10;\, \, = \, \, \int_{{\rm{e}}^{1/2}}^{{\rm{e}}} \, 1 \, \textrm{d} u \, \, = \, \, \Big[ u \Big]_{{\rm{e}}^{1/2}}^{{\rm{e}}}&#10;\, \, = \, \, {\rm{e}} - {\rm{e}}^{1/2}&#10; \, .&#10;$$&#10;}}&#10;\end{minipage}&#10;\end{document}"/>
  <p:tag name="IGUANATEXSIZE" val="20"/>
  <p:tag name="IGUANATEXCURSOR" val="3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3393,326"/>
  <p:tag name="LATEXADDIN" val="\documentclass{article}\pagestyle{empty}&#10;\usepackage{amsmath}&#10;\usepackage{amsfonts}&#10;\usepackage{amssymb}&#10;\usepackage{multicol}&#10;\begin{document}&#10;\begin{minipage}{12.7 cm}&#10;{\sffamily{&#10;{\bf{Exercise (Application of Substitution):}}&#10;\begin{enumerate}&#10;\item[{\bf{a)}}] If $f$ is continuous and $\int^4_0 f(x) \, \textrm{d} x = 10$, find $\int^2_0 f(2x) \, \textrm{d} x$.&#10;\item[{\bf{b)}}] If $f$ is continuous and $\int^9_0 f(x) \, \textrm{d} x = 4$, find $\int^3_0 x \cdot f(x^2) \, \textrm{d} x$.&#10;\end{enumerate}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3,9108"/>
  <p:tag name="ORIGINALWIDTH" val="3912,261"/>
  <p:tag name="LATEXADDIN" val="\documentclass{article}\pagestyle{empty}&#10;\usepackage{amsmath}&#10;\usepackage{amsfonts}&#10;\usepackage{amssymb}&#10;\usepackage{multicol}&#10;\begin{document}&#10;\begin{minipage}{12.7 cm}&#10;{\sffamily{&#10;{\bf{Solution:}}\\&#10;{\bf{a)}} Applying the substitution $u = 2x$, $\textrm{d} u = 2 \textrm{d} x$, with $0 \leq u \leq 4$, we obtain&#10;$$&#10;\int^2_0 \, f(2x) \, \textrm{d} x \, \, = \, \, \tfrac{1}{2} \int^4_0 \, f(u) \, \textrm{d} u \, \, = \, \, 5 \, .&#10;$$&#10;}}&#10;\end{minipage}&#10;\end{document}"/>
  <p:tag name="IGUANATEXSIZE" val="20"/>
  <p:tag name="IGUANATEXCURSOR" val="4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0,4275"/>
  <p:tag name="ORIGINALWIDTH" val="3986,502"/>
  <p:tag name="LATEXADDIN" val="\documentclass{article}\pagestyle{empty}&#10;\usepackage{amsmath}&#10;\usepackage{amsfonts}&#10;\usepackage{amssymb}&#10;\usepackage{multicol}&#10;\begin{document}&#10;\begin{minipage}{12.7 cm}&#10;{\sffamily{&#10;{\bf{b)}} Applying the substitution $u = x^2$, $\textrm{d} u = 2x \textrm{d} x$, with $0 \leq u \leq 9$, we obtain&#10;$$&#10;\int^3_0 \, x \, f(x^2) \, \textrm{d} x \, \, = \, \, \tfrac{1}{2} \int^9_0 \, f(u) \, \textrm{d} u \, \, = \, \, 2 \, .&#10;$$&#10;}}&#10;\end{minipage}&#10;\end{document}"/>
  <p:tag name="IGUANATEXSIZE" val="20"/>
  <p:tag name="IGUANATEXCURSOR" val="4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5,6731"/>
  <p:tag name="ORIGINALWIDTH" val="3145,857"/>
  <p:tag name="LATEXADDIN" val="\documentclass{article}\pagestyle{empty}&#10;\usepackage{amsmath}&#10;\usepackage{amsfonts}&#10;\usepackage{amssymb}&#10;\begin{document}&#10;\begin{minipage}{9.4 cm}&#10;{\sffamily{&#10;{\bf{Exercise:}}&#10;\begin{enumerate}&#10;\item[{\bf{a)}}] Set-up an integral for the area $A$ of the shaded region.&#10;\item[{\bf{b)}}] Evaluate the integral to find the area.&#10;\end{enumerate}&#10;}}&#10;\end{minipage}&#10;\end{document}"/>
  <p:tag name="IGUANATEXSIZE" val="20"/>
  <p:tag name="IGUANATEXCURSOR" val="3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9,618"/>
  <p:tag name="ORIGINALWIDTH" val="3051,369"/>
  <p:tag name="LATEXADDIN" val="\documentclass{article}\pagestyle{empty}&#10;\usepackage{amsmath}&#10;\usepackage{amsfonts}&#10;\usepackage{amssymb}&#10;\begin{document}&#10;\begin{minipage}{9.4 cm}&#10;{\sffamily{&#10;{\bf{Solution:}}\\[1mm]&#10;We have&#10;\begin{eqnarray*}&#10;A &amp; = &amp; \int^2_0 \left( (3x-x^2) - x \right) \textrm{d} x \, \, = \, \, \int^2_0 \left( 2 x - x^2 \right) \textrm{d} x \\[1mm]&#10;&amp; = &amp;&#10;\Big[ x^2 - \tfrac{1}{3} x^3 \Big]^2_0 \, \, = \, \, 4 - \tfrac{8}{3} - (0 - 0) \, \, = \, \, \tfrac{4}{3} \, .&#10;\end{eqnarray*}&#10;}}&#10;\end{minipage}&#10;\end{document}"/>
  <p:tag name="IGUANATEXSIZE" val="20"/>
  <p:tag name="IGUANATEXCURSOR" val="4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5,6731"/>
  <p:tag name="ORIGINALWIDTH" val="3145,857"/>
  <p:tag name="LATEXADDIN" val="\documentclass{article}\pagestyle{empty}&#10;\usepackage{amsmath}&#10;\usepackage{amsfonts}&#10;\usepackage{amssymb}&#10;\begin{document}&#10;\begin{minipage}{9.4 cm}&#10;{\sffamily{&#10;{\bf{Exercise:}}&#10;\begin{enumerate}&#10;\item[{\bf{a)}}] Set-up an integral for the area $A$ of the shaded region.&#10;\item[{\bf{b)}}] Evaluate the integral for find the area.&#10;\end{enumerate}&#10;}}&#10;\end{minipage}&#10;\end{document}"/>
  <p:tag name="IGUANATEXSIZE" val="20"/>
  <p:tag name="IGUANATEXCURSOR" val="2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9,351"/>
  <p:tag name="ORIGINALWIDTH" val="3322,835"/>
  <p:tag name="LATEXADDIN" val="\documentclass{article}\pagestyle{empty}&#10;\usepackage{amsmath}&#10;\usepackage{amsfonts}&#10;\usepackage{amssymb}&#10;\begin{document}&#10;\begin{minipage}{9.4 cm}&#10;{\sffamily{&#10;{\bf{Solution:}}\\[1mm]&#10;Here, the functions are already given in terms of the variable $y$ such that we use it for integration as well. The 'upper' function is given by $x = {\rm{e}}^y$ and the 'lower' function is given by $x = y^2 - 2$. The boundaries of integration are $y = -1$ and $y=1$. Thus,&#10;$$&#10;A \, \, = \, \, \int_{-1}^1 \left( {\rm{e}}^y - (y^2 - 2) \right) \textrm{d} y&#10;$$&#10;}}&#10;\end{minipage}&#10;\end{document}"/>
  <p:tag name="IGUANATEXSIZE" val="20"/>
  <p:tag name="IGUANATEXCURSOR" val="5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Bildschirmpräsentation (16:9)</PresentationFormat>
  <Paragraphs>113</Paragraphs>
  <Slides>49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Larissa-Design</vt:lpstr>
      <vt:lpstr>Calculus I for Management</vt:lpstr>
      <vt:lpstr>Recap: Last time we introduced the indefinite and definite integral …</vt:lpstr>
      <vt:lpstr>Recap: … as well as the Fundamental Theorem of Calculus</vt:lpstr>
      <vt:lpstr>Folie 4</vt:lpstr>
      <vt:lpstr>When using a substitution in a definite integral, we must put everything in terms of the new variable including the limits of integration</vt:lpstr>
      <vt:lpstr>Proof of the Substitution Rule</vt:lpstr>
      <vt:lpstr>Example: Substitution Rule and definite integrals</vt:lpstr>
      <vt:lpstr>Example: Substitution Rule and definite integrals</vt:lpstr>
      <vt:lpstr>Example: Substitution Rule and definite integrals</vt:lpstr>
      <vt:lpstr>Symmetry considerations can simplify the evaluation of definite integrals considerably</vt:lpstr>
      <vt:lpstr>Proof of the theorem for integrals of symmetric functions (1/ 2)</vt:lpstr>
      <vt:lpstr>Proof of the theorem for integrals of symmetric functions (2/ 2)</vt:lpstr>
      <vt:lpstr>Example: Definite Integrals of symmetric integrand functions</vt:lpstr>
      <vt:lpstr>Example</vt:lpstr>
      <vt:lpstr>Folie 15</vt:lpstr>
      <vt:lpstr>In order to compute an area between two curves, we play this problem back to the computation of areas between a curve and the x-axis …</vt:lpstr>
      <vt:lpstr>… and the known approximation of an area by Riemann sums …</vt:lpstr>
      <vt:lpstr>… and their limits</vt:lpstr>
      <vt:lpstr>Example: Area bounded by curves </vt:lpstr>
      <vt:lpstr>In order to evaluate the area integral correctly, we need to identify the top curve yT and the bottom curve yB</vt:lpstr>
      <vt:lpstr>Example: Area bounded by curves </vt:lpstr>
      <vt:lpstr>Example: Area bounded by curves </vt:lpstr>
      <vt:lpstr>We can extend our formula for the are between two curves to situations where the top and bottom curves change on consecutive intervals …</vt:lpstr>
      <vt:lpstr>… this gives the general formula for the area bounded by two graphs</vt:lpstr>
      <vt:lpstr>Example: Area bounded by curves </vt:lpstr>
      <vt:lpstr>Some regions are best treated by regarding x as a function of y</vt:lpstr>
      <vt:lpstr>Example: Area bounded by curves </vt:lpstr>
      <vt:lpstr>Example: Area bounded by curves </vt:lpstr>
      <vt:lpstr>The value for the area is independent of the parameterization we used for the two curves</vt:lpstr>
      <vt:lpstr>Folie 30</vt:lpstr>
      <vt:lpstr>Exercise: Applying the rules for definite integrals</vt:lpstr>
      <vt:lpstr>Exercise: Applying the rules for definite integrals</vt:lpstr>
      <vt:lpstr>Exercise: Evaluating definite integrals</vt:lpstr>
      <vt:lpstr>Exercise: Application of the Substitution Rule</vt:lpstr>
      <vt:lpstr>Exercise: Application of the Substitution Rule</vt:lpstr>
      <vt:lpstr>Exercise: Definite integrals and areas bounded by two curves</vt:lpstr>
      <vt:lpstr>Exercise: Definite integrals and areas (horizontal approximation)</vt:lpstr>
      <vt:lpstr>Exercise: Definite integrals and areas (horizontal approximation)</vt:lpstr>
      <vt:lpstr>Exercise: Definite integrals and areas (vertical approximation)</vt:lpstr>
      <vt:lpstr>Exercise: Definite integrals and areas</vt:lpstr>
      <vt:lpstr>Exercise: Definite integrals and areas</vt:lpstr>
      <vt:lpstr>Exercise: Areas enclosed by two curves</vt:lpstr>
      <vt:lpstr>Exercise: Areas enclosed by two curves</vt:lpstr>
      <vt:lpstr>Exercise: Areas enclosed by two curves</vt:lpstr>
      <vt:lpstr>Exercise: Areas enclosed by two curves</vt:lpstr>
      <vt:lpstr>Exercise: Equal partitioning</vt:lpstr>
      <vt:lpstr>Exercise: Definite integrals with the same value</vt:lpstr>
      <vt:lpstr>Exercise: Definite integrals with the same value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212</cp:revision>
  <dcterms:created xsi:type="dcterms:W3CDTF">2020-04-04T18:50:50Z</dcterms:created>
  <dcterms:modified xsi:type="dcterms:W3CDTF">2023-01-13T14:24:44Z</dcterms:modified>
</cp:coreProperties>
</file>