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90" r:id="rId2"/>
    <p:sldId id="348" r:id="rId3"/>
    <p:sldId id="361" r:id="rId4"/>
    <p:sldId id="355" r:id="rId5"/>
    <p:sldId id="362" r:id="rId6"/>
    <p:sldId id="356" r:id="rId7"/>
    <p:sldId id="363" r:id="rId8"/>
    <p:sldId id="364" r:id="rId9"/>
    <p:sldId id="365" r:id="rId10"/>
    <p:sldId id="314" r:id="rId11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017" autoAdjust="0"/>
    <p:restoredTop sz="97356" autoAdjust="0"/>
  </p:normalViewPr>
  <p:slideViewPr>
    <p:cSldViewPr>
      <p:cViewPr varScale="1">
        <p:scale>
          <a:sx n="144" d="100"/>
          <a:sy n="144" d="100"/>
        </p:scale>
        <p:origin x="-28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Integration</a:t>
            </a:r>
            <a:br>
              <a:rPr lang="en-US" dirty="0" smtClean="0"/>
            </a:br>
            <a:r>
              <a:rPr lang="en-US" dirty="0" smtClean="0"/>
              <a:t>Applications of Integration in Economics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Net Excess Profit &amp;                       Lorenz Curves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Consumer Willingness to Spend &amp; Consumer’s Surplus</a:t>
            </a:r>
          </a:p>
        </p:txBody>
      </p:sp>
      <p:sp>
        <p:nvSpPr>
          <p:cNvPr id="14" name="Rechteck 13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Applications of Integration in Economics</a:t>
            </a:r>
          </a:p>
        </p:txBody>
      </p:sp>
      <p:sp>
        <p:nvSpPr>
          <p:cNvPr id="9" name="Rechteck 8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Future Value &amp; Present Value of an Income Flow</a:t>
            </a:r>
          </a:p>
        </p:txBody>
      </p:sp>
      <p:sp>
        <p:nvSpPr>
          <p:cNvPr id="10" name="Rechteck 9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Average Value of a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 excess profit is the accumulated difference between two profit schemes</a:t>
            </a:r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251520" y="1131590"/>
            <a:ext cx="2879237" cy="2448272"/>
            <a:chOff x="251520" y="1131590"/>
            <a:chExt cx="2879237" cy="2448272"/>
          </a:xfrm>
        </p:grpSpPr>
        <p:pic>
          <p:nvPicPr>
            <p:cNvPr id="1026" name="Picture 2 1"/>
            <p:cNvPicPr>
              <a:picLocks noChangeAspect="1" noChangeArrowheads="1"/>
            </p:cNvPicPr>
            <p:nvPr/>
          </p:nvPicPr>
          <p:blipFill>
            <a:blip r:embed="rId3" cstate="print"/>
            <a:srcRect r="44658"/>
            <a:stretch>
              <a:fillRect/>
            </a:stretch>
          </p:blipFill>
          <p:spPr bwMode="auto">
            <a:xfrm>
              <a:off x="251520" y="1131590"/>
              <a:ext cx="1994888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 2"/>
            <p:cNvPicPr>
              <a:picLocks noChangeAspect="1" noChangeArrowheads="1"/>
            </p:cNvPicPr>
            <p:nvPr/>
          </p:nvPicPr>
          <p:blipFill>
            <a:blip r:embed="rId3" cstate="print"/>
            <a:srcRect l="75466"/>
            <a:stretch>
              <a:fillRect/>
            </a:stretch>
          </p:blipFill>
          <p:spPr bwMode="auto">
            <a:xfrm>
              <a:off x="2246408" y="1131590"/>
              <a:ext cx="884349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 3"/>
            <p:cNvPicPr>
              <a:picLocks noChangeAspect="1" noChangeArrowheads="1"/>
            </p:cNvPicPr>
            <p:nvPr/>
          </p:nvPicPr>
          <p:blipFill>
            <a:blip r:embed="rId3" cstate="print"/>
            <a:srcRect l="75466" b="88235"/>
            <a:stretch>
              <a:fillRect/>
            </a:stretch>
          </p:blipFill>
          <p:spPr bwMode="auto">
            <a:xfrm>
              <a:off x="591307" y="1131590"/>
              <a:ext cx="1172381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hteck 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fik 1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9" y="1203596"/>
            <a:ext cx="5320395" cy="370564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net excess profit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3762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6"/>
            <a:ext cx="7058643" cy="22159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net excess profit</a:t>
            </a:r>
            <a:endParaRPr lang="en-US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251520" y="1131590"/>
            <a:ext cx="2880319" cy="2488787"/>
            <a:chOff x="251520" y="1131590"/>
            <a:chExt cx="2880319" cy="248878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131590"/>
              <a:ext cx="2880319" cy="248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5466" b="88235"/>
            <a:stretch>
              <a:fillRect/>
            </a:stretch>
          </p:blipFill>
          <p:spPr bwMode="auto">
            <a:xfrm>
              <a:off x="558603" y="1131590"/>
              <a:ext cx="1080120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hteck 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9" y="1203596"/>
            <a:ext cx="5319578" cy="36321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net excess profit</a:t>
            </a:r>
            <a:endParaRPr lang="en-US" dirty="0"/>
          </a:p>
        </p:txBody>
      </p:sp>
      <p:grpSp>
        <p:nvGrpSpPr>
          <p:cNvPr id="3" name="Gruppieren 5"/>
          <p:cNvGrpSpPr/>
          <p:nvPr/>
        </p:nvGrpSpPr>
        <p:grpSpPr>
          <a:xfrm>
            <a:off x="251520" y="1131590"/>
            <a:ext cx="2880319" cy="2488787"/>
            <a:chOff x="251520" y="1131590"/>
            <a:chExt cx="2880319" cy="248878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131590"/>
              <a:ext cx="2880319" cy="248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5466" b="88235"/>
            <a:stretch>
              <a:fillRect/>
            </a:stretch>
          </p:blipFill>
          <p:spPr bwMode="auto">
            <a:xfrm>
              <a:off x="558603" y="1131590"/>
              <a:ext cx="1080120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hteck 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80" y="1203596"/>
            <a:ext cx="5325997" cy="37114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Lorenz curves illustrates the  percentage of a society’s wealth that</a:t>
            </a:r>
            <a:br>
              <a:rPr lang="en-US" dirty="0" smtClean="0"/>
            </a:br>
            <a:r>
              <a:rPr lang="en-US" dirty="0" smtClean="0"/>
              <a:t>is possessed by a given percentage of its people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79" y="1203596"/>
            <a:ext cx="5319066" cy="3734193"/>
          </a:xfrm>
          <a:prstGeom prst="rect">
            <a:avLst/>
          </a:prstGeom>
          <a:noFill/>
          <a:ln/>
          <a:effectLst/>
        </p:spPr>
      </p:pic>
      <p:pic>
        <p:nvPicPr>
          <p:cNvPr id="20482" name="Picture 2" descr="Solved: FIGURE 23.1 The Lorenz curve and Gini ratio.The Lorenz cur... |  Chegg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5058"/>
            <a:ext cx="2876414" cy="2742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3" cstate="print"/>
          <a:srcRect l="29250" r="66571" b="70370"/>
          <a:stretch>
            <a:fillRect/>
          </a:stretch>
        </p:blipFill>
        <p:spPr bwMode="auto">
          <a:xfrm>
            <a:off x="251520" y="1131590"/>
            <a:ext cx="28083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Gini</a:t>
            </a:r>
            <a:r>
              <a:rPr lang="en-US" dirty="0" smtClean="0"/>
              <a:t> index is a measure fir the inequality in the distribution of wealth in a society (1/ 2)</a:t>
            </a:r>
            <a:endParaRPr lang="en-US" dirty="0"/>
          </a:p>
        </p:txBody>
      </p:sp>
      <p:pic>
        <p:nvPicPr>
          <p:cNvPr id="3074" name="Picture 2 2"/>
          <p:cNvPicPr>
            <a:picLocks noChangeAspect="1" noChangeArrowheads="1"/>
          </p:cNvPicPr>
          <p:nvPr/>
        </p:nvPicPr>
        <p:blipFill>
          <a:blip r:embed="rId3" cstate="print"/>
          <a:srcRect r="65714"/>
          <a:stretch>
            <a:fillRect/>
          </a:stretch>
        </p:blipFill>
        <p:spPr bwMode="auto">
          <a:xfrm>
            <a:off x="251521" y="1131589"/>
            <a:ext cx="177251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3"/>
          <p:cNvPicPr>
            <a:picLocks noChangeAspect="1" noChangeArrowheads="1"/>
          </p:cNvPicPr>
          <p:nvPr/>
        </p:nvPicPr>
        <p:blipFill>
          <a:blip r:embed="rId3" cstate="print"/>
          <a:srcRect l="45714"/>
          <a:stretch>
            <a:fillRect/>
          </a:stretch>
        </p:blipFill>
        <p:spPr bwMode="auto">
          <a:xfrm>
            <a:off x="251519" y="3075806"/>
            <a:ext cx="280648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8" y="1203596"/>
            <a:ext cx="5338549" cy="380251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Gini</a:t>
            </a:r>
            <a:r>
              <a:rPr lang="en-US" dirty="0" smtClean="0"/>
              <a:t> index is a measure fir the inequality in the distribution of wealth in a society (2/ 2)</a:t>
            </a:r>
            <a:endParaRPr lang="en-US" dirty="0"/>
          </a:p>
        </p:txBody>
      </p:sp>
      <p:pic>
        <p:nvPicPr>
          <p:cNvPr id="3" name="Picture 6" descr="https://miro.medium.com/max/672/1*iPOHOwsNH3NgOYrHpxk1U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059582"/>
            <a:ext cx="2880321" cy="2057372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17281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7" y="1203597"/>
            <a:ext cx="5318400" cy="1572981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3419872" y="3147814"/>
            <a:ext cx="5472608" cy="187220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8" y="3219819"/>
            <a:ext cx="5331183" cy="1692522"/>
          </a:xfrm>
          <a:prstGeom prst="rect">
            <a:avLst/>
          </a:prstGeom>
          <a:noFill/>
          <a:ln/>
          <a:effectLst/>
        </p:spPr>
      </p:pic>
      <p:pic>
        <p:nvPicPr>
          <p:cNvPr id="17412" name="Picture 4" descr="File:Gini Coefficient of Wealth Inequality sourc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147814"/>
            <a:ext cx="2913426" cy="1584176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251520" y="473199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Gini</a:t>
            </a:r>
            <a:r>
              <a:rPr lang="en-US" sz="800" dirty="0" smtClean="0"/>
              <a:t> Coefficient of Wealth Inequality</a:t>
            </a:r>
          </a:p>
          <a:p>
            <a:r>
              <a:rPr lang="en-US" sz="800" dirty="0" smtClean="0"/>
              <a:t>(source: Global wealth </a:t>
            </a:r>
            <a:r>
              <a:rPr lang="en-US" sz="800" dirty="0" err="1" smtClean="0"/>
              <a:t>databook</a:t>
            </a:r>
            <a:r>
              <a:rPr lang="en-US" sz="800" dirty="0" smtClean="0"/>
              <a:t> 2019, Credit Suisse)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Studying distribution of income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73372" cy="372721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4,713"/>
  <p:tag name="ORIGINALWIDTH" val="3397,076"/>
  <p:tag name="LATEXADDIN" val="\documentclass{article}\pagestyle{empty}&#10;\usepackage{amsmath}&#10;\usepackage{amsfonts}&#10;\usepackage{amssymb}&#10;\begin{document}&#10;\begin{minipage}{9.6 cm}&#10;{\sffamily{&#10;Suppose that $t$ years from now, two investment plans will be generating profit $P_1(t)$&#10;and $P_2(t)$, respectively, and that their respective rates of profitability, $P_1'(t)$ and $P_2'(t)$,&#10;are expected to satisfy $P_2'(t) \geq  P_1'(t)$ for the next $N$ years, i.e. for $t \in [0, N]$.\\[1mm]&#10;Then $E(t)=P_2(t)-P_1(t)$ is the {\bf{excess profit}} of plan $2$ over plan $1$ at time $t$ and&#10;the {\bf{net excess profit}} $NE = E(N) - E(0)$ over the time interval $0 \leq t \leq N$&#10;is given by the definite integral&#10;\begin{eqnarray*}&#10;NE &amp; = &amp; E(N) - E(0) \, \, = \, \, \int^N_0 E'(t) \, \textrm{d} t \\[1mm]&#10;&amp; = &amp;&#10;\int^N_0 \left( P_2'(t) - P_1'(t) \right) \textrm{d} t \, .&#10;\end{eqnarray*}&#10;This integral can be interpreted geometrically as the area between the rate of profitability&#10;curves $y=P_1'(t)$ and $y=P_2'(t)$.&#10;}}&#10;\end{minipage}&#10;\end{document}"/>
  <p:tag name="IGUANATEXSIZE" val="20"/>
  <p:tag name="IGUANATEXCURSOR" val="6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1,841"/>
  <p:tag name="ORIGINALWIDTH" val="4464,192"/>
  <p:tag name="LATEXADDIN" val="\documentclass{article}\pagestyle{empty}&#10;\usepackage{amsmath}&#10;\usepackage{amsfonts}&#10;\usepackage{amssymb}&#10;\begin{document}&#10;\begin{minipage}{12.6 cm}&#10;{\sffamily{&#10;{\bf{Example: (Finding Net Excess Profit)}}\\[1mm]&#10;Suppose that $t$ years from now, one investment will be generating profit at the rate of&#10;$P_1'(t) = 50 + t^2$ hundred dollars per year, while a second investment will be generating&#10;profit at the rate of $P_2'(t) = 200 + 5t$ hundred dollars per year.\\[-6mm]&#10;\begin{itemize}&#10;\item[{\bf{a)}}] For how many years does the rate of profitability of the second investment exceed&#10;that of the first?\\[-6mm]&#10;\item[{\bf{b)}}] Compute the net excess profit for the time period determined in part {\bf{a)}}. Interpret&#10;the net excess profit as an area.&#10;\end{itemize}&#10;}}&#10;\end{minipage}&#10;\end{document}"/>
  <p:tag name="IGUANATEXSIZE" val="20"/>
  <p:tag name="IGUANATEXCURSOR" val="7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6,719"/>
  <p:tag name="ORIGINALWIDTH" val="3394,826"/>
  <p:tag name="LATEXADDIN" val="\documentclass{article}\pagestyle{empty}&#10;\usepackage{amsmath}&#10;\usepackage{amsfonts}&#10;\usepackage{amssymb}&#10;\begin{document}&#10;\begin{minipage}{9.6 cm}&#10;{\sffamily{&#10;{\bf{Solution:}}\\[1mm]&#10;{\bf{a)}} The rate of profitability of the second investment exceeds that of the first until, i.e. $P_1'(t) \stackrel{!}{=} P_2'(t)$, or&#10;\begin{eqnarray*}&#10;50 + t^2 \, \, \stackrel{!}{=} \, \, 200 + 5t &amp; \Rightarrow &amp; t^2 - 5t - 150 \, \, \stackrel{!}{=} \, \, 0 \\[1mm]&#10;&amp; \Rightarrow &amp; t \, \, = \, \left\{ \begin{array}{c} 15 \\[1mm] [-10] \end{array} \right.&#10;\end{eqnarray*}&#10;&#10;{\bf{b)}} The excess profit of plan $2$ over plan $1$ is $E(t)=P_2(t)-P_1(t)$, and the net excess&#10;profit $NE$ over the time period $0 \leq t \leq 15$ determined in part {\bf{a)}} is given by the&#10;definite integral&#10;\begin{eqnarray*}&#10;NE &amp; = &amp; E(15) - E(0) \, \, = \, \, \int^{15}_0 E'(t) \, \textrm{d} t &#10;\end{eqnarray*}&#10;}}&#10;\end{minipage}&#10;\end{document}"/>
  <p:tag name="IGUANATEXSIZE" val="20"/>
  <p:tag name="IGUANATEXCURSOR" val="31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0,964"/>
  <p:tag name="ORIGINALWIDTH" val="3395,576"/>
  <p:tag name="LATEXADDIN" val="\documentclass{article}\pagestyle{empty}&#10;\usepackage{amsmath}&#10;\usepackage{amsfonts}&#10;\usepackage{amssymb}&#10;\begin{document}&#10;\begin{minipage}{9.6 cm}&#10;{\sffamily{&#10;\begin{eqnarray*}&#10;NE &amp; = &amp; E(15) - E(0) \, \, = \, \, \int^{15}_0 E'(t) \, \textrm{d} t \\&#10;&amp; = &amp;&#10;\int^{15}_0 \left( P_2'(t) - P_1'(t) \right) \textrm{d} t \\[1mm]&#10;&amp; = &amp;&#10;\int^{15}_0 \left( (200 + 5t) - (50+t^2) \right) \textrm{d} t \\[1mm]&#10;&amp; = &amp;&#10;\Big[ -\tfrac{1}{3} t^3 + \tfrac{5}{2} t^2 + 150 t \Big]^{15}_0 \, \, = \, \, 1687.50&#10;\end{eqnarray*}&#10;Thus, the net excess profit is $168750$ USD.\\[1mm]&#10;The graphs of the rate of profitability functions $P_1'(t)$ and $P_2'(t)$ are shown in&#10;the figure. The net excess profit can can be interpreted as the area of the (shaded) region&#10;between the rate of profitability curves over the interval $[0,15]$.&#10;}}&#10;\end{minipage}&#10;\end{document}"/>
  <p:tag name="IGUANATEXSIZE" val="20"/>
  <p:tag name="IGUANATEXCURSOR" val="80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1,211"/>
  <p:tag name="ORIGINALWIDTH" val="3395,576"/>
  <p:tag name="LATEXADDIN" val="\documentclass{article}\pagestyle{empty}&#10;\usepackage{amsmath}&#10;\usepackage{amsfonts}&#10;\usepackage{amssymb}&#10;\begin{document}&#10;\begin{minipage}{9.6 cm}&#10;{\sffamily{&#10;Area also plays an important role in the study of {\bf{Lorenz curves}}, a device used by&#10;both economists and sociologists to measure the percentage of a society's wealth that&#10;is possessed by a given percentage of its people.\\[1mm]&#10;To be more specific, the Lorenz curve for a particular society's economy is the graph of&#10;the function $L(x)$, which denotes the fraction of total annual national income earned&#10;by the lowest-paid $100x\%$ of the wage-earners in the society, for $0 \leq x \leq 1$.\\[1mm]&#10;For instance, if the lowest-paid $30\%$ of all wage-earners receive $23\%$ of the society's&#10;total income, then $L(0.3)=0.23$.\\[1mm]&#10;The line $y=x$ represents the case corresponding to complete equality in the distribution&#10;of income (wage-earners with the lowest $100x\%$ of income receive $100x\%$&#10;of the society's wealth). The closer a particular Lorenz curve is to this line, the more&#10;equitable the distribution of wealth in the corresponding society.}}&#10;\end{minipage}&#10;\end{document}"/>
  <p:tag name="IGUANATEXSIZE" val="20"/>
  <p:tag name="IGUANATEXCURSOR" val="101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49,457"/>
  <p:tag name="ORIGINALWIDTH" val="3404,575"/>
  <p:tag name="LATEXADDIN" val="\documentclass{article}\pagestyle{empty}&#10;\usepackage{amsmath}&#10;\usepackage{amsfonts}&#10;\usepackage{amssymb}&#10;\begin{document}&#10;\begin{minipage}{9.6 cm}&#10;{\sffamily{&#10;We represent the total deviation of the actual distribution of wealth in the society from complete equality by&#10;the area of the region $R_1$ between the Lorenz curve $y=L(x)$ and the line $y=x$. The&#10;ratio of this area to the area of the region $R_2$ under the complete equality line $y=x$&#10;over $0 \leq x \leq 1$ is used as a measure of the inequality in the distribution of wealth&#10;in the society.\\[1mm]&#10;This ratio, called the {\bf{Gini index}}, denoted $GI$ (also called the {\bf{index of&#10;income inequality}}), may be computed by the formula\\[-5mm]&#10;\begin{eqnarray*}&#10;GI &amp; = &amp; \frac{\text{area of $R_1$}}{\text{area of $R_2$}} \, \, = \, \,&#10;\frac{\text{area between $y=L(x)$ and $y=x$}}{\text{area under $y=x$ over $0 \leq x \leq 1$}}\\&#10;&amp; = &amp;&#10;\frac{\int^1_0 \left(x - L(x) \right) \textrm{d} x}{\int^1_0 x \, \textrm{d} x} \, \, = \, \,&#10;\frac{\int^1_0 \left(x - L(x) \right) \textrm{d} x}{\tfrac{1}{2}}\\&#10;&amp; = &amp;&#10;2 \int^1_0 \left(x - L(x) \right) \textrm{d} x \, .&#10;\end{eqnarray*}&#10;}}&#10;\end{minipage}&#10;\end{document}"/>
  <p:tag name="IGUANATEXSIZE" val="20"/>
  <p:tag name="IGUANATEXCURSOR" val="70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1,1287"/>
  <p:tag name="ORIGINALWIDTH" val="3391,076"/>
  <p:tag name="LATEXADDIN" val="\documentclass{article}\pagestyle{empty}&#10;\usepackage{amsmath}&#10;\usepackage{amsfonts}&#10;\usepackage{amssymb}&#10;\begin{document}&#10;\begin{minipage}{9.6 cm}&#10;{\sffamily{&#10;{\bf{Gini Index:}}\\[1mm]&#10;If $y = L(x)$ is the equation of a Lorenz curve, then the inequality&#10;in the corresponding distribution of wealth is measured by the {\bf{Gini index}} $GI$,&#10;which is given by the formula\\[-2mm]&#10;$$&#10;GI \, \, = \, \, 2 \int^1_0 \left( x - L(x) \right) \textrm{d} x \, .&#10;$$&#10;}}&#10;\end{minipage}&#10;\end{document}"/>
  <p:tag name="IGUANATEXSIZE" val="20"/>
  <p:tag name="IGUANATEXCURSOR" val="3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4,62"/>
  <p:tag name="ORIGINALWIDTH" val="3398,575"/>
  <p:tag name="LATEXADDIN" val="\documentclass{article}\pagestyle{empty}&#10;\usepackage{amsmath}&#10;\usepackage{amsfonts}&#10;\usepackage{amssymb}&#10;\begin{document}&#10;\begin{minipage}{9.6 cm}&#10;{\sffamily{&#10;The Gini index always lies between $0$ and $1$. An index of $0$ corresponds to total&#10;equity in the distribution of income, while an index of $1$ corresponds to total inequity&#10;(all income belongs to $0\%$ of the population).\\[1mm]&#10;The smaller the index, the more equitable&#10;the distribution of income, and the larger the index, the more the wealth is concentrated&#10;in only a few hands.}}&#10;\end{minipage}&#10;\end{document}"/>
  <p:tag name="IGUANATEXSIZE" val="20"/>
  <p:tag name="IGUANATEXCURSOR" val="3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31,234"/>
  <p:tag name="ORIGINALWIDTH" val="4465,692"/>
  <p:tag name="LATEXADDIN" val="\documentclass{article}\pagestyle{empty}&#10;\usepackage{amsmath}&#10;\usepackage{amsfonts}&#10;\usepackage{amssymb}&#10;\begin{document}&#10;\begin{minipage}{12.6 cm}&#10;{\sffamily{&#10;{\bf{Example: (Studying Distribution of Income)}}\\[1mm]&#10;A governmental agency determines that the Lorenz curves for the distribution of&#10;income for dentists and contractors in a certain state are given by the functions\\[-2mm]&#10;$$&#10;L_1(x) \, \, = \, \, x^{1.7} \qquad \text{and} \qquad L_2(x) \, \, = \, \, 0.8 x^2 + 0.2 x&#10;$$&#10;respectively. For which profession is the distribution of income more fairly distributed?&#10;&#10;\vspace{0.2cm}&#10;{\bf{Solution:}}&#10;The respective Gini indices are\\[-4mm]&#10;{\small{&#10;\begin{eqnarray*}&#10;G_1 &amp; = &amp; 2 \int^1_0 \left( x - x^{1.7} \right) \textrm{d} x \, \, = \, \, 2 \Big[ \tfrac{1}{2} x^2 - \tfrac{1}{2.7} x^{2.7} \Big]^1_0 \, \, = \, \, 0.2593\\&#10;G_2 &amp; = &amp; 2 \int^1_0 \left( x - (0.8 x^2 + 0.2 x) \right) \textrm{d} x \, \, = \, \, 2 \Big[ -\tfrac{0.8}{3} x^3 - \tfrac{0.8}{2} x^2 \Big]^1_0 \, \, = \, \, 0.2667&#10;\end{eqnarray*}&#10;}}&#10;&#10;\vspace{-4mm}&#10;Since the Gini index for dentists is smaller, it follows that in this state, the incomes&#10;of dentists are more evenly distributed than those of contractors.&#10;}}&#10;\end{minipage}&#10;\end{document}"/>
  <p:tag name="IGUANATEXSIZE" val="20"/>
  <p:tag name="IGUANATEXCURSOR" val="90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</Words>
  <Application>Microsoft Office PowerPoint</Application>
  <PresentationFormat>Bildschirmpräsentation (16:9)</PresentationFormat>
  <Paragraphs>20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Larissa-Design</vt:lpstr>
      <vt:lpstr>Calculus I for MGMT – Integration Applications of Integration in Economics</vt:lpstr>
      <vt:lpstr>The net excess profit is the accumulated difference between two profit schemes</vt:lpstr>
      <vt:lpstr>Example: Finding net excess profit</vt:lpstr>
      <vt:lpstr>Example: Finding net excess profit</vt:lpstr>
      <vt:lpstr>Example: Finding net excess profit</vt:lpstr>
      <vt:lpstr>The Lorenz curves illustrates the  percentage of a society’s wealth that is possessed by a given percentage of its people</vt:lpstr>
      <vt:lpstr>The Gini index is a measure fir the inequality in the distribution of wealth in a society (1/ 2)</vt:lpstr>
      <vt:lpstr>The Gini index is a measure fir the inequality in the distribution of wealth in a society (2/ 2)</vt:lpstr>
      <vt:lpstr>Example: Studying distribution of income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216</cp:revision>
  <dcterms:created xsi:type="dcterms:W3CDTF">2020-04-04T18:50:50Z</dcterms:created>
  <dcterms:modified xsi:type="dcterms:W3CDTF">2023-02-22T13:05:35Z</dcterms:modified>
</cp:coreProperties>
</file>