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90" r:id="rId2"/>
    <p:sldId id="366" r:id="rId3"/>
    <p:sldId id="380" r:id="rId4"/>
    <p:sldId id="367" r:id="rId5"/>
    <p:sldId id="368" r:id="rId6"/>
    <p:sldId id="350" r:id="rId7"/>
    <p:sldId id="314" r:id="rId8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17" autoAdjust="0"/>
    <p:restoredTop sz="97356" autoAdjust="0"/>
  </p:normalViewPr>
  <p:slideViewPr>
    <p:cSldViewPr>
      <p:cViewPr varScale="1">
        <p:scale>
          <a:sx n="144" d="100"/>
          <a:sy n="144" d="100"/>
        </p:scale>
        <p:origin x="-28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1.png"/><Relationship Id="rId5" Type="http://schemas.openxmlformats.org/officeDocument/2006/relationships/tags" Target="../tags/tag37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tags" Target="../tags/tag36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Integration</a:t>
            </a:r>
            <a:br>
              <a:rPr lang="en-US" dirty="0" smtClean="0"/>
            </a:br>
            <a:r>
              <a:rPr lang="en-US" dirty="0" smtClean="0"/>
              <a:t>Applications of Integration in Economics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 Excess Profit &amp;                       Lorenz Curves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Consumer Willingness to Spend &amp; Consumer’s Surplus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Applications of Integration in Economics</a:t>
            </a:r>
          </a:p>
        </p:txBody>
      </p:sp>
      <p:sp>
        <p:nvSpPr>
          <p:cNvPr id="9" name="Rechteck 8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Future Value &amp; Present Value of an Income Flow</a:t>
            </a: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The Average Value of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average value of a function over an interval is its corresponding definite integral divided by the length of the interval</a:t>
            </a:r>
            <a:endParaRPr lang="en-US" dirty="0"/>
          </a:p>
        </p:txBody>
      </p:sp>
      <p:pic>
        <p:nvPicPr>
          <p:cNvPr id="32770" name="Picture 2 1" descr="https://www.utrgv.edu/cstem/_files/images/average_value_img1.jpg"/>
          <p:cNvPicPr>
            <a:picLocks noChangeAspect="1" noChangeArrowheads="1"/>
          </p:cNvPicPr>
          <p:nvPr/>
        </p:nvPicPr>
        <p:blipFill>
          <a:blip r:embed="rId4" cstate="print"/>
          <a:srcRect r="67489"/>
          <a:stretch>
            <a:fillRect/>
          </a:stretch>
        </p:blipFill>
        <p:spPr bwMode="auto">
          <a:xfrm>
            <a:off x="179512" y="987574"/>
            <a:ext cx="2016224" cy="2065167"/>
          </a:xfrm>
          <a:prstGeom prst="rect">
            <a:avLst/>
          </a:prstGeom>
          <a:noFill/>
        </p:spPr>
      </p:pic>
      <p:pic>
        <p:nvPicPr>
          <p:cNvPr id="5" name="Picture 2 2" descr="https://www.utrgv.edu/cstem/_files/images/average_value_img1.jpg"/>
          <p:cNvPicPr>
            <a:picLocks noChangeAspect="1" noChangeArrowheads="1"/>
          </p:cNvPicPr>
          <p:nvPr/>
        </p:nvPicPr>
        <p:blipFill>
          <a:blip r:embed="rId4" cstate="print"/>
          <a:srcRect l="34678" r="33895"/>
          <a:stretch>
            <a:fillRect/>
          </a:stretch>
        </p:blipFill>
        <p:spPr bwMode="auto">
          <a:xfrm>
            <a:off x="251520" y="3003798"/>
            <a:ext cx="1949017" cy="2065168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17281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6"/>
            <a:ext cx="5329466" cy="1583539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3419872" y="3003798"/>
            <a:ext cx="5472608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3075801"/>
            <a:ext cx="5327473" cy="18866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average of a function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hteck 1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4614836" cy="3603289"/>
          </a:xfrm>
          <a:prstGeom prst="rect">
            <a:avLst/>
          </a:prstGeom>
          <a:noFill/>
          <a:ln/>
          <a:effectLst/>
        </p:spPr>
      </p:pic>
      <p:sp>
        <p:nvSpPr>
          <p:cNvPr id="17" name="Textfeld 16"/>
          <p:cNvSpPr txBox="1"/>
          <p:nvPr/>
        </p:nvSpPr>
        <p:spPr>
          <a:xfrm>
            <a:off x="1588258" y="1275606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C00000"/>
                </a:solidFill>
              </a:rPr>
              <a:t>f</a:t>
            </a:r>
            <a:r>
              <a:rPr lang="en-US" sz="1200" dirty="0" smtClean="0">
                <a:solidFill>
                  <a:srgbClr val="C00000"/>
                </a:solidFill>
              </a:rPr>
              <a:t>(</a:t>
            </a:r>
            <a:r>
              <a:rPr lang="en-US" sz="1200" i="1" dirty="0" smtClean="0">
                <a:solidFill>
                  <a:srgbClr val="C00000"/>
                </a:solidFill>
              </a:rPr>
              <a:t>x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average monthly sales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1"/>
            <a:ext cx="7062104" cy="37037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average monthly sales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Grafik 3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63691" y="1203567"/>
            <a:ext cx="4628111" cy="1078232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4389884" y="157468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4389884" y="1995686"/>
            <a:ext cx="1008112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548234" y="1653467"/>
            <a:ext cx="691413" cy="202479"/>
          </a:xfrm>
          <a:prstGeom prst="rect">
            <a:avLst/>
          </a:prstGeom>
          <a:noFill/>
          <a:ln/>
          <a:effectLst/>
        </p:spPr>
      </p:pic>
      <p:pic>
        <p:nvPicPr>
          <p:cNvPr id="21" name="Grafik 20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705204" y="2095404"/>
            <a:ext cx="377473" cy="160605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6500976" y="1574686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6500976" y="1995686"/>
            <a:ext cx="1671424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613034" y="1652355"/>
            <a:ext cx="1447309" cy="204703"/>
          </a:xfrm>
          <a:prstGeom prst="rect">
            <a:avLst/>
          </a:prstGeom>
          <a:noFill/>
          <a:ln/>
          <a:effectLst/>
        </p:spPr>
      </p:pic>
      <p:pic>
        <p:nvPicPr>
          <p:cNvPr id="24" name="Grafik 23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651843" y="2072100"/>
            <a:ext cx="1369691" cy="207213"/>
          </a:xfrm>
          <a:prstGeom prst="rect">
            <a:avLst/>
          </a:prstGeom>
          <a:noFill/>
          <a:ln/>
          <a:effectLst/>
        </p:spPr>
      </p:pic>
      <p:grpSp>
        <p:nvGrpSpPr>
          <p:cNvPr id="33" name="Gruppieren 32"/>
          <p:cNvGrpSpPr/>
          <p:nvPr/>
        </p:nvGrpSpPr>
        <p:grpSpPr>
          <a:xfrm>
            <a:off x="7020272" y="915566"/>
            <a:ext cx="2016224" cy="432048"/>
            <a:chOff x="7020272" y="915566"/>
            <a:chExt cx="2016224" cy="432048"/>
          </a:xfrm>
        </p:grpSpPr>
        <p:sp>
          <p:nvSpPr>
            <p:cNvPr id="32" name="Rechteck 31"/>
            <p:cNvSpPr/>
            <p:nvPr/>
          </p:nvSpPr>
          <p:spPr>
            <a:xfrm>
              <a:off x="7020272" y="915566"/>
              <a:ext cx="20162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fik 29" descr="IguanaTex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7272300" y="977256"/>
              <a:ext cx="1512168" cy="30866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5" name="Grafik 34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763691" y="2541238"/>
            <a:ext cx="7064210" cy="21840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average value equals the average rate of change of any of the functions </a:t>
            </a:r>
            <a:r>
              <a:rPr lang="en-US" dirty="0" err="1" smtClean="0"/>
              <a:t>antiderivatives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2571750"/>
            <a:ext cx="7200800" cy="1152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643746"/>
            <a:ext cx="7049461" cy="99756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1131590"/>
            <a:ext cx="7200800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6"/>
            <a:ext cx="6440016" cy="1204884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1691680" y="3847356"/>
            <a:ext cx="7200800" cy="117266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1" y="3919351"/>
            <a:ext cx="7073879" cy="9899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4,8782"/>
  <p:tag name="ORIGINALWIDTH" val="3396,326"/>
  <p:tag name="LATEXADDIN" val="\documentclass{article}\pagestyle{empty}&#10;\usepackage{amsmath}&#10;\usepackage{amsfonts}&#10;\usepackage{amssymb}&#10;\begin{document}&#10;\begin{minipage}{9.6 cm}&#10;{\sffamily{&#10;{\bf{The Average Value of a Function:}}\\[1mm]&#10;Let $f(x)$ be a function that is continuous on the interval $[a,b]$. Then the {\bf{average value}}&#10;$f_{\text{avg}}$ of $f(x)$ over $a \leq x \leq b$ is given by the definite integral\\[-2mm]&#10;$$&#10;f_{\text{avg}} \, \, = \, \, \frac{1}{b-a} \int^b_a f(x) \, \textrm{d} x \, .&#10;$$&#10;}}&#10;\end{minipage}&#10;\end{document}"/>
  <p:tag name="IGUANATEXSIZE" val="20"/>
  <p:tag name="IGUANATEXCURSOR" val="3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9,355"/>
  <p:tag name="ORIGINALWIDTH" val="3394,076"/>
  <p:tag name="LATEXADDIN" val="\documentclass{article}\pagestyle{empty}&#10;\usepackage{amsmath}&#10;\usepackage{amsfonts}&#10;\usepackage{amssymb}&#10;\begin{document}&#10;\begin{minipage}{9.6 cm}&#10;{\sffamily{&#10;{\bf{Geometric Interpretation of Average Value:}}\\[1mm]&#10;Let $f_{\text{avg}}$ be the average value of $f(x)$ over an interval $[a,b]$, where $f(x)$ is continuous and $f(x) \geq 0$.\\[1mm]&#10;Then the rectangle with height $f_{\text{avg}}$ and base $a \leq x \leq b$ has the same area as the&#10;region under the curve $y = f(x)$ over $[a,b]$:\\[-2mm]&#10;$$&#10;(b-a) f_{\text{avg}} \, \, = \, \, \int^b_a f(x) \, \textrm{d} x \, .&#10;$$&#10;}}&#10;\end{minipage}&#10;\end{document}"/>
  <p:tag name="IGUANATEXSIZE" val="20"/>
  <p:tag name="IGUANATEXCURSOR" val="5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2,726"/>
  <p:tag name="ORIGINALWIDTH" val="2932,884"/>
  <p:tag name="LATEXADDIN" val="\documentclass{article}\pagestyle{empty}&#10;\usepackage{amsmath}&#10;\usepackage{amsfonts}&#10;\usepackage{amssymb}&#10;\begin{document}&#10;\begin{minipage}{9.6 cm}&#10;{\sffamily{&#10;{\bf{Example (Finding the average of a function):}}\\[1mm]&#10;Find the average value of the following function on $[0,2]$&#10;$$&#10;f(x) \, \, = \, \, 2 \, x \, {\rm{e}}^{-x^2} \, .&#10;$$&#10;&#10;\vspace{0.5cm}&#10;{\bf{Solution:}} \\[1mm]&#10;Applying the substitution $u = {\rm{e}}^{-x^2}$, we have&#10;\begin{eqnarray*}&#10;f_{\textrm{avg}} &amp; = &amp; \tfrac{1}{2} \int^2_0 \, 2 \, x \, {\rm{e}}^{-x^2} \, \textrm{d} x \, \, = \, \,&#10;- \tfrac{1}{2} \int^{ {\rm{e}}^{-4} }_{ {\rm{e}}^{0} = 1} \, 1 \, \textrm{d} u \\[2mm]&#10;&amp; = &amp;&#10;\tfrac{1}{2} \left( 1 - {\rm{e}}^{-4} \right) \\[2mm]&#10;&amp; \approx &amp;&#10;0.4908422&#10;\end{eqnarray*}&#10;}}&#10;\end{minipage}&#10;\end{document}"/>
  <p:tag name="IGUANATEXSIZE" val="20"/>
  <p:tag name="IGUANATEXCURSOR" val="20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6,986"/>
  <p:tag name="ORIGINALWIDTH" val="4458,193"/>
  <p:tag name="LATEXADDIN" val="\documentclass{article}\pagestyle{empty}&#10;\usepackage{amsmath}&#10;\usepackage{amsfonts}&#10;\usepackage{amssymb}&#10;\begin{document}&#10;\begin{minipage}{12.6 cm}&#10;{\sffamily{&#10;{\bf{Example: (Finding Average Monthly Sales)}}\\[1mm]&#10;A manufacturer determines that $t$ months after introducing a new product, the company's&#10;sales will be $S(t)$ thousand GEL, where\\[-2mm]&#10;$$&#10;S(t) \, \, = \, \, \frac{750 t}{\sqrt{4 t^2 + 25}} \, .&#10;$$&#10;What are the average monthly sales of the company over the first $6$ months after the&#10;introduction of the new product?&#10;&#10;\vspace{0.5cm}&#10;{\bf{Solution:}}\\[1mm]&#10;The average monthly sales $S_{\text{avg}}$ over the time period $0 \leq t \leq 6$ is given by the integral&#10;$$&#10;S_{\text{avg}} \, \, = \, \, \frac{1}{6-0} \int^6_0 \frac{750 t}{\sqrt{4t^2 + 25}} \, \textrm{d} t&#10;$$&#10;}}&#10;\end{minipage}&#10;\end{document}"/>
  <p:tag name="IGUANATEXSIZE" val="20"/>
  <p:tag name="IGUANATEXCURSOR" val="7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4,9232"/>
  <p:tag name="ORIGINALWIDTH" val="2914,886"/>
  <p:tag name="LATEXADDIN" val="\documentclass{article}\pagestyle{empty}&#10;\usepackage{amsmath}&#10;\usepackage{amsfonts}&#10;\usepackage{amssymb}&#10;\begin{document}&#10;\begin{minipage}{12.6 cm}&#10;{\sffamily{&#10;We make the substitution&#10;$$&#10;\begin{array}{r c l c r c l}&#10;u(t) &amp; = &amp; \qquad &amp; \qquad &amp; u(6) &amp; = &amp; \qquad \\[3mm]&#10;\textrm{d} u &amp; = &amp; \qquad &amp; \qquad &amp; u(0) &amp; = &amp; \qquad&#10;\end{array}&#10;$$&#10;}}&#10;\end{minipage}&#10;\end{document}"/>
  <p:tag name="IGUANATEXSIZE" val="20"/>
  <p:tag name="IGUANATEXCURSOR" val="3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30,4462"/>
  <p:tag name="LATEXADDIN" val="\documentclass{article}\pagestyle{empty}&#10;\usepackage{amsmath}&#10;\usepackage{amsfonts}&#10;\usepackage{amssymb}&#10;\begin{document}&#10;\begin{minipage}{12.5 cm}&#10;{\sffamily{&#10;$4t^2+25$&#10;}}&#10;\end{minipage}&#10;\end{document}"/>
  <p:tag name="IGUANATEXSIZE" val="20"/>
  <p:tag name="IGUANATEXCURSOR" val="1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233,9708"/>
  <p:tag name="LATEXADDIN" val="\documentclass{article}\pagestyle{empty}&#10;\usepackage{amsmath}&#10;\usepackage{amsfonts}&#10;\usepackage{amssymb}&#10;\begin{document}&#10;\begin{minipage}{12.5 cm}&#10;{\sffamily{&#10;$8t \, \textrm{d} t$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891,6386"/>
  <p:tag name="LATEXADDIN" val="\documentclass{article}\pagestyle{empty}&#10;\usepackage{amsmath}&#10;\usepackage{amsfonts}&#10;\usepackage{amssymb}&#10;\begin{document}&#10;\begin{minipage}{12.5 cm}&#10;{\sffamily{&#10;$4 \cdot 6^2 + 25 = 169$&#10;}}&#10;\end{minipage}&#10;\end{document}"/>
  <p:tag name="IGUANATEXSIZE" val="20"/>
  <p:tag name="IGUANATEXCURSOR" val="1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828,6465"/>
  <p:tag name="LATEXADDIN" val="\documentclass{article}\pagestyle{empty}&#10;\usepackage{amsmath}&#10;\usepackage{amsfonts}&#10;\usepackage{amssymb}&#10;\begin{document}&#10;\begin{minipage}{12.5 cm}&#10;{\sffamily{&#10;$4 \cdot 0^2 + 25 = 25$&#10;}}&#10;\end{minipage}&#10;\end{document}"/>
  <p:tag name="IGUANATEXSIZE" val="20"/>
  <p:tag name="IGUANATEXCURSOR" val="18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5,594"/>
  <p:tag name="ORIGINALWIDTH" val="4449,194"/>
  <p:tag name="LATEXADDIN" val="\documentclass{article}\pagestyle{empty}&#10;\usepackage{amsmath}&#10;\usepackage{amsfonts}&#10;\usepackage{amssymb}&#10;\begin{document}&#10;\begin{minipage}{12.6 cm}&#10;{\sffamily{&#10;such that\\[-6mm]&#10;\begin{eqnarray*}&#10;S_{\text{avg}} &amp; = &amp; \frac{1}{6-0} \int^6_0 \frac{750 t}{\sqrt{4t^2 + 25}} \, \textrm{d} t&#10;\, \, = \, \, \frac{1}{6} \int^{169}_{25} \frac{1}{8} \cdot \frac{750}{\sqrt{u}} \, \textrm{d} u&#10;\, \, = \, \, \frac{750}{48} \int^{169}_{25} u^{-1/2} \textrm{d} u \\[2mm]&#10;&amp; = &amp;&#10;\frac{750}{48} \Big[ 2 u^{1/2} \Big]^{169}_{25} \, \, = \, \, \frac{1500}{48} \left( \sqrt{169} - \sqrt{25} \right)&#10;\, \, = \, \, \frac{1500}{48} \left( 13 - 5 \right) \, \, = \, \, 250 \, .&#10;\end{eqnarray*}&#10;Thus, for the $6$-month period immediately after the introduction of the new product,&#10;the company's sales average $250 000$ GEL per month.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,7109"/>
  <p:tag name="ORIGINALWIDTH" val="1691,789"/>
  <p:tag name="LATEXADDIN" val="\documentclass{article}\pagestyle{empty}&#10;\usepackage{amsmath}&#10;\usepackage{amsfonts}&#10;\usepackage{amssymb}&#10;\begin{document}&#10;\begin{minipage}{12.6 cm}&#10;{\sffamily{&#10;$$&#10;S_{\text{avg}} \, \, = \, \, \frac{1}{6-0} \int^6_0 \frac{750 t}{\sqrt{4t^2 + 25}} \, \textrm{d} t&#10;$$&#10;}}&#10;\end{minipage}&#10;\end{document}"/>
  <p:tag name="IGUANATEXSIZE" val="20"/>
  <p:tag name="IGUANATEXCURSOR" val="2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2,1785"/>
  <p:tag name="ORIGINALWIDTH" val="4458,193"/>
  <p:tag name="LATEXADDIN" val="\documentclass{article}\pagestyle{empty}&#10;\usepackage{amsmath}&#10;\usepackage{amsfonts}&#10;\usepackage{amssymb}&#10;\begin{document}&#10;\begin{minipage}{12.6 cm}&#10;{\sffamily{&#10;{\bf{Rate Interpretation of Average Value:}}\\[1mm]&#10;The average value of a function $f(x)$ over an interval $[a,b]$ where $f(x)$ is continuous is the same&#10;as the average rate of change of any antiderivative $F(x)$ of $f(x)$ over the same interval.}}&#10;\end{minipage}&#10;\end{document}"/>
  <p:tag name="IGUANATEXSIZE" val="20"/>
  <p:tag name="IGUANATEXCURSOR" val="39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0,6637"/>
  <p:tag name="ORIGINALWIDTH" val="4071,991"/>
  <p:tag name="LATEXADDIN" val="\documentclass{article}\pagestyle{empty}&#10;\usepackage{amsmath}&#10;\usepackage{amsfonts}&#10;\usepackage{amssymb}&#10;\begin{document}&#10;\begin{minipage}{12.6 cm}&#10;{\sffamily{&#10;Let $F(x)$ be an antiderivative of the continuous function $f(x)$ over $[a,b]$, then\\[-6mm]&#10;\begin{eqnarray*}&#10;f_{\text{avg}} &amp; = &amp; \frac{1}{b-a} \int^b_a f(x) \, \textrm{d} x \, \, = \, \, \frac{1}{b-a} \left( F(b) - F(a) \right)&#10;\, \, = \, \, \frac{F(b) - F(a)}{b-a} \\[1mm]&#10;&amp; = &amp; \text{average rate of change of $F(x)$}&#10;\end{eqnarray*}&#10;}}&#10;\end{minipage}&#10;\end{document}"/>
  <p:tag name="IGUANATEXSIZE" val="20"/>
  <p:tag name="IGUANATEXCURSOR" val="4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,9291"/>
  <p:tag name="ORIGINALWIDTH" val="4471,691"/>
  <p:tag name="LATEXADDIN" val="\documentclass{article}\pagestyle{empty}&#10;\usepackage{amsmath}&#10;\usepackage{amsfonts}&#10;\usepackage{amssymb}&#10;\begin{document}&#10;\begin{minipage}{12.6 cm}&#10;{\sffamily{&#10;For instance, since the total cost $C(x)$ of producing $x$ units of a commodity is an&#10;antiderivative of marginal cost $C'(x)$, it follows that the {\bf{average rate of change of cost&#10;over a range of production $a \leq x \leq b$ equals the average value of the marginal cost&#10;over the same range}}.}}&#10;\end{minipage}&#10;\end{document}"/>
  <p:tag name="IGUANATEXSIZE" val="20"/>
  <p:tag name="IGUANATEXCURSOR" val="4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</Words>
  <Application>Microsoft Office PowerPoint</Application>
  <PresentationFormat>Bildschirmpräsentation (16:9)</PresentationFormat>
  <Paragraphs>16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Calculus I for MGMT – Integration Applications of Integration in Economics</vt:lpstr>
      <vt:lpstr>The average value of a function over an interval is its corresponding definite integral divided by the length of the interval</vt:lpstr>
      <vt:lpstr>Example: Finding the average of a function</vt:lpstr>
      <vt:lpstr>Example: Finding average monthly sales</vt:lpstr>
      <vt:lpstr>Example: Finding average monthly sales</vt:lpstr>
      <vt:lpstr>The average value equals the average rate of change of any of the functions antiderivatives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216</cp:revision>
  <dcterms:created xsi:type="dcterms:W3CDTF">2020-04-04T18:50:50Z</dcterms:created>
  <dcterms:modified xsi:type="dcterms:W3CDTF">2023-02-22T13:05:19Z</dcterms:modified>
</cp:coreProperties>
</file>