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0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90" r:id="rId2"/>
    <p:sldId id="370" r:id="rId3"/>
    <p:sldId id="371" r:id="rId4"/>
    <p:sldId id="372" r:id="rId5"/>
    <p:sldId id="373" r:id="rId6"/>
    <p:sldId id="374" r:id="rId7"/>
    <p:sldId id="375" r:id="rId8"/>
    <p:sldId id="376" r:id="rId9"/>
    <p:sldId id="377" r:id="rId10"/>
    <p:sldId id="378" r:id="rId11"/>
    <p:sldId id="381" r:id="rId12"/>
    <p:sldId id="379" r:id="rId13"/>
    <p:sldId id="314" r:id="rId14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017" autoAdjust="0"/>
    <p:restoredTop sz="97356" autoAdjust="0"/>
  </p:normalViewPr>
  <p:slideViewPr>
    <p:cSldViewPr>
      <p:cViewPr varScale="1">
        <p:scale>
          <a:sx n="144" d="100"/>
          <a:sy n="144" d="100"/>
        </p:scale>
        <p:origin x="-282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7D260-6268-4F26-AF15-ED356AF90945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94CF-C817-48EC-B3D8-4344773BA92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</a:t>
            </a:r>
            <a:r>
              <a:rPr lang="en-US" sz="1400" b="1" kern="0" dirty="0" smtClean="0">
                <a:latin typeface="+mn-lt"/>
              </a:rPr>
              <a:t>Dr. Dr. </a:t>
            </a:r>
            <a:r>
              <a:rPr lang="en-US" sz="1400" b="1" kern="0" dirty="0" err="1" smtClean="0">
                <a:latin typeface="+mn-lt"/>
              </a:rPr>
              <a:t>h.c</a:t>
            </a:r>
            <a:r>
              <a:rPr lang="en-US" sz="1400" b="1" kern="0" dirty="0" smtClean="0">
                <a:latin typeface="+mn-lt"/>
              </a:rPr>
              <a:t>. Florian Rupp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MGMT – Integration</a:t>
            </a:r>
            <a:br>
              <a:rPr lang="en-US" dirty="0" smtClean="0"/>
            </a:br>
            <a:r>
              <a:rPr lang="en-US" dirty="0" smtClean="0"/>
              <a:t>Applications of Integration in Economics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092280" y="3363838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Net Excess Profit &amp;                       Lorenz Curves</a:t>
            </a:r>
          </a:p>
        </p:txBody>
      </p:sp>
      <p:sp>
        <p:nvSpPr>
          <p:cNvPr id="13" name="Rechteck 12"/>
          <p:cNvSpPr/>
          <p:nvPr/>
        </p:nvSpPr>
        <p:spPr>
          <a:xfrm>
            <a:off x="7092280" y="4659982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Consumer Willingness to Spend &amp; Consumer’s Surplus</a:t>
            </a:r>
          </a:p>
        </p:txBody>
      </p:sp>
      <p:sp>
        <p:nvSpPr>
          <p:cNvPr id="14" name="Rechteck 13"/>
          <p:cNvSpPr/>
          <p:nvPr/>
        </p:nvSpPr>
        <p:spPr>
          <a:xfrm>
            <a:off x="7092280" y="2931790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Applications of Integration in Economics</a:t>
            </a:r>
          </a:p>
        </p:txBody>
      </p:sp>
      <p:sp>
        <p:nvSpPr>
          <p:cNvPr id="9" name="Rechteck 8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/>
              <a:t>Future Value &amp; Present Value of an Income Flow</a:t>
            </a:r>
          </a:p>
        </p:txBody>
      </p:sp>
      <p:sp>
        <p:nvSpPr>
          <p:cNvPr id="10" name="Rechteck 9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Average Value of a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Using present value to compare two income streams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0"/>
            <a:ext cx="7066887" cy="262680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Using present value to compare two income streams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0"/>
            <a:ext cx="7080383" cy="297959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Using present value to compare two income streams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25202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0"/>
            <a:ext cx="7059684" cy="210530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value is the total amount (payments plus interest) that is accumulated during a term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6"/>
            <a:ext cx="7054898" cy="2668747"/>
          </a:xfrm>
          <a:prstGeom prst="rect">
            <a:avLst/>
          </a:prstGeom>
          <a:noFill/>
          <a:ln/>
          <a:effectLst/>
        </p:spPr>
      </p:pic>
      <p:pic>
        <p:nvPicPr>
          <p:cNvPr id="36866" name="Picture 2" descr="Fixed Index Annuity - Are They a Good Investm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3843036"/>
            <a:ext cx="1671248" cy="1114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the future value of an annuity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0"/>
            <a:ext cx="7064786" cy="354793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the future value of an annuity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0"/>
            <a:ext cx="7044014" cy="1447037"/>
          </a:xfrm>
          <a:prstGeom prst="rect">
            <a:avLst/>
          </a:prstGeom>
          <a:noFill/>
          <a:ln/>
          <a:effectLst/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291830"/>
            <a:ext cx="5604917" cy="139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the future value of an annuity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77"/>
            <a:ext cx="7068436" cy="361715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the future value of an annuity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77"/>
            <a:ext cx="6918386" cy="284766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formula for computing the future value of a continuously compounded income stream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58417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85"/>
            <a:ext cx="7044743" cy="1379126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1691680" y="2859782"/>
            <a:ext cx="7200800" cy="21602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2931777"/>
            <a:ext cx="7052476" cy="196756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present value compares continuous compounding of a prime with annuity (1/ 2)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244827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3"/>
            <a:ext cx="7058409" cy="224056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present value compares continuous compounding of a prime with annuity (2/ 2)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9442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3"/>
            <a:ext cx="7056342" cy="170789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8,309"/>
  <p:tag name="ORIGINALWIDTH" val="4459,693"/>
  <p:tag name="LATEXADDIN" val="\documentclass{article}\pagestyle{empty}&#10;\usepackage{amsmath}&#10;\usepackage{amsfonts}&#10;\usepackage{amssymb}&#10;\begin{document}&#10;\begin{minipage}{12.6 cm}&#10;{\sffamily{&#10;The revenue generated by a business operation can often be regarded as a continuous&#10;income stream which may then be invested to generate even more income. The {\bf{future&#10;value}} of the income stream over a specified term is the total amount (money transferred&#10;into the account plus interest) that is accumulated during the term.\\[1mm]&#10;An {\bf{annuity}} is a special kind of income flow in which payments are made (or&#10;received) at regular time intervals over a specified term. Home mortgage payments&#10;are one kind of annuity as are the payout arrangements for certain kinds of retirement&#10;plans. Annuity payments are often constant amounts (like a monthly car loan payment).\\[1mm]&#10;In the next example, we illustrate how the future value of any income stream can&#10;be computed by finding the future value of an annuity.}}&#10;\end{minipage}&#10;\end{document}"/>
  <p:tag name="IGUANATEXSIZE" val="20"/>
  <p:tag name="IGUANATEXCURSOR" val="86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26,997"/>
  <p:tag name="ORIGINALWIDTH" val="4459,693"/>
  <p:tag name="LATEXADDIN" val="\documentclass{article}\pagestyle{empty}&#10;\usepackage{amsmath}&#10;\usepackage{amsfonts}&#10;\usepackage{amssymb}&#10;\begin{document}&#10;\begin{minipage}{12.6 cm}&#10;{\sffamily{&#10;{\bf{Example: (Finding the Future Value of an Annuity)}}\\[1mm]&#10;Elene has an annuity that pays $1200$ GEL per year and earns interest at the annual rate&#10;of $8\%$ compounded continuously. How much will Elen's account be worth at the&#10;end of $2$ years? Assume that the annuity is deposited continuously into the account.&#10;&#10;\vspace{0.5cm}&#10;{\bf{Solution:}}\\[1mm]&#10;If $P$ GEL are invested at $8\%$ compounded continuously they will be worth $P {\rm{e}}^{0.08t}$ GEL $t$ years later.\\[1mm]&#10;To approximate the future value of the income stream, divide the $2$-year time interval $0 \leq t \leq 2$ into $n$ equal&#10;subintervals of length $\Delta t$ years and let $t_j$ denote the beginning of the $j$th subinterval. Then, during the $j$th&#10;subinterval (of length $\Delta t$ years),&#10;$$&#10;{\text{money deposited}} \, \, = \, \, {\text{(GEL per year)}} \cdot {\text{(number of years)}} \, \, = \, \, 1200 \Delta t \, .&#10;$$&#10;&#10;}}&#10;\end{minipage}&#10;\end{document}"/>
  <p:tag name="IGUANATEXSIZE" val="20"/>
  <p:tag name="IGUANATEXCURSOR" val="106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4,8969"/>
  <p:tag name="ORIGINALWIDTH" val="4445,445"/>
  <p:tag name="LATEXADDIN" val="\documentclass{article}\pagestyle{empty}&#10;\usepackage{amsmath}&#10;\usepackage{amsfonts}&#10;\usepackage{amssymb}&#10;\begin{document}&#10;\begin{minipage}{12.6 cm}&#10;{\sffamily{&#10;If all this money were deposited at the beginning of the subinterval (at time $t_j$), it&#10;would remain in the account for $2 - t_j$ years and therefore would grow to $(1200 \Delta t) {\rm{e}}^{0.08(2-t_j)}$ GEL. Thus,&#10;$$&#10;\begin{array}{c} \text{future value of money deposited} \\ \text{during $j$th subinterval} \end{array} \, \, \approx \, \,&#10;1200 {\rm{e}}^{0.08 (2-t_j)} \Delta t \, . &#10;$$&#10;}}&#10;\end{minipage}&#10;\end{document}"/>
  <p:tag name="IGUANATEXSIZE" val="20"/>
  <p:tag name="IGUANATEXCURSOR" val="54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54,743"/>
  <p:tag name="ORIGINALWIDTH" val="4457,443"/>
  <p:tag name="LATEXADDIN" val="\documentclass{article}\pagestyle{empty}&#10;\usepackage{amsmath}&#10;\usepackage{amsfonts}&#10;\usepackage{amssymb}&#10;\begin{document}&#10;\begin{minipage}{12.6 cm}&#10;{\sffamily{&#10;The future value of the entire income stream is the sum of the future values of&#10;the money deposited during each of the $n$ subintervals. Hence,\\[-2mm]&#10;$$&#10;{\text{future value of income stream}} \, \, \approx \, \, \sum^n_{j=1} \, 1200 {\rm{e}}^{0.08 (2 - t_j)} \Delta t&#10;$$&#10;(Note that this is only an approximation because it is based on the assumption that all $1200 \Delta t_n$ GEL are&#10;deposited at time $t_j$ rather than continuously throughout the $j$th subinterval.)\\[1mm]&#10;As $n$ increases without bound, the length of each subinterval approaches zero and&#10;the approximation approaches the true future value of the income stream. Hence,&#10;$$&#10;\begin{array}{c} {\text{future value of}} \\ {\text{income stream}} \end{array}&#10;\, \, = \, \, \lim_{n \to \infty} \sum^n_{j=1} \, 1200 {\rm{e}}^{0.08 (2 - t_j)} \Delta t&#10;\, \, = \, \, \int^2_0 1200 {\rm{e}}^{0.08 (2 - t)} \, \textrm{d} t&#10;$$&#10;}}&#10;\end{minipage}&#10;\end{document}"/>
  <p:tag name="IGUANATEXSIZE" val="20"/>
  <p:tag name="IGUANATEXCURSOR" val="102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6,048"/>
  <p:tag name="ORIGINALWIDTH" val="4362,205"/>
  <p:tag name="LATEXADDIN" val="\documentclass{article}\pagestyle{empty}&#10;\usepackage{amsmath}&#10;\usepackage{amsfonts}&#10;\usepackage{amssymb}&#10;\begin{document}&#10;\begin{minipage}{12.6 cm}&#10;{\sffamily{&#10;\begin{eqnarray*}&#10;\begin{array}{c} {\text{future value of}} \\ {\text{income stream}} \end{array}&#10;&amp; = &amp; \lim_{n \to \infty} \sum^n_{j=1} \, 1200 {\rm{e}}^{0.08 (2 - t_j)} \Delta t&#10;\, \, = \, \, \int^2_0 1200 {\rm{e}}^{0.08 (2 - t)} \, \textrm{d} t \\[1mm]&#10;&amp; = &amp;&#10;1200 {\rm{e}}^{0.16} \int^2_0 {\rm{e}}^{-0.08 t} \, \textrm{d} t \\[1mm]&#10;&amp; = &amp;&#10;-\frac{1200 {\rm{e}}^{0.16}}{0.08} \cdot \Big[ {\rm{e}}^{-0.08 t} \Big]^2_0 \, \, = \, \,&#10;-15000 {\rm{e}}^{0.16} \left( {\rm{e}}^{-0.16} - 1 \right) \\[1mm]&#10;&amp; = &amp;&#10;-15000 + 15000 {\rm{e}}^{0.16} \, \, \approx \, \, 2602.66&#10;\end{eqnarray*}&#10;so the annuity account is worth roughly $2602.66$ GEL at the end of the $2$-year term.&#10;}}&#10;\end{minipage}&#10;\end{document}"/>
  <p:tag name="IGUANATEXSIZE" val="20"/>
  <p:tag name="IGUANATEXCURSOR" val="72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8,9014"/>
  <p:tag name="ORIGINALWIDTH" val="4452,194"/>
  <p:tag name="LATEXADDIN" val="\documentclass{article}\pagestyle{empty}&#10;\usepackage{amsmath}&#10;\usepackage{amsfonts}&#10;\usepackage{amssymb}&#10;\begin{document}&#10;\begin{minipage}{12.6 cm}&#10;{\sffamily{&#10;By generalizing the reasoning illustrated in the example, we are led to this integration&#10;formula for the future value of an income stream with rate of flow given by&#10;$f(t)$ for a term of $T$ years with interest rate $r$:\\[-2mm]&#10;$$&#10;FV \, \, = \, \, \int^T_0 f(t) {\rm{e}}^{r(T-t)} \, \textrm{d} t&#10;\, \, = \, \, \int^T_0 f(t) {\rm{e}}^{rT} {\rm{e}}^{-rt} \, \textrm{d} t &#10;\, \, = \, \, {\rm{e}}^{rT} \int^T_0 f(t) {\rm{e}}^{-rt} \, \textrm{d} t &#10;$$&#10;}}&#10;\end{minipage}&#10;\end{document}"/>
  <p:tag name="IGUANATEXSIZE" val="20"/>
  <p:tag name="IGUANATEXCURSOR" val="38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4,109"/>
  <p:tag name="ORIGINALWIDTH" val="4455,943"/>
  <p:tag name="LATEXADDIN" val="\documentclass{article}\pagestyle{empty}&#10;\usepackage{amsmath}&#10;\usepackage{amsfonts}&#10;\usepackage{amssymb}&#10;\begin{document}&#10;\begin{minipage}{12.6 cm}&#10;{\sffamily{&#10;{\bf{Future Value of an Income Stream:}}\\[1mm]&#10;Suppose money is being transferred continuously into an account over a time period $0 \leq t \leq T$ at a rate given&#10;by the function $f(t)$ and that the account earns interest at an annual rate $r$ compounded continuously. Then the&#10;{\bf{future value $FV$ of the income stream}} over the term $T$ is given by the definite integral\\[-2mm]&#10;$$&#10;FV \, \, = \, \, \int^T_0 f(t) {\rm{e}}^{r(T-t)} \, \textrm{d} t&#10;\, \, = \, \, {\rm{e}}^{rT} \int^T_0 f(t) {\rm{e}}^{-rt} \, \textrm{d} t &#10;$$&#10;}}&#10;\end{minipage}&#10;\end{document}"/>
  <p:tag name="IGUANATEXSIZE" val="20"/>
  <p:tag name="IGUANATEXCURSOR" val="47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0,09"/>
  <p:tag name="ORIGINALWIDTH" val="4460,443"/>
  <p:tag name="LATEXADDIN" val="\documentclass{article}\pagestyle{empty}&#10;\usepackage{amsmath}&#10;\usepackage{amsfonts}&#10;\usepackage{amssymb}&#10;\begin{document}&#10;\begin{minipage}{12.6 cm}&#10;{\sffamily{&#10;The {\bf{present value}} of an income stream generated at a continuous rate $f(t)$ over&#10;a specified term of $T$ years is the amount of money $A$ that must be deposited now at&#10;the prevailing interest rate to generate the same income as the income stream over the&#10;same $T$-year period.\\[1mm]&#10;Since $A$ GEL invested at an annual interest rate $r$ compounded&#10;continuously will be worth $A {\rm{e}}^{rT}$ GEL in $T$ years, we must have\\[-2mm]&#10;$$&#10;A {\rm{e}}^{rT} \, \, = \, \, {\rm{e}}^{rT} \int^T_0 f(t) {\rm{e}}^{-rt} \, \textrm{d} t&#10;\quad \Longrightarrow \quad&#10;A \, \, = \, \, \int^T_0 f(t) {\rm{e}}^{-rt} \, \textrm{d} t&#10;$$&#10;}}&#10;\end{minipage}&#10;\end{document}"/>
  <p:tag name="IGUANATEXSIZE" val="20"/>
  <p:tag name="IGUANATEXCURSOR" val="45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4,8782"/>
  <p:tag name="ORIGINALWIDTH" val="4458,193"/>
  <p:tag name="LATEXADDIN" val="\documentclass{article}\pagestyle{empty}&#10;\usepackage{amsmath}&#10;\usepackage{amsfonts}&#10;\usepackage{amssymb}&#10;\begin{document}&#10;\begin{minipage}{12.6 cm}&#10;{\sffamily{&#10;{\bf{Present Value of an Income Stream:}}\\[1mm]&#10;The {\bf{present value $PV$ of an income stream}} that is deposited continuously at the rate $f(t)$ into an account that earns interest&#10;at an annual rate $r$ compounded continuously for a term of $T$ years is given by\\[-2mm]&#10;$$&#10;PV \, \, = \, \, \int^T_0 f(t) {\rm{e}}^{-rt} \, \textrm{d} t \, .&#10;$$&#10;}}&#10;\end{minipage}&#10;\end{document}"/>
  <p:tag name="IGUANATEXSIZE" val="20"/>
  <p:tag name="IGUANATEXCURSOR" val="50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9,063"/>
  <p:tag name="ORIGINALWIDTH" val="4459,693"/>
  <p:tag name="LATEXADDIN" val="\documentclass{article}\pagestyle{empty}&#10;\usepackage{amsmath}&#10;\usepackage{amsfonts}&#10;\usepackage{amssymb}&#10;\begin{document}&#10;\begin{minipage}{12.6 cm}&#10;{\sffamily{&#10;{\bf{Example: (Using Present Value to Compare Two Income Streams)}}\\[1mm]&#10;June is trying to decide between two investments.&#10;\begin{itemize}&#10;\item The first costs $9000$ GEL and is expected&#10;to generate a continuous income stream at the rate of $f_1(t) = 3000 {\rm{e}}^{0.03t}$ GEL per year.&#10;\item The second investment is an annuity that costs $12000$ to purchase and generates income&#10;at the constant rate of $f_2(t) = 4000$ GEL per year.&#10;\end{itemize}&#10;If the prevailing annual interest rate remains&#10;fixed at $5\%$ compounded continuously, which account is better over a $5$-year term?&#10;}}&#10;\end{minipage}&#10;\end{document}"/>
  <p:tag name="IGUANATEXSIZE" val="20"/>
  <p:tag name="IGUANATEXCURSOR" val="74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6,288"/>
  <p:tag name="ORIGINALWIDTH" val="4466,442"/>
  <p:tag name="LATEXADDIN" val="\documentclass{article}\pagestyle{empty}&#10;\usepackage{amsmath}&#10;\usepackage{amsfonts}&#10;\usepackage{amssymb}&#10;\begin{document}&#10;\begin{minipage}{12.6 cm}&#10;{\sffamily{&#10;{\bf{Solution:}}\\[1mm]&#10;The net value of each investment over the $5$-year time period is the present value of&#10;the investment less its initial cost. For each investment, we have $r=0.05$ and $T=5$.\\[1mm]&#10;For the first investment, the net value is&#10;\begin{eqnarray*}&#10;PV - {\text{cost}} &amp; = &amp; \int^5_0 \left( 3000 {\rm{e}}^{0.03 t} \right) {\rm{e}}^{-0.05 t} \, \textrm{d} t - 9000 \\[1mm]&#10;&amp; = &amp;&#10;3000 \int^5_0 {\rm{e}}^{-0.02 t} \, \textrm{d} t - 9000 \, \, = \, \, 3000 \Big[ \tfrac{1}{-0.02} {\rm{e}}^{-0.02 t} \Big]^5_0 - 9000 \\[1mm]&#10;&amp; = &amp;&#10;-150000 \left( {\rm{e}}^{-0.02 \cdot 5} - {\rm{e}}^{0} \right) - 9000 \, \, = \, \, 5274.39&#10;\end{eqnarray*}&#10;}}&#10;\end{minipage}&#10;\end{document}"/>
  <p:tag name="IGUANATEXSIZE" val="20"/>
  <p:tag name="IGUANATEXCURSOR" val="79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98,35"/>
  <p:tag name="ORIGINALWIDTH" val="4452,944"/>
  <p:tag name="LATEXADDIN" val="\documentclass{article}\pagestyle{empty}&#10;\usepackage{amsmath}&#10;\usepackage{amsfonts}&#10;\usepackage{amssymb}&#10;\begin{document}&#10;\begin{minipage}{12.6 cm}&#10;{\sffamily{&#10;For the second investment, the net value of the annuity is&#10;\begin{eqnarray*}&#10;PV - {\text{cost}} &amp; = &amp; \int^5_0 4000 {\rm{e}}^{-0.05 t} \, \textrm{d} t - 12000&#10;\, \, = \, \, 4000 \Big[ \tfrac{1}{-0.05} {\rm{e}}^{-0.05 t} \Big]^5_0 - 12000 \\[1mm]&#10;&amp; = &amp;&#10;-80000 \left( {\rm{e}}^{-0.05 \cdot 5} - {\rm{e}}^{0} \right) - 12000 \, \, = \, \, 5695.94&#10;\end{eqnarray*}&#10;Thus, the net income generated by the first investment is $5274.39$ GEL, while the annuity&#10;generates net income of $5695.94$ GEL. The annuity is a slightly better investment.&#10;}}&#10;\end{minipage}&#10;\end{document}"/>
  <p:tag name="IGUANATEXSIZE" val="20"/>
  <p:tag name="IGUANATEXCURSOR" val="69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126</Words>
  <Application>Microsoft Office PowerPoint</Application>
  <PresentationFormat>Bildschirmpräsentation (16:9)</PresentationFormat>
  <Paragraphs>21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Larissa-Design</vt:lpstr>
      <vt:lpstr>Calculus I for MGMT – Integration Applications of Integration in Economics</vt:lpstr>
      <vt:lpstr>The future value is the total amount (payments plus interest) that is accumulated during a term</vt:lpstr>
      <vt:lpstr>Example: Finding the future value of an annuity</vt:lpstr>
      <vt:lpstr>Example: Finding the future value of an annuity</vt:lpstr>
      <vt:lpstr>Example: Finding the future value of an annuity</vt:lpstr>
      <vt:lpstr>Example: Finding the future value of an annuity</vt:lpstr>
      <vt:lpstr>The formula for computing the future value of a continuously compounded income stream</vt:lpstr>
      <vt:lpstr>The present value compares continuous compounding of a prime with annuity (1/ 2)</vt:lpstr>
      <vt:lpstr>The present value compares continuous compounding of a prime with annuity (2/ 2)</vt:lpstr>
      <vt:lpstr>Example: Using present value to compare two income streams</vt:lpstr>
      <vt:lpstr>Example: Using present value to compare two income streams</vt:lpstr>
      <vt:lpstr>Example: Using present value to compare two income streams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216</cp:revision>
  <dcterms:created xsi:type="dcterms:W3CDTF">2020-04-04T18:50:50Z</dcterms:created>
  <dcterms:modified xsi:type="dcterms:W3CDTF">2023-02-22T13:04:56Z</dcterms:modified>
</cp:coreProperties>
</file>