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0" r:id="rId2"/>
    <p:sldId id="352" r:id="rId3"/>
    <p:sldId id="383" r:id="rId4"/>
    <p:sldId id="384" r:id="rId5"/>
    <p:sldId id="357" r:id="rId6"/>
    <p:sldId id="385" r:id="rId7"/>
    <p:sldId id="359" r:id="rId8"/>
    <p:sldId id="386" r:id="rId9"/>
    <p:sldId id="358" r:id="rId10"/>
    <p:sldId id="354" r:id="rId11"/>
    <p:sldId id="387" r:id="rId12"/>
    <p:sldId id="388" r:id="rId13"/>
    <p:sldId id="360" r:id="rId14"/>
    <p:sldId id="389" r:id="rId15"/>
    <p:sldId id="314" r:id="rId16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17" autoAdjust="0"/>
    <p:restoredTop sz="97356" autoAdjust="0"/>
  </p:normalViewPr>
  <p:slideViewPr>
    <p:cSldViewPr>
      <p:cViewPr varScale="1">
        <p:scale>
          <a:sx n="144" d="100"/>
          <a:sy n="144" d="100"/>
        </p:scale>
        <p:origin x="-28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Integration</a:t>
            </a:r>
            <a:br>
              <a:rPr lang="en-US" dirty="0" smtClean="0"/>
            </a:br>
            <a:r>
              <a:rPr lang="en-US" dirty="0" smtClean="0"/>
              <a:t>Applications of Integration in </a:t>
            </a:r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 Excess Profit &amp;                       Lorenz Curves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Consumer Willingness to Spend &amp; Consumer’s Surplus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Applications of Integration in Economics</a:t>
            </a:r>
          </a:p>
        </p:txBody>
      </p:sp>
      <p:sp>
        <p:nvSpPr>
          <p:cNvPr id="9" name="Rechteck 8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Future Value &amp; Present Value of an Income Flow</a:t>
            </a:r>
          </a:p>
        </p:txBody>
      </p:sp>
      <p:sp>
        <p:nvSpPr>
          <p:cNvPr id="10" name="Rechteck 9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Average Value of a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Producers’ surplus is the total supplier’s willingness to produce (1/ 2) </a:t>
            </a:r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51520" y="1131591"/>
            <a:ext cx="2160240" cy="2315506"/>
            <a:chOff x="251520" y="1131590"/>
            <a:chExt cx="3048000" cy="3267075"/>
          </a:xfrm>
        </p:grpSpPr>
        <p:pic>
          <p:nvPicPr>
            <p:cNvPr id="8194" name="Picture 2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131590"/>
              <a:ext cx="3048000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 2"/>
            <p:cNvPicPr>
              <a:picLocks noChangeAspect="1" noChangeArrowheads="1"/>
            </p:cNvPicPr>
            <p:nvPr/>
          </p:nvPicPr>
          <p:blipFill>
            <a:blip r:embed="rId3" cstate="print"/>
            <a:srcRect l="75599" b="91184"/>
            <a:stretch>
              <a:fillRect/>
            </a:stretch>
          </p:blipFill>
          <p:spPr bwMode="auto">
            <a:xfrm>
              <a:off x="755576" y="1203598"/>
              <a:ext cx="165618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6" y="1203595"/>
            <a:ext cx="5346608" cy="352615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Producers’ surplus is the total supplier’s willingness to produce (2/ 2) </a:t>
            </a:r>
            <a:endParaRPr lang="en-US" dirty="0"/>
          </a:p>
        </p:txBody>
      </p:sp>
      <p:grpSp>
        <p:nvGrpSpPr>
          <p:cNvPr id="3" name="Gruppieren 6"/>
          <p:cNvGrpSpPr/>
          <p:nvPr/>
        </p:nvGrpSpPr>
        <p:grpSpPr>
          <a:xfrm>
            <a:off x="251520" y="1131591"/>
            <a:ext cx="2160240" cy="2315506"/>
            <a:chOff x="251520" y="1131590"/>
            <a:chExt cx="3048000" cy="3267075"/>
          </a:xfrm>
        </p:grpSpPr>
        <p:pic>
          <p:nvPicPr>
            <p:cNvPr id="8194" name="Picture 2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131590"/>
              <a:ext cx="3048000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 2"/>
            <p:cNvPicPr>
              <a:picLocks noChangeAspect="1" noChangeArrowheads="1"/>
            </p:cNvPicPr>
            <p:nvPr/>
          </p:nvPicPr>
          <p:blipFill>
            <a:blip r:embed="rId3" cstate="print"/>
            <a:srcRect l="75599" b="91184"/>
            <a:stretch>
              <a:fillRect/>
            </a:stretch>
          </p:blipFill>
          <p:spPr bwMode="auto">
            <a:xfrm>
              <a:off x="755576" y="1203598"/>
              <a:ext cx="165618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hteck 4"/>
          <p:cNvSpPr/>
          <p:nvPr/>
        </p:nvSpPr>
        <p:spPr>
          <a:xfrm>
            <a:off x="3419872" y="1131590"/>
            <a:ext cx="5472608" cy="30243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6" y="1203595"/>
            <a:ext cx="5329067" cy="278544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Studying consumers’ and producers’ surplus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89" y="1203580"/>
            <a:ext cx="7058787" cy="3424366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 descr="Ottawa ON Tires &amp;amp; Auto Repair Shop | Avenue Tire Dep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131590"/>
            <a:ext cx="1304339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Studying consumers’ and producers’ surplus</a:t>
            </a:r>
            <a:endParaRPr lang="en-US" dirty="0"/>
          </a:p>
        </p:txBody>
      </p:sp>
      <p:pic>
        <p:nvPicPr>
          <p:cNvPr id="9218" name="Picture 2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2880320" cy="217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2"/>
          <p:cNvPicPr>
            <a:picLocks noChangeAspect="1" noChangeArrowheads="1"/>
          </p:cNvPicPr>
          <p:nvPr/>
        </p:nvPicPr>
        <p:blipFill>
          <a:blip r:embed="rId3" cstate="print"/>
          <a:srcRect l="80000" b="93371"/>
          <a:stretch>
            <a:fillRect/>
          </a:stretch>
        </p:blipFill>
        <p:spPr bwMode="auto">
          <a:xfrm>
            <a:off x="659753" y="1131590"/>
            <a:ext cx="100811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596"/>
            <a:ext cx="5347203" cy="28573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Studying consumers’ and producers’ surplus</a:t>
            </a:r>
            <a:endParaRPr lang="en-US" dirty="0"/>
          </a:p>
        </p:txBody>
      </p:sp>
      <p:pic>
        <p:nvPicPr>
          <p:cNvPr id="9218" name="Picture 2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2880320" cy="217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2"/>
          <p:cNvPicPr>
            <a:picLocks noChangeAspect="1" noChangeArrowheads="1"/>
          </p:cNvPicPr>
          <p:nvPr/>
        </p:nvPicPr>
        <p:blipFill>
          <a:blip r:embed="rId3" cstate="print"/>
          <a:srcRect l="80000" b="93371"/>
          <a:stretch>
            <a:fillRect/>
          </a:stretch>
        </p:blipFill>
        <p:spPr bwMode="auto">
          <a:xfrm>
            <a:off x="659753" y="1131590"/>
            <a:ext cx="100811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6"/>
            <a:ext cx="5337335" cy="353699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total consumer willingness to spend describes the accumulated consumption behavior in terms of price and amount of units (1/4)</a:t>
            </a:r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51520" y="1131590"/>
            <a:ext cx="2880320" cy="1945193"/>
            <a:chOff x="251520" y="1131590"/>
            <a:chExt cx="3384376" cy="2285602"/>
          </a:xfrm>
        </p:grpSpPr>
        <p:pic>
          <p:nvPicPr>
            <p:cNvPr id="5122" name="Picture 2 1"/>
            <p:cNvPicPr>
              <a:picLocks noChangeAspect="1" noChangeArrowheads="1"/>
            </p:cNvPicPr>
            <p:nvPr/>
          </p:nvPicPr>
          <p:blipFill>
            <a:blip r:embed="rId3" cstate="print"/>
            <a:srcRect r="53337"/>
            <a:stretch>
              <a:fillRect/>
            </a:stretch>
          </p:blipFill>
          <p:spPr bwMode="auto">
            <a:xfrm>
              <a:off x="251520" y="1131590"/>
              <a:ext cx="2592288" cy="2285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 2"/>
            <p:cNvPicPr>
              <a:picLocks noChangeAspect="1" noChangeArrowheads="1"/>
            </p:cNvPicPr>
            <p:nvPr/>
          </p:nvPicPr>
          <p:blipFill>
            <a:blip r:embed="rId3" cstate="print"/>
            <a:srcRect l="55736" r="30006"/>
            <a:stretch>
              <a:fillRect/>
            </a:stretch>
          </p:blipFill>
          <p:spPr bwMode="auto">
            <a:xfrm>
              <a:off x="2843808" y="1131590"/>
              <a:ext cx="792088" cy="2285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6"/>
            <a:ext cx="5328865" cy="34597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total consumer willingness to spend describes the accumulated consumption behavior in terms of price and amount of units (2/4)</a:t>
            </a:r>
            <a:endParaRPr lang="en-US" dirty="0"/>
          </a:p>
        </p:txBody>
      </p:sp>
      <p:grpSp>
        <p:nvGrpSpPr>
          <p:cNvPr id="3" name="Gruppieren 4"/>
          <p:cNvGrpSpPr/>
          <p:nvPr/>
        </p:nvGrpSpPr>
        <p:grpSpPr>
          <a:xfrm>
            <a:off x="251520" y="1131590"/>
            <a:ext cx="2880320" cy="1945193"/>
            <a:chOff x="251520" y="1131590"/>
            <a:chExt cx="3384376" cy="2285602"/>
          </a:xfrm>
        </p:grpSpPr>
        <p:pic>
          <p:nvPicPr>
            <p:cNvPr id="5122" name="Picture 2 1"/>
            <p:cNvPicPr>
              <a:picLocks noChangeAspect="1" noChangeArrowheads="1"/>
            </p:cNvPicPr>
            <p:nvPr/>
          </p:nvPicPr>
          <p:blipFill>
            <a:blip r:embed="rId3" cstate="print"/>
            <a:srcRect r="53337"/>
            <a:stretch>
              <a:fillRect/>
            </a:stretch>
          </p:blipFill>
          <p:spPr bwMode="auto">
            <a:xfrm>
              <a:off x="251520" y="1131590"/>
              <a:ext cx="2592288" cy="2285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 2"/>
            <p:cNvPicPr>
              <a:picLocks noChangeAspect="1" noChangeArrowheads="1"/>
            </p:cNvPicPr>
            <p:nvPr/>
          </p:nvPicPr>
          <p:blipFill>
            <a:blip r:embed="rId3" cstate="print"/>
            <a:srcRect l="55736" r="30006"/>
            <a:stretch>
              <a:fillRect/>
            </a:stretch>
          </p:blipFill>
          <p:spPr bwMode="auto">
            <a:xfrm>
              <a:off x="2843808" y="1131590"/>
              <a:ext cx="792088" cy="2285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5"/>
            <a:ext cx="5328984" cy="295382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 2 1"/>
          <p:cNvPicPr>
            <a:picLocks noChangeAspect="1" noChangeArrowheads="1"/>
          </p:cNvPicPr>
          <p:nvPr/>
        </p:nvPicPr>
        <p:blipFill>
          <a:blip r:embed="rId3" cstate="print"/>
          <a:srcRect l="55736" r="30006" b="63413"/>
          <a:stretch>
            <a:fillRect/>
          </a:stretch>
        </p:blipFill>
        <p:spPr bwMode="auto">
          <a:xfrm>
            <a:off x="251520" y="1131590"/>
            <a:ext cx="28803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78917"/>
          <a:stretch>
            <a:fillRect/>
          </a:stretch>
        </p:blipFill>
        <p:spPr bwMode="auto">
          <a:xfrm>
            <a:off x="1199426" y="3075806"/>
            <a:ext cx="99631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total consumer willingness to spend describes the accumulated consumption behavior in terms of price and amount of units (3/4)</a:t>
            </a:r>
            <a:endParaRPr lang="en-US" dirty="0"/>
          </a:p>
        </p:txBody>
      </p:sp>
      <p:grpSp>
        <p:nvGrpSpPr>
          <p:cNvPr id="3" name="Gruppieren 4"/>
          <p:cNvGrpSpPr/>
          <p:nvPr/>
        </p:nvGrpSpPr>
        <p:grpSpPr>
          <a:xfrm>
            <a:off x="251520" y="1131590"/>
            <a:ext cx="2880320" cy="1945193"/>
            <a:chOff x="251520" y="1131590"/>
            <a:chExt cx="3384376" cy="2285602"/>
          </a:xfrm>
        </p:grpSpPr>
        <p:pic>
          <p:nvPicPr>
            <p:cNvPr id="5122" name="Picture 2 1"/>
            <p:cNvPicPr>
              <a:picLocks noChangeAspect="1" noChangeArrowheads="1"/>
            </p:cNvPicPr>
            <p:nvPr/>
          </p:nvPicPr>
          <p:blipFill>
            <a:blip r:embed="rId3" cstate="print"/>
            <a:srcRect r="53337"/>
            <a:stretch>
              <a:fillRect/>
            </a:stretch>
          </p:blipFill>
          <p:spPr bwMode="auto">
            <a:xfrm>
              <a:off x="251520" y="1131590"/>
              <a:ext cx="2592288" cy="2285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 2 2"/>
            <p:cNvPicPr>
              <a:picLocks noChangeAspect="1" noChangeArrowheads="1"/>
            </p:cNvPicPr>
            <p:nvPr/>
          </p:nvPicPr>
          <p:blipFill>
            <a:blip r:embed="rId3" cstate="print"/>
            <a:srcRect l="55736" r="30006"/>
            <a:stretch>
              <a:fillRect/>
            </a:stretch>
          </p:blipFill>
          <p:spPr bwMode="auto">
            <a:xfrm>
              <a:off x="2843808" y="1131590"/>
              <a:ext cx="792088" cy="2285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5"/>
            <a:ext cx="5340882" cy="374974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total consumer willingness to spend describes the accumulated consumption behavior in terms of price and amount of units (4/4)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287301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2520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5"/>
            <a:ext cx="5326750" cy="2309816"/>
          </a:xfrm>
          <a:prstGeom prst="rect">
            <a:avLst/>
          </a:prstGeom>
          <a:noFill/>
          <a:ln/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7354" b="88904"/>
          <a:stretch>
            <a:fillRect/>
          </a:stretch>
        </p:blipFill>
        <p:spPr bwMode="auto">
          <a:xfrm>
            <a:off x="546083" y="1131590"/>
            <a:ext cx="92304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Computing consumer willingness to spend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66585" cy="34888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2160239" cy="223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Consumer’s surplus is the total consumer willingness to spend (1/ 2)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7"/>
            <a:ext cx="5337967" cy="3778267"/>
          </a:xfrm>
          <a:prstGeom prst="rect">
            <a:avLst/>
          </a:prstGeom>
          <a:noFill/>
          <a:ln/>
          <a:effectLst/>
        </p:spPr>
      </p:pic>
      <p:pic>
        <p:nvPicPr>
          <p:cNvPr id="9" name="Picture 3 2"/>
          <p:cNvPicPr>
            <a:picLocks noChangeAspect="1" noChangeArrowheads="1"/>
          </p:cNvPicPr>
          <p:nvPr/>
        </p:nvPicPr>
        <p:blipFill>
          <a:blip r:embed="rId3" cstate="print"/>
          <a:srcRect l="70000" r="3333" b="90331"/>
          <a:stretch>
            <a:fillRect/>
          </a:stretch>
        </p:blipFill>
        <p:spPr bwMode="auto">
          <a:xfrm>
            <a:off x="611560" y="1131590"/>
            <a:ext cx="129614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Consumer’s surplus is the total consumer willingness to spend (2/ 2)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57962" cy="2264490"/>
          </a:xfrm>
          <a:prstGeom prst="rect">
            <a:avLst/>
          </a:prstGeom>
          <a:noFill/>
          <a:ln/>
          <a:effectLst/>
        </p:spPr>
      </p:pic>
      <p:grpSp>
        <p:nvGrpSpPr>
          <p:cNvPr id="11" name="Gruppieren 10"/>
          <p:cNvGrpSpPr/>
          <p:nvPr/>
        </p:nvGrpSpPr>
        <p:grpSpPr>
          <a:xfrm>
            <a:off x="7002176" y="3075806"/>
            <a:ext cx="1772412" cy="1833149"/>
            <a:chOff x="251521" y="1131590"/>
            <a:chExt cx="2160239" cy="2234266"/>
          </a:xfrm>
        </p:grpSpPr>
        <p:pic>
          <p:nvPicPr>
            <p:cNvPr id="9" name="Picture 3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1" y="1131590"/>
              <a:ext cx="2160239" cy="2234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 2"/>
            <p:cNvPicPr>
              <a:picLocks noChangeAspect="1" noChangeArrowheads="1"/>
            </p:cNvPicPr>
            <p:nvPr/>
          </p:nvPicPr>
          <p:blipFill>
            <a:blip r:embed="rId4" cstate="print"/>
            <a:srcRect l="70000" r="3333" b="90331"/>
            <a:stretch>
              <a:fillRect/>
            </a:stretch>
          </p:blipFill>
          <p:spPr bwMode="auto">
            <a:xfrm>
              <a:off x="611560" y="1131590"/>
              <a:ext cx="129614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interpretation of consumers’ surplus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31589"/>
            <a:ext cx="8640960" cy="324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37,233"/>
  <p:tag name="ORIGINALWIDTH" val="3397,825"/>
  <p:tag name="LATEXADDIN" val="\documentclass{article}\pagestyle{empty}&#10;\usepackage{amsmath}&#10;\usepackage{amsfonts}&#10;\usepackage{amssymb}&#10;\begin{document}&#10;\begin{minipage}{9.6 cm}&#10;{\sffamily{&#10;Suppose a young couple is willing to spend up to $500$ GEL for a television set. For the&#10;convenience of having two sets (say, to settle disputes about which show to watch),&#10;they are willing to spend an additional $300$ GEL for an additional set, but since there would&#10;be relatively little advantage in having more than two sets, they might be willing to&#10;spend no more than $50$ GEL for a third set. Thus, the couple's demand function $p = D(q)$&#10;for television sets would satisfy&#10;$$&#10;500 \, \, = \, \, D(1) \, , \quad 300 \, \, = \, \, D(2) \, , \quad 50 \, \, = \, \, D(3) &#10;$$&#10;and their total willingness to spend for as many as three television sets would be&#10;$$&#10;500 + 300 + 50 \, \, = \, \, 850 \quad \text{[GEL]}&#10;$$&#10;}}&#10;\end{minipage}&#10;\end{document}"/>
  <p:tag name="IGUANATEXSIZE" val="20"/>
  <p:tag name="IGUANATEXCURSOR" val="8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4,522"/>
  <p:tag name="ORIGINALWIDTH" val="3397,076"/>
  <p:tag name="LATEXADDIN" val="\documentclass{article}\pagestyle{empty}&#10;\usepackage{amsmath}&#10;\usepackage{amsfonts}&#10;\usepackage{amssymb}&#10;\begin{document}&#10;\begin{minipage}{9.6 cm}&#10;{\sffamily{&#10;Now consider a commodity like grain that can be sold in any quantity $q$ up to $q_0$&#10;units (so $0 \leq q \leq q_0$), and let $p = D(q)$ be the demand function for the commodity.\\[1mm]&#10;To find the total consumer willingness to buy as many as $q_0$ units, we cannot simply&#10;add up potential payments (demand values) as we did for the television set example&#10;because there are too many available levels of production $q$ between $0$ and $q_0$, so&#10;instead we use a definite integral.\\[1mm]&#10;Specifically, as shown in the figure, we divide the interval $0 \leq q \leq q_0$ into $n$&#10;evenly spaced subintervals and assume the demand is $D(q_{k–1})$ for all values of $q$ in the&#10;$k$th subinterval, where $q_{k–1}$ is the left endpoint of that subinterval, for $k = 1,2,\dots,n$.&#10;&#10;}}&#10;\end{minipage}&#10;\end{document}"/>
  <p:tag name="IGUANATEXSIZE" val="20"/>
  <p:tag name="IGUANATEXCURSOR" val="9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2,711"/>
  <p:tag name="ORIGINALWIDTH" val="3403,075"/>
  <p:tag name="LATEXADDIN" val="\documentclass{article}\pagestyle{empty}&#10;\usepackage{amsmath}&#10;\usepackage{amsfonts}&#10;\usepackage{amssymb}&#10;\begin{document}&#10;\begin{minipage}{9.6 cm}&#10;{\sffamily{&#10;Then the consumer willingness to buy between $q_{k–1}$ and $q_k$ units is approximately&#10;$$&#10;D(q_{k-1}) \Delta q &#10;$$&#10;where $\Delta q = \frac{q_0-0}{n}$ is the width of each subinterva,&#10;so the {\bf{total consumer}} willingness to spend for as many as $q_0$ units is estimated by the sum&#10;$\sum^n_{k=1} D(q_{k-1}) \Delta q$.\\[1mm]&#10;This suggests that we define the {\bf{total willingness to spend $WS$}} by the limit\\[-3mm]&#10;$$&#10;WS \, \, = \, \, \lim_{n \to \infty} \sum^n_{k=1} D(q_{k-1}) \Delta q \, ,&#10;$$&#10;which we recognize as the definite integral of the demand function $p = D(q)$ over the&#10;interval $0 \leq q \leq q_0$. Note that since the demand function is always above the $q$-axis,&#10;this integral can be interpreted geometrically as the area under the demand curve.&#10;}}&#10;\end{minipage}&#10;\end{document}"/>
  <p:tag name="IGUANATEXSIZE" val="20"/>
  <p:tag name="IGUANATEXCURSOR" val="5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6,322"/>
  <p:tag name="ORIGINALWIDTH" val="3395,576"/>
  <p:tag name="LATEXADDIN" val="\documentclass{article}\pagestyle{empty}&#10;\usepackage{amsmath}&#10;\usepackage{amsfonts}&#10;\usepackage{amssymb}&#10;\begin{document}&#10;\begin{minipage}{9.6 cm}&#10;{\sffamily{&#10;{\bf{Consumer Willingness to Spend:}}\\[1mm]&#10;The {\bf{total consumer willingness to spend $WS$}} for up to $q_0$ units of a commodity is given by&#10;$$&#10;WS \, \, = \, \, \int^{q_0}_0 D(q) \, \textrm{d} q \, ,&#10;$$&#10;where $p = D(q)$ is the demand function for the commodity. Geometrically, this is&#10;the area under the demand function over the range of sales $0 \leq q \leq q_0$.&#10;}}&#10;\end{minipage}&#10;\end{document}"/>
  <p:tag name="IGUANATEXSIZE" val="20"/>
  <p:tag name="IGUANATEXCURSOR" val="5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1,751"/>
  <p:tag name="ORIGINALWIDTH" val="4459,693"/>
  <p:tag name="LATEXADDIN" val="\documentclass{article}\pagestyle{empty}&#10;\usepackage{amsmath}&#10;\usepackage{amsfonts}&#10;\usepackage{amssymb}&#10;\begin{document}&#10;\begin{minipage}{12.6 cm}&#10;{\sffamily{&#10;{\bf{Example: (Computing Consumer Willingness to Spend)}}\\[1mm]&#10;Valerian, a farm manager, determines that $q$ tons of grain will be sold when the price&#10;is $p = 10(25-q^2)$ GEL per ton.\\[1mm] Find the total amount buyers are willing to spend&#10;for as many as $3$ tons of grain.&#10;&#10;\vspace{0.5cm}&#10;{\bf{Solution:}}\\[1mm]&#10;Since the demand function is $p = 10(25 - q^2)$, the total consumer willingness to pay&#10;for $q_0=3$ tons is&#10;$$&#10;WS \, \, = \, \, \int^{q_0}_0 D(q) \, \textrm{d} q \, \, = \, \, \int^3_0 10 (25 - q^2) \, \textrm{d} q \, \, = \, \,&#10;\Big[ 250 q - 10 \cdot \tfrac{1}{3} q^3 \Big]^3_0 \, \, = \, \, 660 \, .&#10;$$&#10;So consumers are willing to pay Valerian $660$ GEL for as many as $3$ tons of grain.&#10;}}&#10;\end{minipage}&#10;\end{document}"/>
  <p:tag name="IGUANATEXSIZE" val="20"/>
  <p:tag name="IGUANATEXCURSOR" val="35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32,209"/>
  <p:tag name="ORIGINALWIDTH" val="3402,325"/>
  <p:tag name="LATEXADDIN" val="\documentclass{article}\pagestyle{empty}&#10;\usepackage{amsmath}&#10;\usepackage{amsfonts}&#10;\usepackage{amssymb}&#10;\begin{document}&#10;\begin{minipage}{9.6 cm}&#10;{\sffamily{&#10;{\bf{Consumers' surplus}} is a quantity in economics that is closely related to the total&#10;consumer willingness to spend. In a competitive economy, consumers often expect to&#10;pay more for a commodity than they actually do.\\[1mm]&#10;For instance, you may expect to pay $60$ GEL for a new video game and be pleasantly surprised&#10;to find that it only costs $40$ GEL. The perceived savings $60-40=20$ GEL is your consumers' surplus in this case.\\[1mm]&#10;More generally, suppose consumers are willing to purchase as many as $q_0$ units&#10;of a commodity with demand function $p = D(q)$. Consumers (as a group) are willing&#10;to pay $WS = \int^{q_0}_0 D(q) \textrm{d} q$ GEL for the $q_0$ units but actually pay only $p_0 q_0$ GEL,&#10;where $p_0 = D(q_0)$, and the consumers' surplus $CS$ is the difference:\\[-2mm]&#10;$$&#10;CS \, \, = \, \, \int^{q_0}_0 D(q) \, \textrm{d} q - p_0 q_0 \, .&#10;$$&#10;}}&#10;\end{minipage}&#10;\end{document}"/>
  <p:tag name="IGUANATEXSIZE" val="20"/>
  <p:tag name="IGUANATEXCURSOR" val="8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2,839"/>
  <p:tag name="ORIGINALWIDTH" val="4455,943"/>
  <p:tag name="LATEXADDIN" val="\documentclass{article}\pagestyle{empty}&#10;\usepackage{amsmath}&#10;\usepackage{amsfonts}&#10;\usepackage{amssymb}&#10;\begin{document}&#10;\begin{minipage}{12.6 cm}&#10;{\sffamily{&#10;{\bf{Consumers' Surplus:}}\\[1mm]&#10;If $q_0$ units of a commodity are sold at a price of $p_0$ per unit and if $p = D(q)$ is the consumers' demand function for the commodity,&#10;then&#10;\begin{eqnarray*}&#10;\begin{array}{c} \text{consumer's} \\ \text{surplus} \end{array} &amp; = &amp;&#10;\left( \begin{array}{c} \text{total amount consumers are} \\ \text{willing to spend for $q_0$ units} \end{array} \right)&#10;-&#10;\left( \begin{array}{c} \text{actual cosumer} \\ \text{expenditure $q_0$ units} \end{array} \right)\\[2mm]&#10;CS &amp; = &amp; \int^{q_0}_0 D(q) \textrm{d} q - p_0 q_0&#10;\end{eqnarray*}&#10;}}&#10;\end{minipage}&#10;\end{document}"/>
  <p:tag name="IGUANATEXSIZE" val="20"/>
  <p:tag name="IGUANATEXCURSOR" val="70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73,229"/>
  <p:tag name="ORIGINALWIDTH" val="3406,074"/>
  <p:tag name="LATEXADDIN" val="\documentclass{article}\pagestyle{empty}&#10;\usepackage{amsmath}&#10;\usepackage{amsfonts}&#10;\usepackage{amssymb}&#10;\begin{document}&#10;\begin{minipage}{9.6 cm}&#10;{\sffamily{&#10;{\bf{Producers' surplus}} is the suppliers' version of consumers' surplus.\\[1mm]&#10;Recall that the supply function $p = S(q)$ gives the price per unit that producers are willing to&#10;accept to supply $q$ units of a commodity to the market.\\[1mm]&#10;If the established market&#10;price is $p_0 = S(q_0)$ GEL per unit, then any producer who would be willing to supply&#10;the commodity at a lower price enjoys a perceived gain.\\[1mm]&#10;{\bf{The producers' surplus is the difference between what producers would be willing to accept and the amount&#10;they actually receive.}}\\[1mm]&#10;It may be computed by integration involving the supply function, just as consumers' surplus was computed&#10;by integrating the demand function.}}&#10;\end{minipage}&#10;\end{document}"/>
  <p:tag name="IGUANATEXSIZE" val="20"/>
  <p:tag name="IGUANATEXCURSOR" val="71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6,536"/>
  <p:tag name="ORIGINALWIDTH" val="3394,826"/>
  <p:tag name="LATEXADDIN" val="\documentclass{article}\pagestyle{empty}&#10;\usepackage{amsmath}&#10;\usepackage{amsfonts}&#10;\usepackage{amssymb}&#10;\begin{document}&#10;\begin{minipage}{9.6 cm}&#10;{\sffamily{&#10;{\bf{Producers' Surplus}}\\[1mm]&#10;If $q_0$ units of a commodity are sold at a price of $p_0$ GEL per unit and $p = S(q)$ is the supply function for the commodity, then&#10;the {\bf{producers' surplus $PS$}} is given by&#10;$$&#10;PS \, \, = \, \, p_0 q_0 - \int^{q_0}_0 S(q) \, \textrm{d} q \, .&#10;$$&#10;As indicated in the accompanying figure, producers' surplus is the area of the&#10;region bounded above by the price line $p = p_0$ and below by the supply curve&#10;$p = S(q)$, over the production interval $0 \leq q \leq q_0$.&#10;}}&#10;\end{minipage}&#10;\end{document}"/>
  <p:tag name="IGUANATEXSIZE" val="20"/>
  <p:tag name="IGUANATEXCURSOR" val="39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3,506"/>
  <p:tag name="ORIGINALWIDTH" val="4453,694"/>
  <p:tag name="LATEXADDIN" val="\documentclass{article}\pagestyle{empty}&#10;\usepackage{amsmath}&#10;\usepackage{amsfonts}&#10;\usepackage{amssymb}&#10;\begin{document}&#10;\begin{minipage}{12.6 cm}&#10;{\sffamily{&#10;{\bf{Example: (Studying Consumers' and Producers' Surplus)}}\\[1mm]&#10;A tire manufacturer estimates that $q$ (thousand) radial tires will be purchased&#10;(demanded) by wholesalers when the price is&#10;$$&#10;p \, \, = \, \, D(q) \, \, = \, \, -0.1 q^2 + 90 \quad \text{[GEL per tire]} \, ,&#10;$$&#10;and the same number of tires will be supplied when the price is&#10;$$&#10;p \, \, = \, \, S(q) \, \, = \, \, 0.2 q^2 + q + 50 \quad \text{[GEL per tire]} \, .&#10;$$&#10;\begin{itemize}&#10;\item[{\bf{a)}}] Find the equilibrium price (where supply equals demand) and the quantity supplied&#10;and demanded at that price.&#10;\item[{\bf{b)}}] Determine the consumers’ and producers’ surplus at the equilibrium price.&#10;\end{itemize}&#10;}}&#10;\end{minipage}&#10;\end{document}"/>
  <p:tag name="IGUANATEXSIZE" val="20"/>
  <p:tag name="IGUANATEXCURSOR" val="84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5,283"/>
  <p:tag name="ORIGINALWIDTH" val="3396,326"/>
  <p:tag name="LATEXADDIN" val="\documentclass{article}\pagestyle{empty}&#10;\usepackage{amsmath}&#10;\usepackage{amsfonts}&#10;\usepackage{amssymb}&#10;\begin{document}&#10;\begin{minipage}{9.6 cm}&#10;{\sffamily{&#10;{\bf{Solution:}} \\[1mm]&#10;{\bf{a)}} The supply and demand curves are shown in the figure. Supply equals demand when\\[-3mm]&#10;$$&#10;-0.1 q^2 + 90 \, \, \stackrel{!}{=} \, \, 0.2 q^2 + q + 50 &#10;$$&#10;or&#10;$$&#10;0.3q^2 + q - 40 \, \, \stackrel{!}{=} \, \, 0 \quad \Rightarrow \quad&#10;\left\{ \begin{array}{c} 10 \\[1mm] -13.33 \end{array} \right.&#10;$$&#10;and $p=-0.1 \cdot 10^2 + 90 = 80$ GEL per tire. Thus, equilibrium occurs at a price&#10;of $80$ GEL per tire, and then $10000$ tires are supplied and demanded.&#10;}}&#10;\end{minipage}&#10;\end{document}"/>
  <p:tag name="IGUANATEXSIZE" val="20"/>
  <p:tag name="IGUANATEXCURSOR" val="48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4,732"/>
  <p:tag name="ORIGINALWIDTH" val="3388,077"/>
  <p:tag name="LATEXADDIN" val="\documentclass{article}\pagestyle{empty}&#10;\usepackage{amsmath}&#10;\usepackage{amsfonts}&#10;\usepackage{amssymb}&#10;\begin{document}&#10;\begin{minipage}{9.6 cm}&#10;{\sffamily{&#10;{\bf{b)}} Using $p_0 = 80$ and $q_0 = 10$, we find that the consumers' surplus is&#10;$$&#10;CS \, \, = \, \, \int^{10}_0 \left( -0.1 q^2 + 90 \right) \textrm{d} q - 80 \cdot 10&#10;\, \, = \, \, \dots \, \, = \, \, 66.67&#10;$$&#10;or $66670$ GEL (since $q_0 = 10$ is really $10000$). The consumers' surplus is the area of&#10;the shaded region labeled $CS$ in the figure.\\[1mm]&#10;The producers' surplus is&#10;$$&#10;PS \, \, = \, \, 80 \cdot 10 - \int^{10}_0 \left( 0.2 q^2 + q + 50 \right) \textrm{d} q&#10;\, \, = \, \, \dots \, \, = \, \, 183.33&#10;$$&#10;or $183330$ GEL. The producers' surplus is the area of the shaded region labeled $PS$ in&#10;the figure.&#10;}}&#10;\end{minipage}&#10;\end{document}"/>
  <p:tag name="IGUANATEXSIZE" val="20"/>
  <p:tag name="IGUANATEXCURSOR" val="51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</Words>
  <Application>Microsoft Office PowerPoint</Application>
  <PresentationFormat>Bildschirmpräsentation (16:9)</PresentationFormat>
  <Paragraphs>23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Calculus I for MGMT – Integration Applications of Integration in Economics</vt:lpstr>
      <vt:lpstr>The total consumer willingness to spend describes the accumulated consumption behavior in terms of price and amount of units (1/4)</vt:lpstr>
      <vt:lpstr>The total consumer willingness to spend describes the accumulated consumption behavior in terms of price and amount of units (2/4)</vt:lpstr>
      <vt:lpstr>The total consumer willingness to spend describes the accumulated consumption behavior in terms of price and amount of units (3/4)</vt:lpstr>
      <vt:lpstr>The total consumer willingness to spend describes the accumulated consumption behavior in terms of price and amount of units (4/4)</vt:lpstr>
      <vt:lpstr>Example: Computing consumer willingness to spend</vt:lpstr>
      <vt:lpstr>Consumer’s surplus is the total consumer willingness to spend (1/ 2)</vt:lpstr>
      <vt:lpstr>Consumer’s surplus is the total consumer willingness to spend (2/ 2)</vt:lpstr>
      <vt:lpstr>Geometric interpretation of consumers’ surplus</vt:lpstr>
      <vt:lpstr>Producers’ surplus is the total supplier’s willingness to produce (1/ 2) </vt:lpstr>
      <vt:lpstr>Producers’ surplus is the total supplier’s willingness to produce (2/ 2) </vt:lpstr>
      <vt:lpstr>Example: Studying consumers’ and producers’ surplus</vt:lpstr>
      <vt:lpstr>Example: Studying consumers’ and producers’ surplus</vt:lpstr>
      <vt:lpstr>Example: Studying consumers’ and producers’ surplus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216</cp:revision>
  <dcterms:created xsi:type="dcterms:W3CDTF">2020-04-04T18:50:50Z</dcterms:created>
  <dcterms:modified xsi:type="dcterms:W3CDTF">2023-02-22T13:04:26Z</dcterms:modified>
</cp:coreProperties>
</file>