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tags/tag8.xml" ContentType="application/vnd.openxmlformats-officedocument.presentationml.tag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tags/tag4.xml" ContentType="application/vnd.openxmlformats-officedocument.presentationml.tags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49.xml" ContentType="application/vnd.openxmlformats-officedocument.presentationml.tags+xml"/>
  <Override PartName="/ppt/tags/tag78.xml" ContentType="application/vnd.openxmlformats-officedocument.presentationml.tags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38.xml" ContentType="application/vnd.openxmlformats-officedocument.presentationml.tags+xml"/>
  <Override PartName="/ppt/tags/tag56.xml" ContentType="application/vnd.openxmlformats-officedocument.presentationml.tags+xml"/>
  <Override PartName="/ppt/tags/tag67.xml" ContentType="application/vnd.openxmlformats-officedocument.presentationml.tags+xml"/>
  <Override PartName="/ppt/tags/tag85.xml" ContentType="application/vnd.openxmlformats-officedocument.presentationml.tags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tags/tag16.xml" ContentType="application/vnd.openxmlformats-officedocument.presentationml.tags+xml"/>
  <Override PartName="/ppt/tags/tag27.xml" ContentType="application/vnd.openxmlformats-officedocument.presentationml.tags+xml"/>
  <Override PartName="/ppt/tags/tag45.xml" ContentType="application/vnd.openxmlformats-officedocument.presentationml.tags+xml"/>
  <Override PartName="/ppt/tags/tag63.xml" ContentType="application/vnd.openxmlformats-officedocument.presentationml.tags+xml"/>
  <Override PartName="/ppt/tags/tag74.xml" ContentType="application/vnd.openxmlformats-officedocument.presentationml.tags+xml"/>
  <Override PartName="/ppt/tags/tag34.xml" ContentType="application/vnd.openxmlformats-officedocument.presentationml.tags+xml"/>
  <Override PartName="/ppt/tags/tag52.xml" ContentType="application/vnd.openxmlformats-officedocument.presentationml.tags+xml"/>
  <Override PartName="/ppt/tags/tag81.xml" ContentType="application/vnd.openxmlformats-officedocument.presentationml.tags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tags/tag41.xml" ContentType="application/vnd.openxmlformats-officedocument.presentationml.tags+xml"/>
  <Override PartName="/ppt/tags/tag70.xml" ContentType="application/vnd.openxmlformats-officedocument.presentationml.tags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ags/tag9.xml" ContentType="application/vnd.openxmlformats-officedocument.presentationml.tags+xml"/>
  <Override PartName="/ppt/tags/tag30.xml" ContentType="application/vnd.openxmlformats-officedocument.presentationml.tag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Default Extension="png" ContentType="image/png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tags/tag5.xml" ContentType="application/vnd.openxmlformats-officedocument.presentationml.tags+xml"/>
  <Override PartName="/ppt/theme/theme2.xml" ContentType="application/vnd.openxmlformats-officedocument.theme+xml"/>
  <Override PartName="/ppt/tags/tag79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tags/tag3.xml" ContentType="application/vnd.openxmlformats-officedocument.presentationml.tags+xml"/>
  <Default Extension="jpeg" ContentType="image/jpeg"/>
  <Override PartName="/ppt/tags/tag39.xml" ContentType="application/vnd.openxmlformats-officedocument.presentationml.tags+xml"/>
  <Override PartName="/ppt/tags/tag59.xml" ContentType="application/vnd.openxmlformats-officedocument.presentationml.tags+xml"/>
  <Override PartName="/ppt/tags/tag68.xml" ContentType="application/vnd.openxmlformats-officedocument.presentationml.tags+xml"/>
  <Override PartName="/ppt/tags/tag77.xml" ContentType="application/vnd.openxmlformats-officedocument.presentationml.tags+xml"/>
  <Override PartName="/ppt/tags/tag86.xml" ContentType="application/vnd.openxmlformats-officedocument.presentationml.tags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tags/tag19.xml" ContentType="application/vnd.openxmlformats-officedocument.presentationml.tags+xml"/>
  <Override PartName="/ppt/tags/tag28.xml" ContentType="application/vnd.openxmlformats-officedocument.presentationml.tags+xml"/>
  <Override PartName="/ppt/tags/tag37.xml" ContentType="application/vnd.openxmlformats-officedocument.presentationml.tags+xml"/>
  <Override PartName="/ppt/tags/tag48.xml" ContentType="application/vnd.openxmlformats-officedocument.presentationml.tags+xml"/>
  <Override PartName="/ppt/tags/tag57.xml" ContentType="application/vnd.openxmlformats-officedocument.presentationml.tags+xml"/>
  <Override PartName="/ppt/tags/tag66.xml" ContentType="application/vnd.openxmlformats-officedocument.presentationml.tags+xml"/>
  <Override PartName="/ppt/tags/tag75.xml" ContentType="application/vnd.openxmlformats-officedocument.presentationml.tags+xml"/>
  <Override PartName="/ppt/tags/tag84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tags/tag17.xml" ContentType="application/vnd.openxmlformats-officedocument.presentationml.tags+xml"/>
  <Override PartName="/ppt/tags/tag26.xml" ContentType="application/vnd.openxmlformats-officedocument.presentationml.tags+xml"/>
  <Override PartName="/ppt/tags/tag35.xml" ContentType="application/vnd.openxmlformats-officedocument.presentationml.tags+xml"/>
  <Override PartName="/ppt/tags/tag46.xml" ContentType="application/vnd.openxmlformats-officedocument.presentationml.tags+xml"/>
  <Override PartName="/ppt/tags/tag55.xml" ContentType="application/vnd.openxmlformats-officedocument.presentationml.tags+xml"/>
  <Override PartName="/ppt/tags/tag64.xml" ContentType="application/vnd.openxmlformats-officedocument.presentationml.tags+xml"/>
  <Override PartName="/ppt/tags/tag73.xml" ContentType="application/vnd.openxmlformats-officedocument.presentationml.tags+xml"/>
  <Override PartName="/ppt/tags/tag82.xml" ContentType="application/vnd.openxmlformats-officedocument.presentationml.tags+xml"/>
  <Override PartName="/ppt/tags/tag15.xml" ContentType="application/vnd.openxmlformats-officedocument.presentationml.tags+xml"/>
  <Override PartName="/ppt/tags/tag24.xml" ContentType="application/vnd.openxmlformats-officedocument.presentationml.tags+xml"/>
  <Override PartName="/ppt/tags/tag33.xml" ContentType="application/vnd.openxmlformats-officedocument.presentationml.tags+xml"/>
  <Override PartName="/ppt/tags/tag44.xml" ContentType="application/vnd.openxmlformats-officedocument.presentationml.tags+xml"/>
  <Override PartName="/ppt/tags/tag53.xml" ContentType="application/vnd.openxmlformats-officedocument.presentationml.tags+xml"/>
  <Override PartName="/ppt/tags/tag62.xml" ContentType="application/vnd.openxmlformats-officedocument.presentationml.tags+xml"/>
  <Override PartName="/ppt/tags/tag71.xml" ContentType="application/vnd.openxmlformats-officedocument.presentationml.tags+xml"/>
  <Override PartName="/ppt/tags/tag80.xml" ContentType="application/vnd.openxmlformats-officedocument.presentationml.tags+xml"/>
  <Override PartName="/ppt/tags/tag13.xml" ContentType="application/vnd.openxmlformats-officedocument.presentationml.tags+xml"/>
  <Override PartName="/ppt/tags/tag22.xml" ContentType="application/vnd.openxmlformats-officedocument.presentationml.tags+xml"/>
  <Override PartName="/ppt/tags/tag31.xml" ContentType="application/vnd.openxmlformats-officedocument.presentationml.tags+xml"/>
  <Override PartName="/ppt/tags/tag40.xml" ContentType="application/vnd.openxmlformats-officedocument.presentationml.tags+xml"/>
  <Override PartName="/ppt/tags/tag42.xml" ContentType="application/vnd.openxmlformats-officedocument.presentationml.tags+xml"/>
  <Override PartName="/ppt/tags/tag51.xml" ContentType="application/vnd.openxmlformats-officedocument.presentationml.tags+xml"/>
  <Override PartName="/ppt/tags/tag60.xml" ContentType="application/vnd.openxmlformats-officedocument.presentationml.tags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tags/tag11.xml" ContentType="application/vnd.openxmlformats-officedocument.presentationml.tags+xml"/>
  <Override PartName="/ppt/tags/tag20.xml" ContentType="application/vnd.openxmlformats-officedocument.presentationml.tag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tags/tag6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tags/tag2.xml" ContentType="application/vnd.openxmlformats-officedocument.presentationml.tags+xml"/>
  <Override PartName="/ppt/tags/tag58.xml" ContentType="application/vnd.openxmlformats-officedocument.presentationml.tags+xml"/>
  <Override PartName="/ppt/tags/tag69.xml" ContentType="application/vnd.openxmlformats-officedocument.presentationml.tags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tags/tag29.xml" ContentType="application/vnd.openxmlformats-officedocument.presentationml.tags+xml"/>
  <Override PartName="/ppt/tags/tag47.xml" ContentType="application/vnd.openxmlformats-officedocument.presentationml.tags+xml"/>
  <Override PartName="/ppt/tags/tag76.xml" ContentType="application/vnd.openxmlformats-officedocument.presentationml.tags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tags/tag18.xml" ContentType="application/vnd.openxmlformats-officedocument.presentationml.tags+xml"/>
  <Override PartName="/ppt/tags/tag36.xml" ContentType="application/vnd.openxmlformats-officedocument.presentationml.tags+xml"/>
  <Override PartName="/ppt/tags/tag54.xml" ContentType="application/vnd.openxmlformats-officedocument.presentationml.tags+xml"/>
  <Override PartName="/ppt/tags/tag65.xml" ContentType="application/vnd.openxmlformats-officedocument.presentationml.tags+xml"/>
  <Override PartName="/ppt/tags/tag83.xml" ContentType="application/vnd.openxmlformats-officedocument.presentationml.tags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tags/tag43.xml" ContentType="application/vnd.openxmlformats-officedocument.presentationml.tags+xml"/>
  <Override PartName="/ppt/tags/tag61.xml" ContentType="application/vnd.openxmlformats-officedocument.presentationml.tags+xml"/>
  <Override PartName="/ppt/tags/tag72.xml" ContentType="application/vnd.openxmlformats-officedocument.presentationml.tags+xml"/>
  <Override PartName="/ppt/tags/tag32.xml" ContentType="application/vnd.openxmlformats-officedocument.presentationml.tags+xml"/>
  <Override PartName="/ppt/tags/tag50.xml" ContentType="application/vnd.openxmlformats-officedocument.presentationml.tags+xml"/>
  <Override PartName="/ppt/slides/slide7.xml" ContentType="application/vnd.openxmlformats-officedocument.presentationml.slide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3"/>
  </p:notesMasterIdLst>
  <p:sldIdLst>
    <p:sldId id="311" r:id="rId2"/>
    <p:sldId id="315" r:id="rId3"/>
    <p:sldId id="348" r:id="rId4"/>
    <p:sldId id="361" r:id="rId5"/>
    <p:sldId id="355" r:id="rId6"/>
    <p:sldId id="362" r:id="rId7"/>
    <p:sldId id="356" r:id="rId8"/>
    <p:sldId id="363" r:id="rId9"/>
    <p:sldId id="364" r:id="rId10"/>
    <p:sldId id="365" r:id="rId11"/>
    <p:sldId id="349" r:id="rId12"/>
    <p:sldId id="366" r:id="rId13"/>
    <p:sldId id="380" r:id="rId14"/>
    <p:sldId id="367" r:id="rId15"/>
    <p:sldId id="368" r:id="rId16"/>
    <p:sldId id="350" r:id="rId17"/>
    <p:sldId id="351" r:id="rId18"/>
    <p:sldId id="370" r:id="rId19"/>
    <p:sldId id="371" r:id="rId20"/>
    <p:sldId id="372" r:id="rId21"/>
    <p:sldId id="373" r:id="rId22"/>
    <p:sldId id="374" r:id="rId23"/>
    <p:sldId id="375" r:id="rId24"/>
    <p:sldId id="376" r:id="rId25"/>
    <p:sldId id="377" r:id="rId26"/>
    <p:sldId id="378" r:id="rId27"/>
    <p:sldId id="381" r:id="rId28"/>
    <p:sldId id="379" r:id="rId29"/>
    <p:sldId id="353" r:id="rId30"/>
    <p:sldId id="352" r:id="rId31"/>
    <p:sldId id="383" r:id="rId32"/>
    <p:sldId id="384" r:id="rId33"/>
    <p:sldId id="357" r:id="rId34"/>
    <p:sldId id="385" r:id="rId35"/>
    <p:sldId id="359" r:id="rId36"/>
    <p:sldId id="386" r:id="rId37"/>
    <p:sldId id="358" r:id="rId38"/>
    <p:sldId id="354" r:id="rId39"/>
    <p:sldId id="387" r:id="rId40"/>
    <p:sldId id="388" r:id="rId41"/>
    <p:sldId id="360" r:id="rId42"/>
    <p:sldId id="389" r:id="rId43"/>
    <p:sldId id="343" r:id="rId44"/>
    <p:sldId id="390" r:id="rId45"/>
    <p:sldId id="344" r:id="rId46"/>
    <p:sldId id="347" r:id="rId47"/>
    <p:sldId id="391" r:id="rId48"/>
    <p:sldId id="394" r:id="rId49"/>
    <p:sldId id="392" r:id="rId50"/>
    <p:sldId id="393" r:id="rId51"/>
    <p:sldId id="314" r:id="rId52"/>
  </p:sldIdLst>
  <p:sldSz cx="9144000" cy="5143500" type="screen16x9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17" autoAdjust="0"/>
    <p:restoredTop sz="97356" autoAdjust="0"/>
  </p:normalViewPr>
  <p:slideViewPr>
    <p:cSldViewPr>
      <p:cViewPr varScale="1">
        <p:scale>
          <a:sx n="146" d="100"/>
          <a:sy n="146" d="100"/>
        </p:scale>
        <p:origin x="-720" y="-9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978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37D260-6268-4F26-AF15-ED356AF90945}" type="datetimeFigureOut">
              <a:rPr lang="en-US" smtClean="0"/>
              <a:pPr/>
              <a:t>11/16/2022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5494CF-C817-48EC-B3D8-4344773BA92C}" type="slidenum">
              <a:rPr lang="en-US" smtClean="0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image" Target="../media/image4.jpeg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image" Target="../media/image3.jpeg"/><Relationship Id="rId2" Type="http://schemas.openxmlformats.org/officeDocument/2006/relationships/tags" Target="../tags/tag2.xml"/><Relationship Id="rId16" Type="http://schemas.openxmlformats.org/officeDocument/2006/relationships/image" Target="../media/image1.png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image" Target="../media/image2.jpeg"/><Relationship Id="rId5" Type="http://schemas.openxmlformats.org/officeDocument/2006/relationships/tags" Target="../tags/tag5.xml"/><Relationship Id="rId15" Type="http://schemas.openxmlformats.org/officeDocument/2006/relationships/image" Target="../media/image6.jpeg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image" Target="../media/image5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tags" Target="../tags/tag17.xml"/><Relationship Id="rId13" Type="http://schemas.openxmlformats.org/officeDocument/2006/relationships/image" Target="../media/image9.jpeg"/><Relationship Id="rId3" Type="http://schemas.openxmlformats.org/officeDocument/2006/relationships/tags" Target="../tags/tag12.xml"/><Relationship Id="rId7" Type="http://schemas.openxmlformats.org/officeDocument/2006/relationships/tags" Target="../tags/tag16.xml"/><Relationship Id="rId12" Type="http://schemas.openxmlformats.org/officeDocument/2006/relationships/image" Target="../media/image8.jpeg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tags" Target="../tags/tag15.xml"/><Relationship Id="rId11" Type="http://schemas.openxmlformats.org/officeDocument/2006/relationships/image" Target="../media/image7.jpeg"/><Relationship Id="rId5" Type="http://schemas.openxmlformats.org/officeDocument/2006/relationships/tags" Target="../tags/tag14.xml"/><Relationship Id="rId15" Type="http://schemas.openxmlformats.org/officeDocument/2006/relationships/image" Target="../media/image11.jpeg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13.xml"/><Relationship Id="rId9" Type="http://schemas.openxmlformats.org/officeDocument/2006/relationships/tags" Target="../tags/tag18.xml"/><Relationship Id="rId14" Type="http://schemas.openxmlformats.org/officeDocument/2006/relationships/image" Target="../media/image10.jpe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tags" Target="../tags/tag26.xml"/><Relationship Id="rId13" Type="http://schemas.openxmlformats.org/officeDocument/2006/relationships/image" Target="../media/image3.jpeg"/><Relationship Id="rId18" Type="http://schemas.openxmlformats.org/officeDocument/2006/relationships/image" Target="../media/image12.png"/><Relationship Id="rId3" Type="http://schemas.openxmlformats.org/officeDocument/2006/relationships/tags" Target="../tags/tag21.xml"/><Relationship Id="rId7" Type="http://schemas.openxmlformats.org/officeDocument/2006/relationships/tags" Target="../tags/tag25.xml"/><Relationship Id="rId12" Type="http://schemas.openxmlformats.org/officeDocument/2006/relationships/image" Target="../media/image2.jpeg"/><Relationship Id="rId17" Type="http://schemas.openxmlformats.org/officeDocument/2006/relationships/image" Target="../media/image1.png"/><Relationship Id="rId2" Type="http://schemas.openxmlformats.org/officeDocument/2006/relationships/tags" Target="../tags/tag20.xml"/><Relationship Id="rId16" Type="http://schemas.openxmlformats.org/officeDocument/2006/relationships/image" Target="../media/image6.jpeg"/><Relationship Id="rId1" Type="http://schemas.openxmlformats.org/officeDocument/2006/relationships/tags" Target="../tags/tag19.xml"/><Relationship Id="rId6" Type="http://schemas.openxmlformats.org/officeDocument/2006/relationships/tags" Target="../tags/tag24.xml"/><Relationship Id="rId11" Type="http://schemas.openxmlformats.org/officeDocument/2006/relationships/slideMaster" Target="../slideMasters/slideMaster1.xml"/><Relationship Id="rId5" Type="http://schemas.openxmlformats.org/officeDocument/2006/relationships/tags" Target="../tags/tag23.xml"/><Relationship Id="rId15" Type="http://schemas.openxmlformats.org/officeDocument/2006/relationships/image" Target="../media/image5.jpeg"/><Relationship Id="rId10" Type="http://schemas.openxmlformats.org/officeDocument/2006/relationships/tags" Target="../tags/tag28.xml"/><Relationship Id="rId4" Type="http://schemas.openxmlformats.org/officeDocument/2006/relationships/tags" Target="../tags/tag22.xml"/><Relationship Id="rId9" Type="http://schemas.openxmlformats.org/officeDocument/2006/relationships/tags" Target="../tags/tag27.xml"/><Relationship Id="rId14" Type="http://schemas.openxmlformats.org/officeDocument/2006/relationships/image" Target="../media/image4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ttps://cdn.pixabay.com/photo/2016/04/13/19/23/binary-1327501_960_720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95536" y="0"/>
            <a:ext cx="2828754" cy="1152128"/>
          </a:xfrm>
          <a:prstGeom prst="rect">
            <a:avLst/>
          </a:prstGeom>
          <a:noFill/>
        </p:spPr>
      </p:pic>
      <p:grpSp>
        <p:nvGrpSpPr>
          <p:cNvPr id="28" name="Gruppieren 27"/>
          <p:cNvGrpSpPr/>
          <p:nvPr userDrawn="1"/>
        </p:nvGrpSpPr>
        <p:grpSpPr>
          <a:xfrm>
            <a:off x="3059832" y="0"/>
            <a:ext cx="3312368" cy="1152525"/>
            <a:chOff x="3059832" y="0"/>
            <a:chExt cx="3312368" cy="1152525"/>
          </a:xfrm>
        </p:grpSpPr>
        <p:pic>
          <p:nvPicPr>
            <p:cNvPr id="10244" name="Picture 4" descr="https://scontent-muc2-1.xx.fbcdn.net/v/t1.0-9/105047738_302269647821182_6536006559647297022_o.jpg?_nc_cat=105&amp;_nc_sid=730e14&amp;_nc_ohc=TQF0ZCkImkEAX_9ZuvG&amp;_nc_ht=scontent-muc2-1.xx&amp;oh=0be3c9382f21dded80330d22b968e298&amp;oe=5F833F90"/>
            <p:cNvPicPr>
              <a:picLocks noChangeAspect="1" noChangeArrowheads="1"/>
            </p:cNvPicPr>
            <p:nvPr userDrawn="1"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3059832" y="0"/>
              <a:ext cx="1728192" cy="1152128"/>
            </a:xfrm>
            <a:prstGeom prst="rect">
              <a:avLst/>
            </a:prstGeom>
            <a:noFill/>
          </p:spPr>
        </p:pic>
        <p:grpSp>
          <p:nvGrpSpPr>
            <p:cNvPr id="27" name="Gruppieren 26"/>
            <p:cNvGrpSpPr/>
            <p:nvPr userDrawn="1"/>
          </p:nvGrpSpPr>
          <p:grpSpPr>
            <a:xfrm>
              <a:off x="4427984" y="0"/>
              <a:ext cx="1944216" cy="1152525"/>
              <a:chOff x="4427984" y="0"/>
              <a:chExt cx="1944216" cy="1152525"/>
            </a:xfrm>
          </p:grpSpPr>
          <p:pic>
            <p:nvPicPr>
              <p:cNvPr id="10242" name="Picture 2" descr="Banner, Header, Mathematik, Formel, Physik, Schule"/>
              <p:cNvPicPr>
                <a:picLocks noChangeAspect="1" noChangeArrowheads="1"/>
              </p:cNvPicPr>
              <p:nvPr userDrawn="1"/>
            </p:nvPicPr>
            <p:blipFill>
              <a:blip r:embed="rId13" cstate="print"/>
              <a:srcRect/>
              <a:stretch>
                <a:fillRect/>
              </a:stretch>
            </p:blipFill>
            <p:spPr bwMode="auto">
              <a:xfrm>
                <a:off x="4427984" y="0"/>
                <a:ext cx="1944216" cy="267494"/>
              </a:xfrm>
              <a:prstGeom prst="rect">
                <a:avLst/>
              </a:prstGeom>
              <a:noFill/>
            </p:spPr>
          </p:pic>
          <p:pic>
            <p:nvPicPr>
              <p:cNvPr id="23" name="Picture 2" descr="Banner, Header, Mathematik, Formel, Physik, Schule"/>
              <p:cNvPicPr>
                <a:picLocks noChangeAspect="1" noChangeArrowheads="1"/>
              </p:cNvPicPr>
              <p:nvPr userDrawn="1"/>
            </p:nvPicPr>
            <p:blipFill>
              <a:blip r:embed="rId14" cstate="print"/>
              <a:srcRect/>
              <a:stretch>
                <a:fillRect/>
              </a:stretch>
            </p:blipFill>
            <p:spPr bwMode="auto">
              <a:xfrm>
                <a:off x="4572000" y="267494"/>
                <a:ext cx="1656184" cy="432048"/>
              </a:xfrm>
              <a:prstGeom prst="rect">
                <a:avLst/>
              </a:prstGeom>
              <a:noFill/>
            </p:spPr>
          </p:pic>
          <p:pic>
            <p:nvPicPr>
              <p:cNvPr id="26" name="Picture 2" descr="Banner, Header, Mathematik, Formel, Physik, Schule"/>
              <p:cNvPicPr>
                <a:picLocks noChangeAspect="1" noChangeArrowheads="1"/>
              </p:cNvPicPr>
              <p:nvPr userDrawn="1"/>
            </p:nvPicPr>
            <p:blipFill>
              <a:blip r:embed="rId15" cstate="print"/>
              <a:srcRect/>
              <a:stretch>
                <a:fillRect/>
              </a:stretch>
            </p:blipFill>
            <p:spPr bwMode="auto">
              <a:xfrm>
                <a:off x="4716016" y="689073"/>
                <a:ext cx="1368152" cy="463452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347614"/>
            <a:ext cx="7772400" cy="864095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>
            <a:lvl1pPr algn="ctr">
              <a:defRPr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 userDrawn="1">
            <p:ph type="subTitle" idx="1"/>
          </p:nvPr>
        </p:nvSpPr>
        <p:spPr>
          <a:xfrm>
            <a:off x="1371600" y="2355726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Formatvorlage des Untertitelmasters durch Klicken bearbeiten</a:t>
            </a:r>
            <a:endParaRPr lang="de-DE" dirty="0"/>
          </a:p>
        </p:txBody>
      </p:sp>
      <p:sp>
        <p:nvSpPr>
          <p:cNvPr id="13" name="Textfeld 12"/>
          <p:cNvSpPr txBox="1"/>
          <p:nvPr userDrawn="1">
            <p:custDataLst>
              <p:tags r:id="rId1"/>
            </p:custDataLst>
          </p:nvPr>
        </p:nvSpPr>
        <p:spPr>
          <a:xfrm>
            <a:off x="7543657" y="720080"/>
            <a:ext cx="1505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Florian Rupp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4" name="Freihandform 13"/>
          <p:cNvSpPr/>
          <p:nvPr userDrawn="1">
            <p:custDataLst>
              <p:tags r:id="rId2"/>
            </p:custDataLst>
          </p:nvPr>
        </p:nvSpPr>
        <p:spPr>
          <a:xfrm flipH="1">
            <a:off x="6024860" y="447"/>
            <a:ext cx="3131840" cy="1151235"/>
          </a:xfrm>
          <a:custGeom>
            <a:avLst/>
            <a:gdLst>
              <a:gd name="connsiteX0" fmla="*/ 0 w 1955800"/>
              <a:gd name="connsiteY0" fmla="*/ 0 h 1143000"/>
              <a:gd name="connsiteX1" fmla="*/ 1485900 w 1955800"/>
              <a:gd name="connsiteY1" fmla="*/ 0 h 1143000"/>
              <a:gd name="connsiteX2" fmla="*/ 1955800 w 1955800"/>
              <a:gd name="connsiteY2" fmla="*/ 1143000 h 1143000"/>
              <a:gd name="connsiteX3" fmla="*/ 0 w 1955800"/>
              <a:gd name="connsiteY3" fmla="*/ 1143000 h 1143000"/>
              <a:gd name="connsiteX4" fmla="*/ 0 w 1955800"/>
              <a:gd name="connsiteY4" fmla="*/ 0 h 1143000"/>
              <a:gd name="connsiteX0" fmla="*/ 0 w 1955800"/>
              <a:gd name="connsiteY0" fmla="*/ 0 h 1143000"/>
              <a:gd name="connsiteX1" fmla="*/ 1641023 w 1955800"/>
              <a:gd name="connsiteY1" fmla="*/ 0 h 1143000"/>
              <a:gd name="connsiteX2" fmla="*/ 1955800 w 1955800"/>
              <a:gd name="connsiteY2" fmla="*/ 1143000 h 1143000"/>
              <a:gd name="connsiteX3" fmla="*/ 0 w 1955800"/>
              <a:gd name="connsiteY3" fmla="*/ 1143000 h 1143000"/>
              <a:gd name="connsiteX4" fmla="*/ 0 w 1955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55800" h="1143000">
                <a:moveTo>
                  <a:pt x="0" y="0"/>
                </a:moveTo>
                <a:lnTo>
                  <a:pt x="1641023" y="0"/>
                </a:lnTo>
                <a:lnTo>
                  <a:pt x="1955800" y="11430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Parallelogramm 14"/>
          <p:cNvSpPr/>
          <p:nvPr userDrawn="1">
            <p:custDataLst>
              <p:tags r:id="rId3"/>
            </p:custDataLst>
          </p:nvPr>
        </p:nvSpPr>
        <p:spPr>
          <a:xfrm>
            <a:off x="5808836" y="1"/>
            <a:ext cx="792088" cy="1152128"/>
          </a:xfrm>
          <a:prstGeom prst="parallelogram">
            <a:avLst>
              <a:gd name="adj" fmla="val 63481"/>
            </a:avLst>
          </a:prstGeom>
          <a:solidFill>
            <a:srgbClr val="F79646">
              <a:lumMod val="75000"/>
            </a:srgbClr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Parallelogramm 15"/>
          <p:cNvSpPr/>
          <p:nvPr userDrawn="1">
            <p:custDataLst>
              <p:tags r:id="rId4"/>
            </p:custDataLst>
          </p:nvPr>
        </p:nvSpPr>
        <p:spPr>
          <a:xfrm>
            <a:off x="2568476" y="1"/>
            <a:ext cx="1152128" cy="1152128"/>
          </a:xfrm>
          <a:prstGeom prst="parallelogram">
            <a:avLst>
              <a:gd name="adj" fmla="val 52628"/>
            </a:avLst>
          </a:prstGeom>
          <a:solidFill>
            <a:srgbClr val="1F497D">
              <a:lumMod val="60000"/>
              <a:lumOff val="40000"/>
            </a:srgbClr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Parallelogramm 16"/>
          <p:cNvSpPr/>
          <p:nvPr userDrawn="1">
            <p:custDataLst>
              <p:tags r:id="rId5"/>
            </p:custDataLst>
          </p:nvPr>
        </p:nvSpPr>
        <p:spPr>
          <a:xfrm flipH="1">
            <a:off x="4296668" y="1"/>
            <a:ext cx="648072" cy="1152128"/>
          </a:xfrm>
          <a:prstGeom prst="parallelogram">
            <a:avLst>
              <a:gd name="adj" fmla="val 68305"/>
            </a:avLst>
          </a:prstGeom>
          <a:solidFill>
            <a:srgbClr val="F79646"/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Parallelogramm 17"/>
          <p:cNvSpPr/>
          <p:nvPr userDrawn="1">
            <p:custDataLst>
              <p:tags r:id="rId6"/>
            </p:custDataLst>
          </p:nvPr>
        </p:nvSpPr>
        <p:spPr>
          <a:xfrm>
            <a:off x="2568476" y="1"/>
            <a:ext cx="1008112" cy="1152128"/>
          </a:xfrm>
          <a:prstGeom prst="parallelogram">
            <a:avLst>
              <a:gd name="adj" fmla="val 88390"/>
            </a:avLst>
          </a:prstGeom>
          <a:solidFill>
            <a:srgbClr val="4F81BD">
              <a:lumMod val="20000"/>
              <a:lumOff val="80000"/>
            </a:srgbClr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Freihandform 18"/>
          <p:cNvSpPr/>
          <p:nvPr userDrawn="1">
            <p:custDataLst>
              <p:tags r:id="rId7"/>
            </p:custDataLst>
          </p:nvPr>
        </p:nvSpPr>
        <p:spPr>
          <a:xfrm>
            <a:off x="0" y="0"/>
            <a:ext cx="1955800" cy="1151235"/>
          </a:xfrm>
          <a:custGeom>
            <a:avLst/>
            <a:gdLst>
              <a:gd name="connsiteX0" fmla="*/ 0 w 1955800"/>
              <a:gd name="connsiteY0" fmla="*/ 0 h 1143000"/>
              <a:gd name="connsiteX1" fmla="*/ 1485900 w 1955800"/>
              <a:gd name="connsiteY1" fmla="*/ 0 h 1143000"/>
              <a:gd name="connsiteX2" fmla="*/ 1955800 w 1955800"/>
              <a:gd name="connsiteY2" fmla="*/ 1143000 h 1143000"/>
              <a:gd name="connsiteX3" fmla="*/ 0 w 1955800"/>
              <a:gd name="connsiteY3" fmla="*/ 1143000 h 1143000"/>
              <a:gd name="connsiteX4" fmla="*/ 0 w 1955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55800" h="1143000">
                <a:moveTo>
                  <a:pt x="0" y="0"/>
                </a:moveTo>
                <a:lnTo>
                  <a:pt x="1485900" y="0"/>
                </a:lnTo>
                <a:lnTo>
                  <a:pt x="1955800" y="11430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Freihandform 19"/>
          <p:cNvSpPr/>
          <p:nvPr userDrawn="1">
            <p:custDataLst>
              <p:tags r:id="rId8"/>
            </p:custDataLst>
          </p:nvPr>
        </p:nvSpPr>
        <p:spPr>
          <a:xfrm>
            <a:off x="2580060" y="1"/>
            <a:ext cx="924520" cy="1151235"/>
          </a:xfrm>
          <a:custGeom>
            <a:avLst/>
            <a:gdLst>
              <a:gd name="connsiteX0" fmla="*/ 0 w 1955800"/>
              <a:gd name="connsiteY0" fmla="*/ 0 h 1143000"/>
              <a:gd name="connsiteX1" fmla="*/ 1485900 w 1955800"/>
              <a:gd name="connsiteY1" fmla="*/ 0 h 1143000"/>
              <a:gd name="connsiteX2" fmla="*/ 1955800 w 1955800"/>
              <a:gd name="connsiteY2" fmla="*/ 1143000 h 1143000"/>
              <a:gd name="connsiteX3" fmla="*/ 0 w 1955800"/>
              <a:gd name="connsiteY3" fmla="*/ 1143000 h 1143000"/>
              <a:gd name="connsiteX4" fmla="*/ 0 w 1955800"/>
              <a:gd name="connsiteY4" fmla="*/ 0 h 1143000"/>
              <a:gd name="connsiteX0" fmla="*/ 0 w 2880320"/>
              <a:gd name="connsiteY0" fmla="*/ 0 h 1143000"/>
              <a:gd name="connsiteX1" fmla="*/ 2880320 w 2880320"/>
              <a:gd name="connsiteY1" fmla="*/ 0 h 1143000"/>
              <a:gd name="connsiteX2" fmla="*/ 1955800 w 2880320"/>
              <a:gd name="connsiteY2" fmla="*/ 1143000 h 1143000"/>
              <a:gd name="connsiteX3" fmla="*/ 0 w 2880320"/>
              <a:gd name="connsiteY3" fmla="*/ 1143000 h 1143000"/>
              <a:gd name="connsiteX4" fmla="*/ 0 w 2880320"/>
              <a:gd name="connsiteY4" fmla="*/ 0 h 1143000"/>
              <a:gd name="connsiteX0" fmla="*/ 2160240 w 2880320"/>
              <a:gd name="connsiteY0" fmla="*/ 0 h 1143000"/>
              <a:gd name="connsiteX1" fmla="*/ 2880320 w 2880320"/>
              <a:gd name="connsiteY1" fmla="*/ 0 h 1143000"/>
              <a:gd name="connsiteX2" fmla="*/ 1955800 w 2880320"/>
              <a:gd name="connsiteY2" fmla="*/ 1143000 h 1143000"/>
              <a:gd name="connsiteX3" fmla="*/ 0 w 2880320"/>
              <a:gd name="connsiteY3" fmla="*/ 1143000 h 1143000"/>
              <a:gd name="connsiteX4" fmla="*/ 2160240 w 2880320"/>
              <a:gd name="connsiteY4" fmla="*/ 0 h 1143000"/>
              <a:gd name="connsiteX0" fmla="*/ 204440 w 924520"/>
              <a:gd name="connsiteY0" fmla="*/ 0 h 1143000"/>
              <a:gd name="connsiteX1" fmla="*/ 924520 w 924520"/>
              <a:gd name="connsiteY1" fmla="*/ 0 h 1143000"/>
              <a:gd name="connsiteX2" fmla="*/ 0 w 924520"/>
              <a:gd name="connsiteY2" fmla="*/ 1143000 h 1143000"/>
              <a:gd name="connsiteX3" fmla="*/ 132432 w 924520"/>
              <a:gd name="connsiteY3" fmla="*/ 643436 h 1143000"/>
              <a:gd name="connsiteX4" fmla="*/ 204440 w 924520"/>
              <a:gd name="connsiteY4" fmla="*/ 0 h 1143000"/>
              <a:gd name="connsiteX0" fmla="*/ 204440 w 924520"/>
              <a:gd name="connsiteY0" fmla="*/ 0 h 1143000"/>
              <a:gd name="connsiteX1" fmla="*/ 924520 w 924520"/>
              <a:gd name="connsiteY1" fmla="*/ 0 h 1143000"/>
              <a:gd name="connsiteX2" fmla="*/ 0 w 924520"/>
              <a:gd name="connsiteY2" fmla="*/ 1143000 h 1143000"/>
              <a:gd name="connsiteX3" fmla="*/ 348456 w 924520"/>
              <a:gd name="connsiteY3" fmla="*/ 571943 h 1143000"/>
              <a:gd name="connsiteX4" fmla="*/ 204440 w 924520"/>
              <a:gd name="connsiteY4" fmla="*/ 0 h 1143000"/>
              <a:gd name="connsiteX0" fmla="*/ 348456 w 924520"/>
              <a:gd name="connsiteY0" fmla="*/ 0 h 1143000"/>
              <a:gd name="connsiteX1" fmla="*/ 924520 w 924520"/>
              <a:gd name="connsiteY1" fmla="*/ 0 h 1143000"/>
              <a:gd name="connsiteX2" fmla="*/ 0 w 924520"/>
              <a:gd name="connsiteY2" fmla="*/ 1143000 h 1143000"/>
              <a:gd name="connsiteX3" fmla="*/ 348456 w 924520"/>
              <a:gd name="connsiteY3" fmla="*/ 571943 h 1143000"/>
              <a:gd name="connsiteX4" fmla="*/ 348456 w 924520"/>
              <a:gd name="connsiteY4" fmla="*/ 0 h 1143000"/>
              <a:gd name="connsiteX0" fmla="*/ 348456 w 924520"/>
              <a:gd name="connsiteY0" fmla="*/ 571943 h 1143000"/>
              <a:gd name="connsiteX1" fmla="*/ 924520 w 924520"/>
              <a:gd name="connsiteY1" fmla="*/ 0 h 1143000"/>
              <a:gd name="connsiteX2" fmla="*/ 0 w 924520"/>
              <a:gd name="connsiteY2" fmla="*/ 1143000 h 1143000"/>
              <a:gd name="connsiteX3" fmla="*/ 348456 w 924520"/>
              <a:gd name="connsiteY3" fmla="*/ 571943 h 1143000"/>
              <a:gd name="connsiteX0" fmla="*/ 420464 w 924520"/>
              <a:gd name="connsiteY0" fmla="*/ 0 h 1143000"/>
              <a:gd name="connsiteX1" fmla="*/ 924520 w 924520"/>
              <a:gd name="connsiteY1" fmla="*/ 0 h 1143000"/>
              <a:gd name="connsiteX2" fmla="*/ 0 w 924520"/>
              <a:gd name="connsiteY2" fmla="*/ 1143000 h 1143000"/>
              <a:gd name="connsiteX3" fmla="*/ 420464 w 924520"/>
              <a:gd name="connsiteY3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4520" h="1143000">
                <a:moveTo>
                  <a:pt x="420464" y="0"/>
                </a:moveTo>
                <a:lnTo>
                  <a:pt x="924520" y="0"/>
                </a:lnTo>
                <a:lnTo>
                  <a:pt x="0" y="1143000"/>
                </a:lnTo>
                <a:lnTo>
                  <a:pt x="420464" y="0"/>
                </a:lnTo>
                <a:close/>
              </a:path>
            </a:pathLst>
          </a:custGeom>
          <a:solidFill>
            <a:srgbClr val="F79646">
              <a:lumMod val="75000"/>
            </a:srgbClr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Rechteck 20"/>
          <p:cNvSpPr/>
          <p:nvPr userDrawn="1">
            <p:custDataLst>
              <p:tags r:id="rId9"/>
            </p:custDataLst>
          </p:nvPr>
        </p:nvSpPr>
        <p:spPr>
          <a:xfrm>
            <a:off x="795" y="648469"/>
            <a:ext cx="9155906" cy="504056"/>
          </a:xfrm>
          <a:prstGeom prst="rect">
            <a:avLst/>
          </a:prstGeom>
          <a:solidFill>
            <a:srgbClr val="FFFFFF">
              <a:alpha val="40000"/>
            </a:srgbClr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Rectangle 3"/>
          <p:cNvSpPr txBox="1">
            <a:spLocks noChangeArrowheads="1"/>
          </p:cNvSpPr>
          <p:nvPr userDrawn="1"/>
        </p:nvSpPr>
        <p:spPr bwMode="auto">
          <a:xfrm>
            <a:off x="845840" y="4240838"/>
            <a:ext cx="7452320" cy="85119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en-US" sz="1400" b="1" kern="0" dirty="0" smtClean="0">
                <a:latin typeface="+mn-lt"/>
              </a:rPr>
              <a:t>Prof. Dr</a:t>
            </a:r>
            <a:r>
              <a:rPr lang="en-US" sz="1400" b="1" kern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de-DE" sz="1400" b="1" kern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Giorgi</a:t>
            </a:r>
            <a:r>
              <a:rPr lang="de-DE" sz="1400" b="1" kern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400" b="1" kern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Chelidze</a:t>
            </a:r>
            <a:r>
              <a:rPr lang="de-DE" sz="1400" b="1" kern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Prof. Dr. </a:t>
            </a:r>
            <a:r>
              <a:rPr lang="de-DE" sz="1400" b="1" kern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Malkhaz</a:t>
            </a:r>
            <a:r>
              <a:rPr lang="de-DE" sz="1400" b="1" kern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400" b="1" kern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Shashiashvili</a:t>
            </a:r>
            <a:r>
              <a:rPr lang="de-DE" sz="1400" b="1" kern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&amp;</a:t>
            </a:r>
          </a:p>
          <a:p>
            <a:pPr lvl="0" algn="ctr">
              <a:spcBef>
                <a:spcPct val="20000"/>
              </a:spcBef>
              <a:defRPr/>
            </a:pPr>
            <a:r>
              <a:rPr lang="en-US" sz="1400" b="1" kern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Prof. </a:t>
            </a:r>
            <a:r>
              <a:rPr lang="en-US" sz="1400" b="1" kern="0" dirty="0" smtClean="0">
                <a:latin typeface="+mn-lt"/>
              </a:rPr>
              <a:t>Dr. </a:t>
            </a:r>
            <a:r>
              <a:rPr lang="en-US" sz="1400" b="1" kern="0" dirty="0" smtClean="0">
                <a:latin typeface="+mn-lt"/>
              </a:rPr>
              <a:t>Dr. </a:t>
            </a:r>
            <a:r>
              <a:rPr lang="en-US" sz="1400" b="1" kern="0" dirty="0" err="1" smtClean="0">
                <a:latin typeface="+mn-lt"/>
              </a:rPr>
              <a:t>h.c</a:t>
            </a:r>
            <a:r>
              <a:rPr lang="en-US" sz="1400" b="1" kern="0" dirty="0" smtClean="0">
                <a:latin typeface="+mn-lt"/>
              </a:rPr>
              <a:t>. Florian </a:t>
            </a:r>
            <a:r>
              <a:rPr lang="en-US" sz="1400" b="1" kern="0" dirty="0" smtClean="0">
                <a:latin typeface="+mn-lt"/>
              </a:rPr>
              <a:t>Rupp</a:t>
            </a:r>
            <a:endParaRPr kumimoji="0" lang="en-US" sz="14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500" dirty="0" smtClean="0"/>
          </a:p>
          <a:p>
            <a:pPr algn="ctr" eaLnBrk="1" hangingPunct="1"/>
            <a:r>
              <a:rPr lang="en-US" sz="1400" dirty="0" smtClean="0"/>
              <a:t>Kutaisi International</a:t>
            </a:r>
            <a:r>
              <a:rPr lang="en-US" sz="1400" baseline="0" dirty="0" smtClean="0"/>
              <a:t> University</a:t>
            </a:r>
            <a:endParaRPr lang="en-US" sz="1400" dirty="0" smtClean="0"/>
          </a:p>
        </p:txBody>
      </p:sp>
      <p:pic>
        <p:nvPicPr>
          <p:cNvPr id="24" name="Grafik 23" descr="index.png"/>
          <p:cNvPicPr>
            <a:picLocks noChangeAspect="1"/>
          </p:cNvPicPr>
          <p:nvPr userDrawn="1"/>
        </p:nvPicPr>
        <p:blipFill>
          <a:blip r:embed="rId16" cstate="print"/>
          <a:stretch>
            <a:fillRect/>
          </a:stretch>
        </p:blipFill>
        <p:spPr>
          <a:xfrm>
            <a:off x="179513" y="4437868"/>
            <a:ext cx="1872207" cy="58215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71600" y="52707"/>
            <a:ext cx="8064896" cy="709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Titelmasterformat durch Klicken bearbeiten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hteck 19"/>
          <p:cNvSpPr/>
          <p:nvPr userDrawn="1"/>
        </p:nvSpPr>
        <p:spPr>
          <a:xfrm>
            <a:off x="6084168" y="0"/>
            <a:ext cx="3059832" cy="810000"/>
          </a:xfrm>
          <a:prstGeom prst="rect">
            <a:avLst/>
          </a:prstGeom>
          <a:solidFill>
            <a:schemeClr val="tx2"/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Rechteck 18"/>
          <p:cNvSpPr/>
          <p:nvPr>
            <p:custDataLst>
              <p:tags r:id="rId1"/>
            </p:custDataLst>
          </p:nvPr>
        </p:nvSpPr>
        <p:spPr>
          <a:xfrm>
            <a:off x="560" y="456093"/>
            <a:ext cx="9143440" cy="354739"/>
          </a:xfrm>
          <a:prstGeom prst="rect">
            <a:avLst/>
          </a:prstGeom>
          <a:solidFill>
            <a:srgbClr val="FFFFFF">
              <a:alpha val="40000"/>
            </a:srgbClr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43" name="Gruppieren 42"/>
          <p:cNvGrpSpPr/>
          <p:nvPr userDrawn="1"/>
        </p:nvGrpSpPr>
        <p:grpSpPr>
          <a:xfrm>
            <a:off x="0" y="0"/>
            <a:ext cx="6444207" cy="811112"/>
            <a:chOff x="0" y="0"/>
            <a:chExt cx="9156701" cy="1152525"/>
          </a:xfrm>
        </p:grpSpPr>
        <p:pic>
          <p:nvPicPr>
            <p:cNvPr id="28" name="Picture 8" descr="https://cdn.pixabay.com/photo/2016/04/13/19/23/binary-1327501_960_720.jpg"/>
            <p:cNvPicPr>
              <a:picLocks noChangeAspect="1" noChangeArrowheads="1"/>
            </p:cNvPicPr>
            <p:nvPr userDrawn="1"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395536" y="0"/>
              <a:ext cx="2828754" cy="1152128"/>
            </a:xfrm>
            <a:prstGeom prst="rect">
              <a:avLst/>
            </a:prstGeom>
            <a:noFill/>
          </p:spPr>
        </p:pic>
        <p:grpSp>
          <p:nvGrpSpPr>
            <p:cNvPr id="29" name="Gruppieren 28"/>
            <p:cNvGrpSpPr/>
            <p:nvPr userDrawn="1"/>
          </p:nvGrpSpPr>
          <p:grpSpPr>
            <a:xfrm>
              <a:off x="3059832" y="0"/>
              <a:ext cx="3312368" cy="1152525"/>
              <a:chOff x="3059832" y="0"/>
              <a:chExt cx="3312368" cy="1152525"/>
            </a:xfrm>
          </p:grpSpPr>
          <p:pic>
            <p:nvPicPr>
              <p:cNvPr id="30" name="Picture 4" descr="https://scontent-muc2-1.xx.fbcdn.net/v/t1.0-9/105047738_302269647821182_6536006559647297022_o.jpg?_nc_cat=105&amp;_nc_sid=730e14&amp;_nc_ohc=TQF0ZCkImkEAX_9ZuvG&amp;_nc_ht=scontent-muc2-1.xx&amp;oh=0be3c9382f21dded80330d22b968e298&amp;oe=5F833F90"/>
              <p:cNvPicPr>
                <a:picLocks noChangeAspect="1" noChangeArrowheads="1"/>
              </p:cNvPicPr>
              <p:nvPr userDrawn="1"/>
            </p:nvPicPr>
            <p:blipFill>
              <a:blip r:embed="rId12" cstate="print"/>
              <a:srcRect/>
              <a:stretch>
                <a:fillRect/>
              </a:stretch>
            </p:blipFill>
            <p:spPr bwMode="auto">
              <a:xfrm>
                <a:off x="3059832" y="0"/>
                <a:ext cx="1728192" cy="1152128"/>
              </a:xfrm>
              <a:prstGeom prst="rect">
                <a:avLst/>
              </a:prstGeom>
              <a:noFill/>
            </p:spPr>
          </p:pic>
          <p:grpSp>
            <p:nvGrpSpPr>
              <p:cNvPr id="31" name="Gruppieren 26"/>
              <p:cNvGrpSpPr/>
              <p:nvPr userDrawn="1"/>
            </p:nvGrpSpPr>
            <p:grpSpPr>
              <a:xfrm>
                <a:off x="4427984" y="0"/>
                <a:ext cx="1944216" cy="1152525"/>
                <a:chOff x="4427984" y="0"/>
                <a:chExt cx="1944216" cy="1152525"/>
              </a:xfrm>
            </p:grpSpPr>
            <p:pic>
              <p:nvPicPr>
                <p:cNvPr id="32" name="Picture 2" descr="Banner, Header, Mathematik, Formel, Physik, Schule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>
                  <a:off x="4427984" y="0"/>
                  <a:ext cx="1944216" cy="267494"/>
                </a:xfrm>
                <a:prstGeom prst="rect">
                  <a:avLst/>
                </a:prstGeom>
                <a:noFill/>
              </p:spPr>
            </p:pic>
            <p:pic>
              <p:nvPicPr>
                <p:cNvPr id="33" name="Picture 2" descr="Banner, Header, Mathematik, Formel, Physik, Schule"/>
                <p:cNvPicPr>
                  <a:picLocks noChangeAspect="1" noChangeArrowheads="1"/>
                </p:cNvPicPr>
                <p:nvPr userDrawn="1"/>
              </p:nvPicPr>
              <p:blipFill>
                <a:blip r:embed="rId14" cstate="print"/>
                <a:srcRect/>
                <a:stretch>
                  <a:fillRect/>
                </a:stretch>
              </p:blipFill>
              <p:spPr bwMode="auto">
                <a:xfrm>
                  <a:off x="4572000" y="267494"/>
                  <a:ext cx="1656184" cy="432048"/>
                </a:xfrm>
                <a:prstGeom prst="rect">
                  <a:avLst/>
                </a:prstGeom>
                <a:noFill/>
              </p:spPr>
            </p:pic>
            <p:pic>
              <p:nvPicPr>
                <p:cNvPr id="34" name="Picture 2" descr="Banner, Header, Mathematik, Formel, Physik, Schule"/>
                <p:cNvPicPr>
                  <a:picLocks noChangeAspect="1" noChangeArrowheads="1"/>
                </p:cNvPicPr>
                <p:nvPr userDrawn="1"/>
              </p:nvPicPr>
              <p:blipFill>
                <a:blip r:embed="rId15" cstate="print"/>
                <a:srcRect/>
                <a:stretch>
                  <a:fillRect/>
                </a:stretch>
              </p:blipFill>
              <p:spPr bwMode="auto">
                <a:xfrm>
                  <a:off x="4716016" y="689073"/>
                  <a:ext cx="1368152" cy="463452"/>
                </a:xfrm>
                <a:prstGeom prst="rect">
                  <a:avLst/>
                </a:prstGeom>
                <a:noFill/>
              </p:spPr>
            </p:pic>
          </p:grpSp>
        </p:grpSp>
        <p:sp>
          <p:nvSpPr>
            <p:cNvPr id="35" name="Freihandform 34"/>
            <p:cNvSpPr/>
            <p:nvPr userDrawn="1">
              <p:custDataLst>
                <p:tags r:id="rId2"/>
              </p:custDataLst>
            </p:nvPr>
          </p:nvSpPr>
          <p:spPr>
            <a:xfrm flipH="1">
              <a:off x="6024860" y="447"/>
              <a:ext cx="3131840" cy="1151235"/>
            </a:xfrm>
            <a:custGeom>
              <a:avLst/>
              <a:gdLst>
                <a:gd name="connsiteX0" fmla="*/ 0 w 1955800"/>
                <a:gd name="connsiteY0" fmla="*/ 0 h 1143000"/>
                <a:gd name="connsiteX1" fmla="*/ 1485900 w 1955800"/>
                <a:gd name="connsiteY1" fmla="*/ 0 h 1143000"/>
                <a:gd name="connsiteX2" fmla="*/ 1955800 w 1955800"/>
                <a:gd name="connsiteY2" fmla="*/ 1143000 h 1143000"/>
                <a:gd name="connsiteX3" fmla="*/ 0 w 1955800"/>
                <a:gd name="connsiteY3" fmla="*/ 1143000 h 1143000"/>
                <a:gd name="connsiteX4" fmla="*/ 0 w 1955800"/>
                <a:gd name="connsiteY4" fmla="*/ 0 h 1143000"/>
                <a:gd name="connsiteX0" fmla="*/ 0 w 1955800"/>
                <a:gd name="connsiteY0" fmla="*/ 0 h 1143000"/>
                <a:gd name="connsiteX1" fmla="*/ 1641023 w 1955800"/>
                <a:gd name="connsiteY1" fmla="*/ 0 h 1143000"/>
                <a:gd name="connsiteX2" fmla="*/ 1955800 w 1955800"/>
                <a:gd name="connsiteY2" fmla="*/ 1143000 h 1143000"/>
                <a:gd name="connsiteX3" fmla="*/ 0 w 1955800"/>
                <a:gd name="connsiteY3" fmla="*/ 1143000 h 1143000"/>
                <a:gd name="connsiteX4" fmla="*/ 0 w 1955800"/>
                <a:gd name="connsiteY4" fmla="*/ 0 h 1143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55800" h="1143000">
                  <a:moveTo>
                    <a:pt x="0" y="0"/>
                  </a:moveTo>
                  <a:lnTo>
                    <a:pt x="1641023" y="0"/>
                  </a:lnTo>
                  <a:lnTo>
                    <a:pt x="1955800" y="1143000"/>
                  </a:lnTo>
                  <a:lnTo>
                    <a:pt x="0" y="1143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25400" cap="rnd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6" name="Parallelogramm 35"/>
            <p:cNvSpPr/>
            <p:nvPr userDrawn="1">
              <p:custDataLst>
                <p:tags r:id="rId3"/>
              </p:custDataLst>
            </p:nvPr>
          </p:nvSpPr>
          <p:spPr>
            <a:xfrm>
              <a:off x="5808836" y="1"/>
              <a:ext cx="792088" cy="1152128"/>
            </a:xfrm>
            <a:prstGeom prst="parallelogram">
              <a:avLst>
                <a:gd name="adj" fmla="val 63481"/>
              </a:avLst>
            </a:prstGeom>
            <a:solidFill>
              <a:srgbClr val="F79646">
                <a:lumMod val="75000"/>
              </a:srgbClr>
            </a:solidFill>
            <a:ln w="25400" cap="rnd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7" name="Parallelogramm 36"/>
            <p:cNvSpPr/>
            <p:nvPr userDrawn="1">
              <p:custDataLst>
                <p:tags r:id="rId4"/>
              </p:custDataLst>
            </p:nvPr>
          </p:nvSpPr>
          <p:spPr>
            <a:xfrm>
              <a:off x="2568476" y="1"/>
              <a:ext cx="1152128" cy="1152128"/>
            </a:xfrm>
            <a:prstGeom prst="parallelogram">
              <a:avLst>
                <a:gd name="adj" fmla="val 52628"/>
              </a:avLst>
            </a:prstGeom>
            <a:solidFill>
              <a:srgbClr val="1F497D">
                <a:lumMod val="60000"/>
                <a:lumOff val="40000"/>
              </a:srgbClr>
            </a:solidFill>
            <a:ln w="25400" cap="rnd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8" name="Parallelogramm 37"/>
            <p:cNvSpPr/>
            <p:nvPr userDrawn="1">
              <p:custDataLst>
                <p:tags r:id="rId5"/>
              </p:custDataLst>
            </p:nvPr>
          </p:nvSpPr>
          <p:spPr>
            <a:xfrm flipH="1">
              <a:off x="4296668" y="1"/>
              <a:ext cx="648072" cy="1152128"/>
            </a:xfrm>
            <a:prstGeom prst="parallelogram">
              <a:avLst>
                <a:gd name="adj" fmla="val 68305"/>
              </a:avLst>
            </a:prstGeom>
            <a:solidFill>
              <a:srgbClr val="F79646"/>
            </a:solidFill>
            <a:ln w="25400" cap="rnd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9" name="Parallelogramm 38"/>
            <p:cNvSpPr/>
            <p:nvPr userDrawn="1">
              <p:custDataLst>
                <p:tags r:id="rId6"/>
              </p:custDataLst>
            </p:nvPr>
          </p:nvSpPr>
          <p:spPr>
            <a:xfrm>
              <a:off x="2568476" y="1"/>
              <a:ext cx="1008112" cy="1152128"/>
            </a:xfrm>
            <a:prstGeom prst="parallelogram">
              <a:avLst>
                <a:gd name="adj" fmla="val 88390"/>
              </a:avLst>
            </a:prstGeom>
            <a:solidFill>
              <a:srgbClr val="4F81BD">
                <a:lumMod val="20000"/>
                <a:lumOff val="80000"/>
              </a:srgbClr>
            </a:solidFill>
            <a:ln w="25400" cap="rnd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0" name="Freihandform 39"/>
            <p:cNvSpPr/>
            <p:nvPr userDrawn="1">
              <p:custDataLst>
                <p:tags r:id="rId7"/>
              </p:custDataLst>
            </p:nvPr>
          </p:nvSpPr>
          <p:spPr>
            <a:xfrm>
              <a:off x="0" y="0"/>
              <a:ext cx="1955800" cy="1151235"/>
            </a:xfrm>
            <a:custGeom>
              <a:avLst/>
              <a:gdLst>
                <a:gd name="connsiteX0" fmla="*/ 0 w 1955800"/>
                <a:gd name="connsiteY0" fmla="*/ 0 h 1143000"/>
                <a:gd name="connsiteX1" fmla="*/ 1485900 w 1955800"/>
                <a:gd name="connsiteY1" fmla="*/ 0 h 1143000"/>
                <a:gd name="connsiteX2" fmla="*/ 1955800 w 1955800"/>
                <a:gd name="connsiteY2" fmla="*/ 1143000 h 1143000"/>
                <a:gd name="connsiteX3" fmla="*/ 0 w 1955800"/>
                <a:gd name="connsiteY3" fmla="*/ 1143000 h 1143000"/>
                <a:gd name="connsiteX4" fmla="*/ 0 w 1955800"/>
                <a:gd name="connsiteY4" fmla="*/ 0 h 1143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55800" h="1143000">
                  <a:moveTo>
                    <a:pt x="0" y="0"/>
                  </a:moveTo>
                  <a:lnTo>
                    <a:pt x="1485900" y="0"/>
                  </a:lnTo>
                  <a:lnTo>
                    <a:pt x="1955800" y="1143000"/>
                  </a:lnTo>
                  <a:lnTo>
                    <a:pt x="0" y="1143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25400" cap="rnd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1" name="Freihandform 40"/>
            <p:cNvSpPr/>
            <p:nvPr userDrawn="1">
              <p:custDataLst>
                <p:tags r:id="rId8"/>
              </p:custDataLst>
            </p:nvPr>
          </p:nvSpPr>
          <p:spPr>
            <a:xfrm>
              <a:off x="2580060" y="1"/>
              <a:ext cx="924520" cy="1151235"/>
            </a:xfrm>
            <a:custGeom>
              <a:avLst/>
              <a:gdLst>
                <a:gd name="connsiteX0" fmla="*/ 0 w 1955800"/>
                <a:gd name="connsiteY0" fmla="*/ 0 h 1143000"/>
                <a:gd name="connsiteX1" fmla="*/ 1485900 w 1955800"/>
                <a:gd name="connsiteY1" fmla="*/ 0 h 1143000"/>
                <a:gd name="connsiteX2" fmla="*/ 1955800 w 1955800"/>
                <a:gd name="connsiteY2" fmla="*/ 1143000 h 1143000"/>
                <a:gd name="connsiteX3" fmla="*/ 0 w 1955800"/>
                <a:gd name="connsiteY3" fmla="*/ 1143000 h 1143000"/>
                <a:gd name="connsiteX4" fmla="*/ 0 w 1955800"/>
                <a:gd name="connsiteY4" fmla="*/ 0 h 1143000"/>
                <a:gd name="connsiteX0" fmla="*/ 0 w 2880320"/>
                <a:gd name="connsiteY0" fmla="*/ 0 h 1143000"/>
                <a:gd name="connsiteX1" fmla="*/ 2880320 w 2880320"/>
                <a:gd name="connsiteY1" fmla="*/ 0 h 1143000"/>
                <a:gd name="connsiteX2" fmla="*/ 1955800 w 2880320"/>
                <a:gd name="connsiteY2" fmla="*/ 1143000 h 1143000"/>
                <a:gd name="connsiteX3" fmla="*/ 0 w 2880320"/>
                <a:gd name="connsiteY3" fmla="*/ 1143000 h 1143000"/>
                <a:gd name="connsiteX4" fmla="*/ 0 w 2880320"/>
                <a:gd name="connsiteY4" fmla="*/ 0 h 1143000"/>
                <a:gd name="connsiteX0" fmla="*/ 2160240 w 2880320"/>
                <a:gd name="connsiteY0" fmla="*/ 0 h 1143000"/>
                <a:gd name="connsiteX1" fmla="*/ 2880320 w 2880320"/>
                <a:gd name="connsiteY1" fmla="*/ 0 h 1143000"/>
                <a:gd name="connsiteX2" fmla="*/ 1955800 w 2880320"/>
                <a:gd name="connsiteY2" fmla="*/ 1143000 h 1143000"/>
                <a:gd name="connsiteX3" fmla="*/ 0 w 2880320"/>
                <a:gd name="connsiteY3" fmla="*/ 1143000 h 1143000"/>
                <a:gd name="connsiteX4" fmla="*/ 2160240 w 2880320"/>
                <a:gd name="connsiteY4" fmla="*/ 0 h 1143000"/>
                <a:gd name="connsiteX0" fmla="*/ 204440 w 924520"/>
                <a:gd name="connsiteY0" fmla="*/ 0 h 1143000"/>
                <a:gd name="connsiteX1" fmla="*/ 924520 w 924520"/>
                <a:gd name="connsiteY1" fmla="*/ 0 h 1143000"/>
                <a:gd name="connsiteX2" fmla="*/ 0 w 924520"/>
                <a:gd name="connsiteY2" fmla="*/ 1143000 h 1143000"/>
                <a:gd name="connsiteX3" fmla="*/ 132432 w 924520"/>
                <a:gd name="connsiteY3" fmla="*/ 643436 h 1143000"/>
                <a:gd name="connsiteX4" fmla="*/ 204440 w 924520"/>
                <a:gd name="connsiteY4" fmla="*/ 0 h 1143000"/>
                <a:gd name="connsiteX0" fmla="*/ 204440 w 924520"/>
                <a:gd name="connsiteY0" fmla="*/ 0 h 1143000"/>
                <a:gd name="connsiteX1" fmla="*/ 924520 w 924520"/>
                <a:gd name="connsiteY1" fmla="*/ 0 h 1143000"/>
                <a:gd name="connsiteX2" fmla="*/ 0 w 924520"/>
                <a:gd name="connsiteY2" fmla="*/ 1143000 h 1143000"/>
                <a:gd name="connsiteX3" fmla="*/ 348456 w 924520"/>
                <a:gd name="connsiteY3" fmla="*/ 571943 h 1143000"/>
                <a:gd name="connsiteX4" fmla="*/ 204440 w 924520"/>
                <a:gd name="connsiteY4" fmla="*/ 0 h 1143000"/>
                <a:gd name="connsiteX0" fmla="*/ 348456 w 924520"/>
                <a:gd name="connsiteY0" fmla="*/ 0 h 1143000"/>
                <a:gd name="connsiteX1" fmla="*/ 924520 w 924520"/>
                <a:gd name="connsiteY1" fmla="*/ 0 h 1143000"/>
                <a:gd name="connsiteX2" fmla="*/ 0 w 924520"/>
                <a:gd name="connsiteY2" fmla="*/ 1143000 h 1143000"/>
                <a:gd name="connsiteX3" fmla="*/ 348456 w 924520"/>
                <a:gd name="connsiteY3" fmla="*/ 571943 h 1143000"/>
                <a:gd name="connsiteX4" fmla="*/ 348456 w 924520"/>
                <a:gd name="connsiteY4" fmla="*/ 0 h 1143000"/>
                <a:gd name="connsiteX0" fmla="*/ 348456 w 924520"/>
                <a:gd name="connsiteY0" fmla="*/ 571943 h 1143000"/>
                <a:gd name="connsiteX1" fmla="*/ 924520 w 924520"/>
                <a:gd name="connsiteY1" fmla="*/ 0 h 1143000"/>
                <a:gd name="connsiteX2" fmla="*/ 0 w 924520"/>
                <a:gd name="connsiteY2" fmla="*/ 1143000 h 1143000"/>
                <a:gd name="connsiteX3" fmla="*/ 348456 w 924520"/>
                <a:gd name="connsiteY3" fmla="*/ 571943 h 1143000"/>
                <a:gd name="connsiteX0" fmla="*/ 420464 w 924520"/>
                <a:gd name="connsiteY0" fmla="*/ 0 h 1143000"/>
                <a:gd name="connsiteX1" fmla="*/ 924520 w 924520"/>
                <a:gd name="connsiteY1" fmla="*/ 0 h 1143000"/>
                <a:gd name="connsiteX2" fmla="*/ 0 w 924520"/>
                <a:gd name="connsiteY2" fmla="*/ 1143000 h 1143000"/>
                <a:gd name="connsiteX3" fmla="*/ 420464 w 924520"/>
                <a:gd name="connsiteY3" fmla="*/ 0 h 1143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4520" h="1143000">
                  <a:moveTo>
                    <a:pt x="420464" y="0"/>
                  </a:moveTo>
                  <a:lnTo>
                    <a:pt x="924520" y="0"/>
                  </a:lnTo>
                  <a:lnTo>
                    <a:pt x="0" y="1143000"/>
                  </a:lnTo>
                  <a:lnTo>
                    <a:pt x="420464" y="0"/>
                  </a:lnTo>
                  <a:close/>
                </a:path>
              </a:pathLst>
            </a:custGeom>
            <a:solidFill>
              <a:srgbClr val="F79646">
                <a:lumMod val="75000"/>
              </a:srgbClr>
            </a:solidFill>
            <a:ln w="25400" cap="rnd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2" name="Rechteck 41"/>
            <p:cNvSpPr/>
            <p:nvPr userDrawn="1">
              <p:custDataLst>
                <p:tags r:id="rId9"/>
              </p:custDataLst>
            </p:nvPr>
          </p:nvSpPr>
          <p:spPr>
            <a:xfrm>
              <a:off x="795" y="648072"/>
              <a:ext cx="9155906" cy="504056"/>
            </a:xfrm>
            <a:prstGeom prst="rect">
              <a:avLst/>
            </a:prstGeom>
            <a:solidFill>
              <a:srgbClr val="FFFFFF">
                <a:alpha val="40000"/>
              </a:srgbClr>
            </a:solidFill>
            <a:ln w="25400" cap="rnd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1" name="Line 12"/>
          <p:cNvSpPr>
            <a:spLocks noChangeShapeType="1"/>
          </p:cNvSpPr>
          <p:nvPr userDrawn="1"/>
        </p:nvSpPr>
        <p:spPr bwMode="auto">
          <a:xfrm>
            <a:off x="0" y="824640"/>
            <a:ext cx="9144000" cy="0"/>
          </a:xfrm>
          <a:prstGeom prst="line">
            <a:avLst/>
          </a:prstGeom>
          <a:noFill/>
          <a:ln w="38100">
            <a:solidFill>
              <a:schemeClr val="tx2">
                <a:lumMod val="20000"/>
                <a:lumOff val="80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 descr="https://cdn.pixabay.com/photo/2016/04/13/19/23/binary-1327501_960_720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95536" y="0"/>
            <a:ext cx="2828754" cy="1152128"/>
          </a:xfrm>
          <a:prstGeom prst="rect">
            <a:avLst/>
          </a:prstGeom>
          <a:noFill/>
        </p:spPr>
      </p:pic>
      <p:grpSp>
        <p:nvGrpSpPr>
          <p:cNvPr id="26" name="Gruppieren 25"/>
          <p:cNvGrpSpPr/>
          <p:nvPr userDrawn="1"/>
        </p:nvGrpSpPr>
        <p:grpSpPr>
          <a:xfrm>
            <a:off x="3059832" y="0"/>
            <a:ext cx="3312368" cy="1152525"/>
            <a:chOff x="3059832" y="0"/>
            <a:chExt cx="3312368" cy="1152525"/>
          </a:xfrm>
        </p:grpSpPr>
        <p:pic>
          <p:nvPicPr>
            <p:cNvPr id="27" name="Picture 4" descr="https://scontent-muc2-1.xx.fbcdn.net/v/t1.0-9/105047738_302269647821182_6536006559647297022_o.jpg?_nc_cat=105&amp;_nc_sid=730e14&amp;_nc_ohc=TQF0ZCkImkEAX_9ZuvG&amp;_nc_ht=scontent-muc2-1.xx&amp;oh=0be3c9382f21dded80330d22b968e298&amp;oe=5F833F90"/>
            <p:cNvPicPr>
              <a:picLocks noChangeAspect="1" noChangeArrowheads="1"/>
            </p:cNvPicPr>
            <p:nvPr userDrawn="1"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3059832" y="0"/>
              <a:ext cx="1728192" cy="1152128"/>
            </a:xfrm>
            <a:prstGeom prst="rect">
              <a:avLst/>
            </a:prstGeom>
            <a:noFill/>
          </p:spPr>
        </p:pic>
        <p:grpSp>
          <p:nvGrpSpPr>
            <p:cNvPr id="28" name="Gruppieren 26"/>
            <p:cNvGrpSpPr/>
            <p:nvPr userDrawn="1"/>
          </p:nvGrpSpPr>
          <p:grpSpPr>
            <a:xfrm>
              <a:off x="4427984" y="0"/>
              <a:ext cx="1944216" cy="1152525"/>
              <a:chOff x="4427984" y="0"/>
              <a:chExt cx="1944216" cy="1152525"/>
            </a:xfrm>
          </p:grpSpPr>
          <p:pic>
            <p:nvPicPr>
              <p:cNvPr id="29" name="Picture 2" descr="Banner, Header, Mathematik, Formel, Physik, Schule"/>
              <p:cNvPicPr>
                <a:picLocks noChangeAspect="1" noChangeArrowheads="1"/>
              </p:cNvPicPr>
              <p:nvPr userDrawn="1"/>
            </p:nvPicPr>
            <p:blipFill>
              <a:blip r:embed="rId14" cstate="print"/>
              <a:srcRect/>
              <a:stretch>
                <a:fillRect/>
              </a:stretch>
            </p:blipFill>
            <p:spPr bwMode="auto">
              <a:xfrm>
                <a:off x="4427984" y="0"/>
                <a:ext cx="1944216" cy="267494"/>
              </a:xfrm>
              <a:prstGeom prst="rect">
                <a:avLst/>
              </a:prstGeom>
              <a:noFill/>
            </p:spPr>
          </p:pic>
          <p:pic>
            <p:nvPicPr>
              <p:cNvPr id="30" name="Picture 2" descr="Banner, Header, Mathematik, Formel, Physik, Schule"/>
              <p:cNvPicPr>
                <a:picLocks noChangeAspect="1" noChangeArrowheads="1"/>
              </p:cNvPicPr>
              <p:nvPr userDrawn="1"/>
            </p:nvPicPr>
            <p:blipFill>
              <a:blip r:embed="rId15" cstate="print"/>
              <a:srcRect/>
              <a:stretch>
                <a:fillRect/>
              </a:stretch>
            </p:blipFill>
            <p:spPr bwMode="auto">
              <a:xfrm>
                <a:off x="4572000" y="267494"/>
                <a:ext cx="1656184" cy="432048"/>
              </a:xfrm>
              <a:prstGeom prst="rect">
                <a:avLst/>
              </a:prstGeom>
              <a:noFill/>
            </p:spPr>
          </p:pic>
          <p:pic>
            <p:nvPicPr>
              <p:cNvPr id="31" name="Picture 2" descr="Banner, Header, Mathematik, Formel, Physik, Schule"/>
              <p:cNvPicPr>
                <a:picLocks noChangeAspect="1" noChangeArrowheads="1"/>
              </p:cNvPicPr>
              <p:nvPr userDrawn="1"/>
            </p:nvPicPr>
            <p:blipFill>
              <a:blip r:embed="rId16" cstate="print"/>
              <a:srcRect/>
              <a:stretch>
                <a:fillRect/>
              </a:stretch>
            </p:blipFill>
            <p:spPr bwMode="auto">
              <a:xfrm>
                <a:off x="4716016" y="689073"/>
                <a:ext cx="1368152" cy="463452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24" name="Rechteck 23"/>
          <p:cNvSpPr/>
          <p:nvPr userDrawn="1"/>
        </p:nvSpPr>
        <p:spPr>
          <a:xfrm>
            <a:off x="179512" y="1275606"/>
            <a:ext cx="3240360" cy="37444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feld 10"/>
          <p:cNvSpPr txBox="1"/>
          <p:nvPr>
            <p:custDataLst>
              <p:tags r:id="rId1"/>
            </p:custDataLst>
          </p:nvPr>
        </p:nvSpPr>
        <p:spPr>
          <a:xfrm>
            <a:off x="7543657" y="720080"/>
            <a:ext cx="1505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Florian Rupp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2" name="Freihandform 11"/>
          <p:cNvSpPr/>
          <p:nvPr>
            <p:custDataLst>
              <p:tags r:id="rId2"/>
            </p:custDataLst>
          </p:nvPr>
        </p:nvSpPr>
        <p:spPr>
          <a:xfrm flipH="1">
            <a:off x="6024860" y="447"/>
            <a:ext cx="3131840" cy="1151235"/>
          </a:xfrm>
          <a:custGeom>
            <a:avLst/>
            <a:gdLst>
              <a:gd name="connsiteX0" fmla="*/ 0 w 1955800"/>
              <a:gd name="connsiteY0" fmla="*/ 0 h 1143000"/>
              <a:gd name="connsiteX1" fmla="*/ 1485900 w 1955800"/>
              <a:gd name="connsiteY1" fmla="*/ 0 h 1143000"/>
              <a:gd name="connsiteX2" fmla="*/ 1955800 w 1955800"/>
              <a:gd name="connsiteY2" fmla="*/ 1143000 h 1143000"/>
              <a:gd name="connsiteX3" fmla="*/ 0 w 1955800"/>
              <a:gd name="connsiteY3" fmla="*/ 1143000 h 1143000"/>
              <a:gd name="connsiteX4" fmla="*/ 0 w 1955800"/>
              <a:gd name="connsiteY4" fmla="*/ 0 h 1143000"/>
              <a:gd name="connsiteX0" fmla="*/ 0 w 1955800"/>
              <a:gd name="connsiteY0" fmla="*/ 0 h 1143000"/>
              <a:gd name="connsiteX1" fmla="*/ 1641023 w 1955800"/>
              <a:gd name="connsiteY1" fmla="*/ 0 h 1143000"/>
              <a:gd name="connsiteX2" fmla="*/ 1955800 w 1955800"/>
              <a:gd name="connsiteY2" fmla="*/ 1143000 h 1143000"/>
              <a:gd name="connsiteX3" fmla="*/ 0 w 1955800"/>
              <a:gd name="connsiteY3" fmla="*/ 1143000 h 1143000"/>
              <a:gd name="connsiteX4" fmla="*/ 0 w 1955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55800" h="1143000">
                <a:moveTo>
                  <a:pt x="0" y="0"/>
                </a:moveTo>
                <a:lnTo>
                  <a:pt x="1641023" y="0"/>
                </a:lnTo>
                <a:lnTo>
                  <a:pt x="1955800" y="11430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Parallelogramm 12"/>
          <p:cNvSpPr/>
          <p:nvPr>
            <p:custDataLst>
              <p:tags r:id="rId3"/>
            </p:custDataLst>
          </p:nvPr>
        </p:nvSpPr>
        <p:spPr>
          <a:xfrm>
            <a:off x="5808836" y="1"/>
            <a:ext cx="792088" cy="1152128"/>
          </a:xfrm>
          <a:prstGeom prst="parallelogram">
            <a:avLst>
              <a:gd name="adj" fmla="val 63481"/>
            </a:avLst>
          </a:prstGeom>
          <a:solidFill>
            <a:srgbClr val="F79646">
              <a:lumMod val="75000"/>
            </a:srgbClr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Parallelogramm 13"/>
          <p:cNvSpPr/>
          <p:nvPr>
            <p:custDataLst>
              <p:tags r:id="rId4"/>
            </p:custDataLst>
          </p:nvPr>
        </p:nvSpPr>
        <p:spPr>
          <a:xfrm>
            <a:off x="2568476" y="1"/>
            <a:ext cx="1152128" cy="1152128"/>
          </a:xfrm>
          <a:prstGeom prst="parallelogram">
            <a:avLst>
              <a:gd name="adj" fmla="val 52628"/>
            </a:avLst>
          </a:prstGeom>
          <a:solidFill>
            <a:srgbClr val="1F497D">
              <a:lumMod val="60000"/>
              <a:lumOff val="40000"/>
            </a:srgbClr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Parallelogramm 14"/>
          <p:cNvSpPr/>
          <p:nvPr>
            <p:custDataLst>
              <p:tags r:id="rId5"/>
            </p:custDataLst>
          </p:nvPr>
        </p:nvSpPr>
        <p:spPr>
          <a:xfrm flipH="1">
            <a:off x="4296668" y="1"/>
            <a:ext cx="648072" cy="1152128"/>
          </a:xfrm>
          <a:prstGeom prst="parallelogram">
            <a:avLst>
              <a:gd name="adj" fmla="val 68305"/>
            </a:avLst>
          </a:prstGeom>
          <a:solidFill>
            <a:srgbClr val="F79646"/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Parallelogramm 15"/>
          <p:cNvSpPr/>
          <p:nvPr>
            <p:custDataLst>
              <p:tags r:id="rId6"/>
            </p:custDataLst>
          </p:nvPr>
        </p:nvSpPr>
        <p:spPr>
          <a:xfrm>
            <a:off x="2568476" y="1"/>
            <a:ext cx="1008112" cy="1152128"/>
          </a:xfrm>
          <a:prstGeom prst="parallelogram">
            <a:avLst>
              <a:gd name="adj" fmla="val 88390"/>
            </a:avLst>
          </a:prstGeom>
          <a:solidFill>
            <a:srgbClr val="4F81BD">
              <a:lumMod val="20000"/>
              <a:lumOff val="80000"/>
            </a:srgbClr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Freihandform 16"/>
          <p:cNvSpPr/>
          <p:nvPr>
            <p:custDataLst>
              <p:tags r:id="rId7"/>
            </p:custDataLst>
          </p:nvPr>
        </p:nvSpPr>
        <p:spPr>
          <a:xfrm>
            <a:off x="0" y="0"/>
            <a:ext cx="1955800" cy="1151235"/>
          </a:xfrm>
          <a:custGeom>
            <a:avLst/>
            <a:gdLst>
              <a:gd name="connsiteX0" fmla="*/ 0 w 1955800"/>
              <a:gd name="connsiteY0" fmla="*/ 0 h 1143000"/>
              <a:gd name="connsiteX1" fmla="*/ 1485900 w 1955800"/>
              <a:gd name="connsiteY1" fmla="*/ 0 h 1143000"/>
              <a:gd name="connsiteX2" fmla="*/ 1955800 w 1955800"/>
              <a:gd name="connsiteY2" fmla="*/ 1143000 h 1143000"/>
              <a:gd name="connsiteX3" fmla="*/ 0 w 1955800"/>
              <a:gd name="connsiteY3" fmla="*/ 1143000 h 1143000"/>
              <a:gd name="connsiteX4" fmla="*/ 0 w 1955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55800" h="1143000">
                <a:moveTo>
                  <a:pt x="0" y="0"/>
                </a:moveTo>
                <a:lnTo>
                  <a:pt x="1485900" y="0"/>
                </a:lnTo>
                <a:lnTo>
                  <a:pt x="1955800" y="11430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Freihandform 17"/>
          <p:cNvSpPr/>
          <p:nvPr>
            <p:custDataLst>
              <p:tags r:id="rId8"/>
            </p:custDataLst>
          </p:nvPr>
        </p:nvSpPr>
        <p:spPr>
          <a:xfrm>
            <a:off x="2580060" y="1"/>
            <a:ext cx="924520" cy="1151235"/>
          </a:xfrm>
          <a:custGeom>
            <a:avLst/>
            <a:gdLst>
              <a:gd name="connsiteX0" fmla="*/ 0 w 1955800"/>
              <a:gd name="connsiteY0" fmla="*/ 0 h 1143000"/>
              <a:gd name="connsiteX1" fmla="*/ 1485900 w 1955800"/>
              <a:gd name="connsiteY1" fmla="*/ 0 h 1143000"/>
              <a:gd name="connsiteX2" fmla="*/ 1955800 w 1955800"/>
              <a:gd name="connsiteY2" fmla="*/ 1143000 h 1143000"/>
              <a:gd name="connsiteX3" fmla="*/ 0 w 1955800"/>
              <a:gd name="connsiteY3" fmla="*/ 1143000 h 1143000"/>
              <a:gd name="connsiteX4" fmla="*/ 0 w 1955800"/>
              <a:gd name="connsiteY4" fmla="*/ 0 h 1143000"/>
              <a:gd name="connsiteX0" fmla="*/ 0 w 2880320"/>
              <a:gd name="connsiteY0" fmla="*/ 0 h 1143000"/>
              <a:gd name="connsiteX1" fmla="*/ 2880320 w 2880320"/>
              <a:gd name="connsiteY1" fmla="*/ 0 h 1143000"/>
              <a:gd name="connsiteX2" fmla="*/ 1955800 w 2880320"/>
              <a:gd name="connsiteY2" fmla="*/ 1143000 h 1143000"/>
              <a:gd name="connsiteX3" fmla="*/ 0 w 2880320"/>
              <a:gd name="connsiteY3" fmla="*/ 1143000 h 1143000"/>
              <a:gd name="connsiteX4" fmla="*/ 0 w 2880320"/>
              <a:gd name="connsiteY4" fmla="*/ 0 h 1143000"/>
              <a:gd name="connsiteX0" fmla="*/ 2160240 w 2880320"/>
              <a:gd name="connsiteY0" fmla="*/ 0 h 1143000"/>
              <a:gd name="connsiteX1" fmla="*/ 2880320 w 2880320"/>
              <a:gd name="connsiteY1" fmla="*/ 0 h 1143000"/>
              <a:gd name="connsiteX2" fmla="*/ 1955800 w 2880320"/>
              <a:gd name="connsiteY2" fmla="*/ 1143000 h 1143000"/>
              <a:gd name="connsiteX3" fmla="*/ 0 w 2880320"/>
              <a:gd name="connsiteY3" fmla="*/ 1143000 h 1143000"/>
              <a:gd name="connsiteX4" fmla="*/ 2160240 w 2880320"/>
              <a:gd name="connsiteY4" fmla="*/ 0 h 1143000"/>
              <a:gd name="connsiteX0" fmla="*/ 204440 w 924520"/>
              <a:gd name="connsiteY0" fmla="*/ 0 h 1143000"/>
              <a:gd name="connsiteX1" fmla="*/ 924520 w 924520"/>
              <a:gd name="connsiteY1" fmla="*/ 0 h 1143000"/>
              <a:gd name="connsiteX2" fmla="*/ 0 w 924520"/>
              <a:gd name="connsiteY2" fmla="*/ 1143000 h 1143000"/>
              <a:gd name="connsiteX3" fmla="*/ 132432 w 924520"/>
              <a:gd name="connsiteY3" fmla="*/ 643436 h 1143000"/>
              <a:gd name="connsiteX4" fmla="*/ 204440 w 924520"/>
              <a:gd name="connsiteY4" fmla="*/ 0 h 1143000"/>
              <a:gd name="connsiteX0" fmla="*/ 204440 w 924520"/>
              <a:gd name="connsiteY0" fmla="*/ 0 h 1143000"/>
              <a:gd name="connsiteX1" fmla="*/ 924520 w 924520"/>
              <a:gd name="connsiteY1" fmla="*/ 0 h 1143000"/>
              <a:gd name="connsiteX2" fmla="*/ 0 w 924520"/>
              <a:gd name="connsiteY2" fmla="*/ 1143000 h 1143000"/>
              <a:gd name="connsiteX3" fmla="*/ 348456 w 924520"/>
              <a:gd name="connsiteY3" fmla="*/ 571943 h 1143000"/>
              <a:gd name="connsiteX4" fmla="*/ 204440 w 924520"/>
              <a:gd name="connsiteY4" fmla="*/ 0 h 1143000"/>
              <a:gd name="connsiteX0" fmla="*/ 348456 w 924520"/>
              <a:gd name="connsiteY0" fmla="*/ 0 h 1143000"/>
              <a:gd name="connsiteX1" fmla="*/ 924520 w 924520"/>
              <a:gd name="connsiteY1" fmla="*/ 0 h 1143000"/>
              <a:gd name="connsiteX2" fmla="*/ 0 w 924520"/>
              <a:gd name="connsiteY2" fmla="*/ 1143000 h 1143000"/>
              <a:gd name="connsiteX3" fmla="*/ 348456 w 924520"/>
              <a:gd name="connsiteY3" fmla="*/ 571943 h 1143000"/>
              <a:gd name="connsiteX4" fmla="*/ 348456 w 924520"/>
              <a:gd name="connsiteY4" fmla="*/ 0 h 1143000"/>
              <a:gd name="connsiteX0" fmla="*/ 348456 w 924520"/>
              <a:gd name="connsiteY0" fmla="*/ 571943 h 1143000"/>
              <a:gd name="connsiteX1" fmla="*/ 924520 w 924520"/>
              <a:gd name="connsiteY1" fmla="*/ 0 h 1143000"/>
              <a:gd name="connsiteX2" fmla="*/ 0 w 924520"/>
              <a:gd name="connsiteY2" fmla="*/ 1143000 h 1143000"/>
              <a:gd name="connsiteX3" fmla="*/ 348456 w 924520"/>
              <a:gd name="connsiteY3" fmla="*/ 571943 h 1143000"/>
              <a:gd name="connsiteX0" fmla="*/ 420464 w 924520"/>
              <a:gd name="connsiteY0" fmla="*/ 0 h 1143000"/>
              <a:gd name="connsiteX1" fmla="*/ 924520 w 924520"/>
              <a:gd name="connsiteY1" fmla="*/ 0 h 1143000"/>
              <a:gd name="connsiteX2" fmla="*/ 0 w 924520"/>
              <a:gd name="connsiteY2" fmla="*/ 1143000 h 1143000"/>
              <a:gd name="connsiteX3" fmla="*/ 420464 w 924520"/>
              <a:gd name="connsiteY3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4520" h="1143000">
                <a:moveTo>
                  <a:pt x="420464" y="0"/>
                </a:moveTo>
                <a:lnTo>
                  <a:pt x="924520" y="0"/>
                </a:lnTo>
                <a:lnTo>
                  <a:pt x="0" y="1143000"/>
                </a:lnTo>
                <a:lnTo>
                  <a:pt x="420464" y="0"/>
                </a:lnTo>
                <a:close/>
              </a:path>
            </a:pathLst>
          </a:custGeom>
          <a:solidFill>
            <a:srgbClr val="F79646">
              <a:lumMod val="75000"/>
            </a:srgbClr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Rechteck 18"/>
          <p:cNvSpPr/>
          <p:nvPr>
            <p:custDataLst>
              <p:tags r:id="rId9"/>
            </p:custDataLst>
          </p:nvPr>
        </p:nvSpPr>
        <p:spPr>
          <a:xfrm>
            <a:off x="795" y="648072"/>
            <a:ext cx="9155906" cy="504056"/>
          </a:xfrm>
          <a:prstGeom prst="rect">
            <a:avLst/>
          </a:prstGeom>
          <a:solidFill>
            <a:srgbClr val="FFFFFF">
              <a:alpha val="40000"/>
            </a:srgbClr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Titel 1"/>
          <p:cNvSpPr>
            <a:spLocks noGrp="1"/>
          </p:cNvSpPr>
          <p:nvPr userDrawn="1">
            <p:ph type="ctrTitle"/>
          </p:nvPr>
        </p:nvSpPr>
        <p:spPr>
          <a:xfrm>
            <a:off x="3851920" y="1275606"/>
            <a:ext cx="5112568" cy="864095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>
            <a:lvl1pPr algn="ctr">
              <a:defRPr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23" name="Rectangle 5"/>
          <p:cNvSpPr>
            <a:spLocks noChangeArrowheads="1"/>
          </p:cNvSpPr>
          <p:nvPr userDrawn="1">
            <p:custDataLst>
              <p:tags r:id="rId10"/>
            </p:custDataLst>
          </p:nvPr>
        </p:nvSpPr>
        <p:spPr bwMode="auto">
          <a:xfrm>
            <a:off x="4752020" y="4299942"/>
            <a:ext cx="324036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>
              <a:spcBef>
                <a:spcPct val="20000"/>
              </a:spcBef>
            </a:pPr>
            <a:endParaRPr lang="en-US" sz="1400" dirty="0" smtClean="0"/>
          </a:p>
        </p:txBody>
      </p:sp>
      <p:sp>
        <p:nvSpPr>
          <p:cNvPr id="25" name="Textfeld 24"/>
          <p:cNvSpPr txBox="1"/>
          <p:nvPr userDrawn="1"/>
        </p:nvSpPr>
        <p:spPr>
          <a:xfrm>
            <a:off x="3851920" y="2355726"/>
            <a:ext cx="504056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Questions &amp; Remarks?</a:t>
            </a:r>
          </a:p>
          <a:p>
            <a:pPr algn="ctr"/>
            <a:endParaRPr lang="en-US" sz="2000" dirty="0" smtClean="0"/>
          </a:p>
          <a:p>
            <a:pPr algn="ctr"/>
            <a:endParaRPr lang="en-US" sz="2000" dirty="0" smtClean="0"/>
          </a:p>
          <a:p>
            <a:pPr algn="ctr"/>
            <a:endParaRPr lang="en-US" sz="2000" dirty="0" smtClean="0"/>
          </a:p>
          <a:p>
            <a:pPr algn="ctr"/>
            <a:r>
              <a:rPr lang="en-US" sz="2000" dirty="0" smtClean="0"/>
              <a:t>Thank You Very Much</a:t>
            </a:r>
            <a:endParaRPr lang="en-US" sz="2000" dirty="0"/>
          </a:p>
        </p:txBody>
      </p:sp>
      <p:pic>
        <p:nvPicPr>
          <p:cNvPr id="22" name="Grafik 21" descr="index.png"/>
          <p:cNvPicPr>
            <a:picLocks noChangeAspect="1"/>
          </p:cNvPicPr>
          <p:nvPr userDrawn="1"/>
        </p:nvPicPr>
        <p:blipFill>
          <a:blip r:embed="rId17" cstate="print"/>
          <a:stretch>
            <a:fillRect/>
          </a:stretch>
        </p:blipFill>
        <p:spPr>
          <a:xfrm>
            <a:off x="3798963" y="4578133"/>
            <a:ext cx="1421109" cy="441887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179512" y="1678889"/>
            <a:ext cx="3240360" cy="2937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Line 12"/>
          <p:cNvSpPr>
            <a:spLocks noChangeShapeType="1"/>
          </p:cNvSpPr>
          <p:nvPr userDrawn="1"/>
        </p:nvSpPr>
        <p:spPr bwMode="auto">
          <a:xfrm>
            <a:off x="0" y="824640"/>
            <a:ext cx="9144000" cy="0"/>
          </a:xfrm>
          <a:prstGeom prst="line">
            <a:avLst/>
          </a:prstGeom>
          <a:noFill/>
          <a:ln w="38100">
            <a:solidFill>
              <a:schemeClr val="tx2">
                <a:lumMod val="20000"/>
                <a:lumOff val="80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e-DE" dirty="0"/>
          </a:p>
        </p:txBody>
      </p:sp>
      <p:sp>
        <p:nvSpPr>
          <p:cNvPr id="7" name="Rectangle 7"/>
          <p:cNvSpPr>
            <a:spLocks noChangeArrowheads="1"/>
          </p:cNvSpPr>
          <p:nvPr userDrawn="1"/>
        </p:nvSpPr>
        <p:spPr bwMode="invGray">
          <a:xfrm>
            <a:off x="0" y="1"/>
            <a:ext cx="9144000" cy="815024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coolSlant"/>
          </a:sp3d>
        </p:spPr>
        <p:txBody>
          <a:bodyPr wrap="none" anchor="ctr"/>
          <a:lstStyle/>
          <a:p>
            <a:pPr>
              <a:defRPr/>
            </a:pPr>
            <a:endParaRPr lang="de-DE" dirty="0"/>
          </a:p>
        </p:txBody>
      </p:sp>
      <p:sp>
        <p:nvSpPr>
          <p:cNvPr id="9" name="Abgerundetes Rechteck 8"/>
          <p:cNvSpPr/>
          <p:nvPr userDrawn="1"/>
        </p:nvSpPr>
        <p:spPr>
          <a:xfrm>
            <a:off x="118693" y="105507"/>
            <a:ext cx="667317" cy="598738"/>
          </a:xfrm>
          <a:prstGeom prst="roundRect">
            <a:avLst>
              <a:gd name="adj" fmla="val 917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2"/>
          <p:cNvSpPr>
            <a:spLocks noGrp="1" noChangeArrowheads="1"/>
          </p:cNvSpPr>
          <p:nvPr userDrawn="1">
            <p:ph type="title"/>
          </p:nvPr>
        </p:nvSpPr>
        <p:spPr bwMode="auto">
          <a:xfrm>
            <a:off x="971600" y="52707"/>
            <a:ext cx="8064896" cy="709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Titelmasterformat durch Klicken bearbeiten</a:t>
            </a:r>
          </a:p>
        </p:txBody>
      </p:sp>
      <p:pic>
        <p:nvPicPr>
          <p:cNvPr id="12" name="Grafik 11" descr="index.png"/>
          <p:cNvPicPr>
            <a:picLocks noChangeAspect="1"/>
          </p:cNvPicPr>
          <p:nvPr userDrawn="1"/>
        </p:nvPicPr>
        <p:blipFill>
          <a:blip r:embed="rId6" cstate="print"/>
          <a:srcRect r="69566"/>
          <a:stretch>
            <a:fillRect/>
          </a:stretch>
        </p:blipFill>
        <p:spPr>
          <a:xfrm>
            <a:off x="166812" y="110777"/>
            <a:ext cx="576064" cy="58856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5" r:id="rId3"/>
    <p:sldLayoutId id="2147483656" r:id="rId4"/>
  </p:sldLayoutIdLst>
  <p:txStyles>
    <p:titleStyle>
      <a:lvl1pPr algn="l" defTabSz="914400" rtl="0" eaLnBrk="1" latinLnBrk="0" hangingPunct="1">
        <a:spcBef>
          <a:spcPct val="0"/>
        </a:spcBef>
        <a:buNone/>
        <a:defRPr sz="20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9.xml"/><Relationship Id="rId1" Type="http://schemas.openxmlformats.org/officeDocument/2006/relationships/tags" Target="../tags/tag38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0.xml"/><Relationship Id="rId4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image" Target="../media/image38.png"/><Relationship Id="rId3" Type="http://schemas.openxmlformats.org/officeDocument/2006/relationships/tags" Target="../tags/tag44.xml"/><Relationship Id="rId7" Type="http://schemas.openxmlformats.org/officeDocument/2006/relationships/tags" Target="../tags/tag48.xml"/><Relationship Id="rId12" Type="http://schemas.openxmlformats.org/officeDocument/2006/relationships/image" Target="../media/image37.png"/><Relationship Id="rId2" Type="http://schemas.openxmlformats.org/officeDocument/2006/relationships/tags" Target="../tags/tag43.xml"/><Relationship Id="rId1" Type="http://schemas.openxmlformats.org/officeDocument/2006/relationships/tags" Target="../tags/tag42.xml"/><Relationship Id="rId6" Type="http://schemas.openxmlformats.org/officeDocument/2006/relationships/tags" Target="../tags/tag47.xml"/><Relationship Id="rId11" Type="http://schemas.openxmlformats.org/officeDocument/2006/relationships/image" Target="../media/image36.png"/><Relationship Id="rId5" Type="http://schemas.openxmlformats.org/officeDocument/2006/relationships/tags" Target="../tags/tag46.xml"/><Relationship Id="rId15" Type="http://schemas.openxmlformats.org/officeDocument/2006/relationships/image" Target="../media/image40.png"/><Relationship Id="rId10" Type="http://schemas.openxmlformats.org/officeDocument/2006/relationships/image" Target="../media/image35.png"/><Relationship Id="rId4" Type="http://schemas.openxmlformats.org/officeDocument/2006/relationships/tags" Target="../tags/tag45.xml"/><Relationship Id="rId9" Type="http://schemas.openxmlformats.org/officeDocument/2006/relationships/image" Target="../media/image34.png"/><Relationship Id="rId14" Type="http://schemas.openxmlformats.org/officeDocument/2006/relationships/image" Target="../media/image3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51.xml"/><Relationship Id="rId7" Type="http://schemas.openxmlformats.org/officeDocument/2006/relationships/image" Target="../media/image43.png"/><Relationship Id="rId2" Type="http://schemas.openxmlformats.org/officeDocument/2006/relationships/tags" Target="../tags/tag50.xml"/><Relationship Id="rId1" Type="http://schemas.openxmlformats.org/officeDocument/2006/relationships/tags" Target="../tags/tag49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2.xml"/><Relationship Id="rId4" Type="http://schemas.openxmlformats.org/officeDocument/2006/relationships/image" Target="../media/image4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4.xml"/><Relationship Id="rId4" Type="http://schemas.openxmlformats.org/officeDocument/2006/relationships/image" Target="../media/image4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8.xml"/><Relationship Id="rId1" Type="http://schemas.openxmlformats.org/officeDocument/2006/relationships/tags" Target="../tags/tag57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9.xml"/><Relationship Id="rId4" Type="http://schemas.openxmlformats.org/officeDocument/2006/relationships/image" Target="../media/image1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4.xml"/><Relationship Id="rId4" Type="http://schemas.openxmlformats.org/officeDocument/2006/relationships/image" Target="../media/image5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5.xml"/><Relationship Id="rId4" Type="http://schemas.openxmlformats.org/officeDocument/2006/relationships/image" Target="../media/image6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6.xml"/><Relationship Id="rId4" Type="http://schemas.openxmlformats.org/officeDocument/2006/relationships/image" Target="../media/image6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7.xml"/><Relationship Id="rId4" Type="http://schemas.openxmlformats.org/officeDocument/2006/relationships/image" Target="../media/image6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8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9.xml"/><Relationship Id="rId4" Type="http://schemas.openxmlformats.org/officeDocument/2006/relationships/image" Target="../media/image66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0.xml"/><Relationship Id="rId4" Type="http://schemas.openxmlformats.org/officeDocument/2006/relationships/image" Target="../media/image65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1.xml"/><Relationship Id="rId4" Type="http://schemas.openxmlformats.org/officeDocument/2006/relationships/image" Target="../media/image70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2.xml"/><Relationship Id="rId4" Type="http://schemas.openxmlformats.org/officeDocument/2006/relationships/image" Target="../media/image7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0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3.xml"/><Relationship Id="rId4" Type="http://schemas.openxmlformats.org/officeDocument/2006/relationships/image" Target="../media/image73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4.xml"/><Relationship Id="rId4" Type="http://schemas.openxmlformats.org/officeDocument/2006/relationships/image" Target="../media/image75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5.xml"/><Relationship Id="rId4" Type="http://schemas.openxmlformats.org/officeDocument/2006/relationships/image" Target="../media/image76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8.xml"/><Relationship Id="rId1" Type="http://schemas.openxmlformats.org/officeDocument/2006/relationships/tags" Target="../tags/tag77.xml"/><Relationship Id="rId6" Type="http://schemas.openxmlformats.org/officeDocument/2006/relationships/image" Target="../media/image81.png"/><Relationship Id="rId5" Type="http://schemas.openxmlformats.org/officeDocument/2006/relationships/image" Target="../media/image80.png"/><Relationship Id="rId4" Type="http://schemas.openxmlformats.org/officeDocument/2006/relationships/image" Target="../media/image79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0.xml"/><Relationship Id="rId1" Type="http://schemas.openxmlformats.org/officeDocument/2006/relationships/tags" Target="../tags/tag79.xml"/><Relationship Id="rId6" Type="http://schemas.openxmlformats.org/officeDocument/2006/relationships/image" Target="../media/image84.png"/><Relationship Id="rId5" Type="http://schemas.openxmlformats.org/officeDocument/2006/relationships/image" Target="../media/image83.png"/><Relationship Id="rId4" Type="http://schemas.openxmlformats.org/officeDocument/2006/relationships/image" Target="../media/image82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4.xml"/><Relationship Id="rId1" Type="http://schemas.openxmlformats.org/officeDocument/2006/relationships/tags" Target="../tags/tag83.xml"/><Relationship Id="rId5" Type="http://schemas.openxmlformats.org/officeDocument/2006/relationships/image" Target="../media/image88.png"/><Relationship Id="rId4" Type="http://schemas.openxmlformats.org/officeDocument/2006/relationships/image" Target="../media/image8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1.xml"/><Relationship Id="rId5" Type="http://schemas.openxmlformats.org/officeDocument/2006/relationships/image" Target="../media/image17.png"/><Relationship Id="rId4" Type="http://schemas.openxmlformats.org/officeDocument/2006/relationships/image" Target="../media/image13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6.xml"/><Relationship Id="rId1" Type="http://schemas.openxmlformats.org/officeDocument/2006/relationships/tags" Target="../tags/tag85.xml"/><Relationship Id="rId5" Type="http://schemas.openxmlformats.org/officeDocument/2006/relationships/image" Target="../media/image90.png"/><Relationship Id="rId4" Type="http://schemas.openxmlformats.org/officeDocument/2006/relationships/image" Target="../media/image89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2.xml"/><Relationship Id="rId5" Type="http://schemas.openxmlformats.org/officeDocument/2006/relationships/image" Target="../media/image18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3.xml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4.xml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6.png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Calculus I for Management</a:t>
            </a:r>
            <a:endParaRPr lang="en-US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/>
              <a:t>Applications of Integration in Economics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/>
              <a:t>week 14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251520" y="1347614"/>
            <a:ext cx="288032" cy="864096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endParaRPr lang="en-US" sz="2000" dirty="0" smtClean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8604448" y="1347614"/>
            <a:ext cx="288032" cy="864096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endParaRPr lang="en-US" sz="2000" dirty="0" smtClean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8" name="Rechteck 7"/>
          <p:cNvSpPr/>
          <p:nvPr/>
        </p:nvSpPr>
        <p:spPr>
          <a:xfrm>
            <a:off x="7092280" y="3291830"/>
            <a:ext cx="1800200" cy="171715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92075" lvl="1" indent="-92075">
              <a:buFont typeface="Arial" pitchFamily="34" charset="0"/>
              <a:buChar char="•"/>
            </a:pPr>
            <a:r>
              <a:rPr lang="en-US" sz="1200" dirty="0" smtClean="0">
                <a:solidFill>
                  <a:schemeClr val="tx1"/>
                </a:solidFill>
              </a:rPr>
              <a:t>Net excess profit &amp; Lorenz curves</a:t>
            </a:r>
          </a:p>
          <a:p>
            <a:pPr marL="92075" lvl="1" indent="-92075">
              <a:buFont typeface="Arial" pitchFamily="34" charset="0"/>
              <a:buChar char="•"/>
            </a:pPr>
            <a:r>
              <a:rPr lang="en-US" sz="1200" dirty="0" smtClean="0">
                <a:solidFill>
                  <a:schemeClr val="tx1"/>
                </a:solidFill>
              </a:rPr>
              <a:t>The average value of a function</a:t>
            </a:r>
          </a:p>
          <a:p>
            <a:pPr marL="92075" lvl="1" indent="-92075">
              <a:buFont typeface="Arial" pitchFamily="34" charset="0"/>
              <a:buChar char="•"/>
            </a:pPr>
            <a:r>
              <a:rPr lang="en-US" sz="1200" dirty="0" smtClean="0">
                <a:solidFill>
                  <a:schemeClr val="tx1"/>
                </a:solidFill>
              </a:rPr>
              <a:t>Future value &amp; present value of an income flow</a:t>
            </a:r>
          </a:p>
          <a:p>
            <a:pPr marL="92075" lvl="1" indent="-92075">
              <a:buFont typeface="Arial" pitchFamily="34" charset="0"/>
              <a:buChar char="•"/>
            </a:pPr>
            <a:r>
              <a:rPr lang="en-US" sz="1200" dirty="0" smtClean="0">
                <a:solidFill>
                  <a:schemeClr val="tx1"/>
                </a:solidFill>
              </a:rPr>
              <a:t>Consumer willingness to spend &amp; consumer’s surplus</a:t>
            </a:r>
          </a:p>
        </p:txBody>
      </p:sp>
      <p:sp>
        <p:nvSpPr>
          <p:cNvPr id="9" name="Rechteck 8"/>
          <p:cNvSpPr/>
          <p:nvPr/>
        </p:nvSpPr>
        <p:spPr>
          <a:xfrm>
            <a:off x="7092280" y="2931790"/>
            <a:ext cx="1800200" cy="288032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Lecture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</a:t>
            </a:r>
            <a:br>
              <a:rPr lang="en-US" dirty="0" smtClean="0"/>
            </a:br>
            <a:r>
              <a:rPr lang="en-US" dirty="0" smtClean="0"/>
              <a:t>Studying distribution of income</a:t>
            </a:r>
            <a:endParaRPr lang="en-US" dirty="0"/>
          </a:p>
        </p:txBody>
      </p:sp>
      <p:sp>
        <p:nvSpPr>
          <p:cNvPr id="3" name="Rechteck 2"/>
          <p:cNvSpPr/>
          <p:nvPr/>
        </p:nvSpPr>
        <p:spPr>
          <a:xfrm>
            <a:off x="1691680" y="1131590"/>
            <a:ext cx="7200800" cy="388843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Grafik 4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1763690" y="1203580"/>
            <a:ext cx="7073372" cy="3727214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bgerundetes Rechteck 1"/>
          <p:cNvSpPr/>
          <p:nvPr/>
        </p:nvSpPr>
        <p:spPr>
          <a:xfrm>
            <a:off x="971600" y="2120109"/>
            <a:ext cx="7200800" cy="36004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feld 2"/>
          <p:cNvSpPr txBox="1"/>
          <p:nvPr/>
        </p:nvSpPr>
        <p:spPr>
          <a:xfrm>
            <a:off x="971600" y="1131590"/>
            <a:ext cx="5723362" cy="24622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Topics</a:t>
            </a:r>
          </a:p>
          <a:p>
            <a:endParaRPr lang="en-US" sz="1000" dirty="0" smtClean="0"/>
          </a:p>
          <a:p>
            <a:pPr lvl="1"/>
            <a:r>
              <a:rPr lang="en-US" dirty="0" smtClean="0"/>
              <a:t>Net Excess Profit &amp; Lorenz Curves</a:t>
            </a:r>
          </a:p>
          <a:p>
            <a:pPr lvl="1"/>
            <a:endParaRPr lang="en-US" dirty="0" smtClean="0"/>
          </a:p>
          <a:p>
            <a:pPr lvl="1"/>
            <a:r>
              <a:rPr lang="en-US" b="1" dirty="0" smtClean="0"/>
              <a:t>The Average Value of a Function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Future Value &amp; Present Value of an Income Flow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Consumer Willingness to Spend &amp; Consumer’s Surplus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average value of a function over an interval is its corresponding definite integral divided by the length of the interval</a:t>
            </a:r>
            <a:endParaRPr lang="en-US" dirty="0"/>
          </a:p>
        </p:txBody>
      </p:sp>
      <p:pic>
        <p:nvPicPr>
          <p:cNvPr id="32770" name="Picture 2 1" descr="https://www.utrgv.edu/cstem/_files/images/average_value_img1.jpg"/>
          <p:cNvPicPr>
            <a:picLocks noChangeAspect="1" noChangeArrowheads="1"/>
          </p:cNvPicPr>
          <p:nvPr/>
        </p:nvPicPr>
        <p:blipFill>
          <a:blip r:embed="rId4" cstate="print"/>
          <a:srcRect r="67489"/>
          <a:stretch>
            <a:fillRect/>
          </a:stretch>
        </p:blipFill>
        <p:spPr bwMode="auto">
          <a:xfrm>
            <a:off x="179512" y="987574"/>
            <a:ext cx="2016224" cy="2065167"/>
          </a:xfrm>
          <a:prstGeom prst="rect">
            <a:avLst/>
          </a:prstGeom>
          <a:noFill/>
        </p:spPr>
      </p:pic>
      <p:pic>
        <p:nvPicPr>
          <p:cNvPr id="5" name="Picture 2 2" descr="https://www.utrgv.edu/cstem/_files/images/average_value_img1.jpg"/>
          <p:cNvPicPr>
            <a:picLocks noChangeAspect="1" noChangeArrowheads="1"/>
          </p:cNvPicPr>
          <p:nvPr/>
        </p:nvPicPr>
        <p:blipFill>
          <a:blip r:embed="rId4" cstate="print"/>
          <a:srcRect l="34678" r="33895"/>
          <a:stretch>
            <a:fillRect/>
          </a:stretch>
        </p:blipFill>
        <p:spPr bwMode="auto">
          <a:xfrm>
            <a:off x="251520" y="3003798"/>
            <a:ext cx="1949017" cy="2065168"/>
          </a:xfrm>
          <a:prstGeom prst="rect">
            <a:avLst/>
          </a:prstGeom>
          <a:noFill/>
        </p:spPr>
      </p:pic>
      <p:sp>
        <p:nvSpPr>
          <p:cNvPr id="6" name="Rechteck 5"/>
          <p:cNvSpPr/>
          <p:nvPr/>
        </p:nvSpPr>
        <p:spPr>
          <a:xfrm>
            <a:off x="3419872" y="1131590"/>
            <a:ext cx="5472608" cy="1728192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Grafik 12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3491877" y="1203596"/>
            <a:ext cx="5329466" cy="1583539"/>
          </a:xfrm>
          <a:prstGeom prst="rect">
            <a:avLst/>
          </a:prstGeom>
          <a:noFill/>
          <a:ln/>
          <a:effectLst/>
        </p:spPr>
      </p:pic>
      <p:sp>
        <p:nvSpPr>
          <p:cNvPr id="14" name="Rechteck 13"/>
          <p:cNvSpPr/>
          <p:nvPr/>
        </p:nvSpPr>
        <p:spPr>
          <a:xfrm>
            <a:off x="3419872" y="3003798"/>
            <a:ext cx="5472608" cy="201622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8" name="Grafik 17" descr="IguanaTex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/>
          <a:stretch>
            <a:fillRect/>
          </a:stretch>
        </p:blipFill>
        <p:spPr>
          <a:xfrm>
            <a:off x="3491877" y="3075801"/>
            <a:ext cx="5327473" cy="1886684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</a:t>
            </a:r>
            <a:br>
              <a:rPr lang="en-US" dirty="0" smtClean="0"/>
            </a:br>
            <a:r>
              <a:rPr lang="en-US" dirty="0" smtClean="0"/>
              <a:t>Finding the average of a function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131590"/>
            <a:ext cx="2376264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Rechteck 12"/>
          <p:cNvSpPr/>
          <p:nvPr/>
        </p:nvSpPr>
        <p:spPr>
          <a:xfrm>
            <a:off x="3419872" y="1131590"/>
            <a:ext cx="5472608" cy="388843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Grafik 10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3491878" y="1203596"/>
            <a:ext cx="4614836" cy="3603289"/>
          </a:xfrm>
          <a:prstGeom prst="rect">
            <a:avLst/>
          </a:prstGeom>
          <a:noFill/>
          <a:ln/>
          <a:effectLst/>
        </p:spPr>
      </p:pic>
      <p:sp>
        <p:nvSpPr>
          <p:cNvPr id="17" name="Textfeld 16"/>
          <p:cNvSpPr txBox="1"/>
          <p:nvPr/>
        </p:nvSpPr>
        <p:spPr>
          <a:xfrm>
            <a:off x="1588258" y="1275606"/>
            <a:ext cx="3914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>
                <a:solidFill>
                  <a:srgbClr val="C00000"/>
                </a:solidFill>
              </a:rPr>
              <a:t>f</a:t>
            </a:r>
            <a:r>
              <a:rPr lang="en-US" sz="1200" dirty="0" smtClean="0">
                <a:solidFill>
                  <a:srgbClr val="C00000"/>
                </a:solidFill>
              </a:rPr>
              <a:t>(</a:t>
            </a:r>
            <a:r>
              <a:rPr lang="en-US" sz="1200" i="1" dirty="0" smtClean="0">
                <a:solidFill>
                  <a:srgbClr val="C00000"/>
                </a:solidFill>
              </a:rPr>
              <a:t>x</a:t>
            </a:r>
            <a:r>
              <a:rPr lang="en-US" sz="1200" dirty="0" smtClean="0">
                <a:solidFill>
                  <a:srgbClr val="C00000"/>
                </a:solidFill>
              </a:rPr>
              <a:t>)</a:t>
            </a:r>
            <a:endParaRPr lang="en-US" sz="12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</a:t>
            </a:r>
            <a:br>
              <a:rPr lang="en-US" dirty="0" smtClean="0"/>
            </a:br>
            <a:r>
              <a:rPr lang="en-US" dirty="0" smtClean="0"/>
              <a:t>Finding average monthly sales</a:t>
            </a:r>
            <a:endParaRPr lang="en-US" dirty="0"/>
          </a:p>
        </p:txBody>
      </p:sp>
      <p:sp>
        <p:nvSpPr>
          <p:cNvPr id="3" name="Rechteck 2"/>
          <p:cNvSpPr/>
          <p:nvPr/>
        </p:nvSpPr>
        <p:spPr>
          <a:xfrm>
            <a:off x="1691680" y="1131590"/>
            <a:ext cx="7200800" cy="388843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Grafik 6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1763690" y="1203581"/>
            <a:ext cx="7062104" cy="3703725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</a:t>
            </a:r>
            <a:br>
              <a:rPr lang="en-US" dirty="0" smtClean="0"/>
            </a:br>
            <a:r>
              <a:rPr lang="en-US" dirty="0" smtClean="0"/>
              <a:t>Finding average monthly sales</a:t>
            </a:r>
            <a:endParaRPr lang="en-US" dirty="0"/>
          </a:p>
        </p:txBody>
      </p:sp>
      <p:sp>
        <p:nvSpPr>
          <p:cNvPr id="3" name="Rechteck 2"/>
          <p:cNvSpPr/>
          <p:nvPr/>
        </p:nvSpPr>
        <p:spPr>
          <a:xfrm>
            <a:off x="1691680" y="1131590"/>
            <a:ext cx="7200800" cy="388843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6" name="Grafik 35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/>
          <a:stretch>
            <a:fillRect/>
          </a:stretch>
        </p:blipFill>
        <p:spPr>
          <a:xfrm>
            <a:off x="1763691" y="1203567"/>
            <a:ext cx="4628111" cy="1078232"/>
          </a:xfrm>
          <a:prstGeom prst="rect">
            <a:avLst/>
          </a:prstGeom>
          <a:noFill/>
          <a:ln/>
          <a:effectLst/>
        </p:spPr>
      </p:pic>
      <p:sp>
        <p:nvSpPr>
          <p:cNvPr id="10" name="Rechteck 9"/>
          <p:cNvSpPr/>
          <p:nvPr/>
        </p:nvSpPr>
        <p:spPr>
          <a:xfrm>
            <a:off x="4389884" y="1574686"/>
            <a:ext cx="1008112" cy="36004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hteck 10"/>
          <p:cNvSpPr/>
          <p:nvPr/>
        </p:nvSpPr>
        <p:spPr>
          <a:xfrm>
            <a:off x="4389884" y="1995686"/>
            <a:ext cx="1008112" cy="36004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Grafik 17" descr="IguanaTex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/>
          <a:stretch>
            <a:fillRect/>
          </a:stretch>
        </p:blipFill>
        <p:spPr>
          <a:xfrm>
            <a:off x="4548234" y="1653467"/>
            <a:ext cx="691413" cy="202479"/>
          </a:xfrm>
          <a:prstGeom prst="rect">
            <a:avLst/>
          </a:prstGeom>
          <a:noFill/>
          <a:ln/>
          <a:effectLst/>
        </p:spPr>
      </p:pic>
      <p:pic>
        <p:nvPicPr>
          <p:cNvPr id="21" name="Grafik 20" descr="IguanaTex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/>
          <a:stretch>
            <a:fillRect/>
          </a:stretch>
        </p:blipFill>
        <p:spPr>
          <a:xfrm>
            <a:off x="4705204" y="2095404"/>
            <a:ext cx="377473" cy="160605"/>
          </a:xfrm>
          <a:prstGeom prst="rect">
            <a:avLst/>
          </a:prstGeom>
          <a:noFill/>
          <a:ln/>
          <a:effectLst/>
        </p:spPr>
      </p:pic>
      <p:sp>
        <p:nvSpPr>
          <p:cNvPr id="14" name="Rechteck 13"/>
          <p:cNvSpPr/>
          <p:nvPr/>
        </p:nvSpPr>
        <p:spPr>
          <a:xfrm>
            <a:off x="6500976" y="1574686"/>
            <a:ext cx="1671424" cy="36004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hteck 14"/>
          <p:cNvSpPr/>
          <p:nvPr/>
        </p:nvSpPr>
        <p:spPr>
          <a:xfrm>
            <a:off x="6500976" y="1995686"/>
            <a:ext cx="1671424" cy="36004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Grafik 21" descr="IguanaTex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print"/>
          <a:stretch>
            <a:fillRect/>
          </a:stretch>
        </p:blipFill>
        <p:spPr>
          <a:xfrm>
            <a:off x="6613034" y="1652355"/>
            <a:ext cx="1447309" cy="204703"/>
          </a:xfrm>
          <a:prstGeom prst="rect">
            <a:avLst/>
          </a:prstGeom>
          <a:noFill/>
          <a:ln/>
          <a:effectLst/>
        </p:spPr>
      </p:pic>
      <p:pic>
        <p:nvPicPr>
          <p:cNvPr id="24" name="Grafik 23" descr="IguanaTex_tmp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 cstate="print"/>
          <a:stretch>
            <a:fillRect/>
          </a:stretch>
        </p:blipFill>
        <p:spPr>
          <a:xfrm>
            <a:off x="6651843" y="2072100"/>
            <a:ext cx="1369691" cy="207213"/>
          </a:xfrm>
          <a:prstGeom prst="rect">
            <a:avLst/>
          </a:prstGeom>
          <a:noFill/>
          <a:ln/>
          <a:effectLst/>
        </p:spPr>
      </p:pic>
      <p:grpSp>
        <p:nvGrpSpPr>
          <p:cNvPr id="33" name="Gruppieren 32"/>
          <p:cNvGrpSpPr/>
          <p:nvPr/>
        </p:nvGrpSpPr>
        <p:grpSpPr>
          <a:xfrm>
            <a:off x="7020272" y="915566"/>
            <a:ext cx="2016224" cy="432048"/>
            <a:chOff x="7020272" y="915566"/>
            <a:chExt cx="2016224" cy="432048"/>
          </a:xfrm>
        </p:grpSpPr>
        <p:sp>
          <p:nvSpPr>
            <p:cNvPr id="32" name="Rechteck 31"/>
            <p:cNvSpPr/>
            <p:nvPr/>
          </p:nvSpPr>
          <p:spPr>
            <a:xfrm>
              <a:off x="7020272" y="915566"/>
              <a:ext cx="2016224" cy="432048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0" name="Grafik 29" descr="IguanaTex_tmp.png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14" cstate="print"/>
            <a:stretch>
              <a:fillRect/>
            </a:stretch>
          </p:blipFill>
          <p:spPr>
            <a:xfrm>
              <a:off x="7272300" y="977256"/>
              <a:ext cx="1512168" cy="308668"/>
            </a:xfrm>
            <a:prstGeom prst="rect">
              <a:avLst/>
            </a:prstGeom>
            <a:noFill/>
            <a:ln/>
            <a:effectLst/>
          </p:spPr>
        </p:pic>
      </p:grpSp>
      <p:pic>
        <p:nvPicPr>
          <p:cNvPr id="35" name="Grafik 34" descr="IguanaTex_tmp.pn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5" cstate="print"/>
          <a:stretch>
            <a:fillRect/>
          </a:stretch>
        </p:blipFill>
        <p:spPr>
          <a:xfrm>
            <a:off x="1763691" y="2541238"/>
            <a:ext cx="7064210" cy="2184078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average value equals the average rate of change of any of the functions </a:t>
            </a:r>
            <a:r>
              <a:rPr lang="en-US" dirty="0" err="1" smtClean="0"/>
              <a:t>antiderivatives</a:t>
            </a:r>
            <a:endParaRPr lang="en-US" dirty="0"/>
          </a:p>
        </p:txBody>
      </p:sp>
      <p:sp>
        <p:nvSpPr>
          <p:cNvPr id="4" name="Rechteck 3"/>
          <p:cNvSpPr/>
          <p:nvPr/>
        </p:nvSpPr>
        <p:spPr>
          <a:xfrm>
            <a:off x="1691680" y="2571750"/>
            <a:ext cx="7200800" cy="115212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Grafik 5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1763691" y="2643746"/>
            <a:ext cx="7049461" cy="997562"/>
          </a:xfrm>
          <a:prstGeom prst="rect">
            <a:avLst/>
          </a:prstGeom>
          <a:noFill/>
          <a:ln/>
          <a:effectLst/>
        </p:spPr>
      </p:pic>
      <p:sp>
        <p:nvSpPr>
          <p:cNvPr id="7" name="Rechteck 6"/>
          <p:cNvSpPr/>
          <p:nvPr/>
        </p:nvSpPr>
        <p:spPr>
          <a:xfrm>
            <a:off x="1691680" y="1131590"/>
            <a:ext cx="7200800" cy="1368152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Grafik 9" descr="IguanaTex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/>
          <a:stretch>
            <a:fillRect/>
          </a:stretch>
        </p:blipFill>
        <p:spPr>
          <a:xfrm>
            <a:off x="1763690" y="1203586"/>
            <a:ext cx="6440016" cy="1204884"/>
          </a:xfrm>
          <a:prstGeom prst="rect">
            <a:avLst/>
          </a:prstGeom>
          <a:noFill/>
          <a:ln/>
          <a:effectLst/>
        </p:spPr>
      </p:pic>
      <p:sp>
        <p:nvSpPr>
          <p:cNvPr id="11" name="Rechteck 10"/>
          <p:cNvSpPr/>
          <p:nvPr/>
        </p:nvSpPr>
        <p:spPr>
          <a:xfrm>
            <a:off x="1691680" y="3847356"/>
            <a:ext cx="7200800" cy="1172666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Grafik 12" descr="IguanaTex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/>
          <a:stretch>
            <a:fillRect/>
          </a:stretch>
        </p:blipFill>
        <p:spPr>
          <a:xfrm>
            <a:off x="1763691" y="3919351"/>
            <a:ext cx="7073879" cy="989977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bgerundetes Rechteck 1"/>
          <p:cNvSpPr/>
          <p:nvPr/>
        </p:nvSpPr>
        <p:spPr>
          <a:xfrm>
            <a:off x="971600" y="2663351"/>
            <a:ext cx="7200800" cy="36004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feld 2"/>
          <p:cNvSpPr txBox="1"/>
          <p:nvPr/>
        </p:nvSpPr>
        <p:spPr>
          <a:xfrm>
            <a:off x="971600" y="1131590"/>
            <a:ext cx="5723362" cy="24622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Topics</a:t>
            </a:r>
          </a:p>
          <a:p>
            <a:endParaRPr lang="en-US" sz="1000" dirty="0" smtClean="0"/>
          </a:p>
          <a:p>
            <a:pPr lvl="1"/>
            <a:r>
              <a:rPr lang="en-US" dirty="0" smtClean="0"/>
              <a:t>Net Excess Profit &amp; Lorenz Curves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The Average Value of a Function</a:t>
            </a:r>
          </a:p>
          <a:p>
            <a:pPr lvl="1"/>
            <a:endParaRPr lang="en-US" dirty="0" smtClean="0"/>
          </a:p>
          <a:p>
            <a:pPr lvl="1"/>
            <a:r>
              <a:rPr lang="en-US" b="1" dirty="0" smtClean="0"/>
              <a:t>Future Value &amp; Present Value of an Income Flow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Consumer Willingness to Spend &amp; Consumer’s Surplus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future value is the total amount (payments plus interest) that is accumulated during a term</a:t>
            </a:r>
            <a:endParaRPr lang="en-US" dirty="0"/>
          </a:p>
        </p:txBody>
      </p:sp>
      <p:sp>
        <p:nvSpPr>
          <p:cNvPr id="3" name="Rechteck 2"/>
          <p:cNvSpPr/>
          <p:nvPr/>
        </p:nvSpPr>
        <p:spPr>
          <a:xfrm>
            <a:off x="1691680" y="1131590"/>
            <a:ext cx="7200800" cy="3888432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Grafik 4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1763690" y="1203586"/>
            <a:ext cx="7054898" cy="2668747"/>
          </a:xfrm>
          <a:prstGeom prst="rect">
            <a:avLst/>
          </a:prstGeom>
          <a:noFill/>
          <a:ln/>
          <a:effectLst/>
        </p:spPr>
      </p:pic>
      <p:pic>
        <p:nvPicPr>
          <p:cNvPr id="36866" name="Picture 2" descr="Fixed Index Annuity - Are They a Good Investmen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64288" y="3843036"/>
            <a:ext cx="1671248" cy="11141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</a:t>
            </a:r>
            <a:br>
              <a:rPr lang="en-US" dirty="0" smtClean="0"/>
            </a:br>
            <a:r>
              <a:rPr lang="en-US" dirty="0" smtClean="0"/>
              <a:t>Finding the future value of an annuity</a:t>
            </a:r>
            <a:endParaRPr lang="en-US" dirty="0"/>
          </a:p>
        </p:txBody>
      </p:sp>
      <p:sp>
        <p:nvSpPr>
          <p:cNvPr id="3" name="Rechteck 2"/>
          <p:cNvSpPr/>
          <p:nvPr/>
        </p:nvSpPr>
        <p:spPr>
          <a:xfrm>
            <a:off x="1691680" y="1131590"/>
            <a:ext cx="7200800" cy="388843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Grafik 4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1763690" y="1203580"/>
            <a:ext cx="7064786" cy="3547939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bgerundetes Rechteck 1"/>
          <p:cNvSpPr/>
          <p:nvPr/>
        </p:nvSpPr>
        <p:spPr>
          <a:xfrm>
            <a:off x="971600" y="1572521"/>
            <a:ext cx="7200800" cy="36004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feld 2"/>
          <p:cNvSpPr txBox="1"/>
          <p:nvPr/>
        </p:nvSpPr>
        <p:spPr>
          <a:xfrm>
            <a:off x="971600" y="1131590"/>
            <a:ext cx="5723362" cy="24622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Topics</a:t>
            </a:r>
          </a:p>
          <a:p>
            <a:endParaRPr lang="en-US" sz="1000" dirty="0" smtClean="0"/>
          </a:p>
          <a:p>
            <a:pPr lvl="1"/>
            <a:r>
              <a:rPr lang="en-US" b="1" dirty="0" smtClean="0"/>
              <a:t>Net Excess Profit &amp; Lorenz Curves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The Average Value of a Function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Future Value &amp; Present Value of an Income Flow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Consumer Willingness to Spend &amp; Consumer’s Surplus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</a:t>
            </a:r>
            <a:br>
              <a:rPr lang="en-US" dirty="0" smtClean="0"/>
            </a:br>
            <a:r>
              <a:rPr lang="en-US" dirty="0" smtClean="0"/>
              <a:t>Finding the future value of an annuity</a:t>
            </a:r>
            <a:endParaRPr lang="en-US" dirty="0"/>
          </a:p>
        </p:txBody>
      </p:sp>
      <p:sp>
        <p:nvSpPr>
          <p:cNvPr id="3" name="Rechteck 2"/>
          <p:cNvSpPr/>
          <p:nvPr/>
        </p:nvSpPr>
        <p:spPr>
          <a:xfrm>
            <a:off x="1691680" y="1131590"/>
            <a:ext cx="7200800" cy="388843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Grafik 6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1763690" y="1203580"/>
            <a:ext cx="7044014" cy="1447037"/>
          </a:xfrm>
          <a:prstGeom prst="rect">
            <a:avLst/>
          </a:prstGeom>
          <a:noFill/>
          <a:ln/>
          <a:effectLst/>
        </p:spPr>
      </p:pic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83768" y="3291830"/>
            <a:ext cx="5604917" cy="1392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</a:t>
            </a:r>
            <a:br>
              <a:rPr lang="en-US" dirty="0" smtClean="0"/>
            </a:br>
            <a:r>
              <a:rPr lang="en-US" dirty="0" smtClean="0"/>
              <a:t>Finding the future value of an annuity</a:t>
            </a:r>
            <a:endParaRPr lang="en-US" dirty="0"/>
          </a:p>
        </p:txBody>
      </p:sp>
      <p:sp>
        <p:nvSpPr>
          <p:cNvPr id="3" name="Rechteck 2"/>
          <p:cNvSpPr/>
          <p:nvPr/>
        </p:nvSpPr>
        <p:spPr>
          <a:xfrm>
            <a:off x="1691680" y="1131590"/>
            <a:ext cx="7200800" cy="388843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Grafik 11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1763690" y="1203577"/>
            <a:ext cx="7068436" cy="3617158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</a:t>
            </a:r>
            <a:br>
              <a:rPr lang="en-US" dirty="0" smtClean="0"/>
            </a:br>
            <a:r>
              <a:rPr lang="en-US" dirty="0" smtClean="0"/>
              <a:t>Finding the future value of an annuity</a:t>
            </a:r>
            <a:endParaRPr lang="en-US" dirty="0"/>
          </a:p>
        </p:txBody>
      </p:sp>
      <p:sp>
        <p:nvSpPr>
          <p:cNvPr id="3" name="Rechteck 2"/>
          <p:cNvSpPr/>
          <p:nvPr/>
        </p:nvSpPr>
        <p:spPr>
          <a:xfrm>
            <a:off x="1691680" y="1131590"/>
            <a:ext cx="7200800" cy="388843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Grafik 7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1763690" y="1203577"/>
            <a:ext cx="6918386" cy="2847664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formula for computing the future value of a continuously compounded income stream</a:t>
            </a:r>
            <a:endParaRPr lang="en-US" dirty="0"/>
          </a:p>
        </p:txBody>
      </p:sp>
      <p:sp>
        <p:nvSpPr>
          <p:cNvPr id="3" name="Rechteck 2"/>
          <p:cNvSpPr/>
          <p:nvPr/>
        </p:nvSpPr>
        <p:spPr>
          <a:xfrm>
            <a:off x="1691680" y="1131590"/>
            <a:ext cx="7200800" cy="1584176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Grafik 6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1763690" y="1203585"/>
            <a:ext cx="7044743" cy="1379126"/>
          </a:xfrm>
          <a:prstGeom prst="rect">
            <a:avLst/>
          </a:prstGeom>
          <a:noFill/>
          <a:ln/>
          <a:effectLst/>
        </p:spPr>
      </p:pic>
      <p:sp>
        <p:nvSpPr>
          <p:cNvPr id="8" name="Rechteck 7"/>
          <p:cNvSpPr/>
          <p:nvPr/>
        </p:nvSpPr>
        <p:spPr>
          <a:xfrm>
            <a:off x="1691680" y="2859782"/>
            <a:ext cx="7200800" cy="216024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Grafik 10" descr="IguanaTex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1763690" y="2931777"/>
            <a:ext cx="7052476" cy="1967563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present value compares continuous compounding of a prime with annuity (1/ 2)</a:t>
            </a:r>
            <a:endParaRPr lang="en-US" dirty="0"/>
          </a:p>
        </p:txBody>
      </p:sp>
      <p:sp>
        <p:nvSpPr>
          <p:cNvPr id="3" name="Rechteck 2"/>
          <p:cNvSpPr/>
          <p:nvPr/>
        </p:nvSpPr>
        <p:spPr>
          <a:xfrm>
            <a:off x="1691680" y="1131590"/>
            <a:ext cx="7200800" cy="2448272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Grafik 5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1763690" y="1203583"/>
            <a:ext cx="7058409" cy="2240563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present value compares continuous compounding of a prime with annuity (2/ 2)</a:t>
            </a:r>
            <a:endParaRPr lang="en-US" dirty="0"/>
          </a:p>
        </p:txBody>
      </p:sp>
      <p:sp>
        <p:nvSpPr>
          <p:cNvPr id="3" name="Rechteck 2"/>
          <p:cNvSpPr/>
          <p:nvPr/>
        </p:nvSpPr>
        <p:spPr>
          <a:xfrm>
            <a:off x="1691680" y="1131590"/>
            <a:ext cx="7200800" cy="194421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Grafik 5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1763690" y="1203583"/>
            <a:ext cx="7056342" cy="1707898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</a:t>
            </a:r>
            <a:br>
              <a:rPr lang="en-US" dirty="0" smtClean="0"/>
            </a:br>
            <a:r>
              <a:rPr lang="en-US" dirty="0" smtClean="0"/>
              <a:t>Using present value to compare two income streams</a:t>
            </a:r>
            <a:endParaRPr lang="en-US" dirty="0"/>
          </a:p>
        </p:txBody>
      </p:sp>
      <p:sp>
        <p:nvSpPr>
          <p:cNvPr id="3" name="Rechteck 2"/>
          <p:cNvSpPr/>
          <p:nvPr/>
        </p:nvSpPr>
        <p:spPr>
          <a:xfrm>
            <a:off x="1691680" y="1131590"/>
            <a:ext cx="7200800" cy="388843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Grafik 7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1763690" y="1203580"/>
            <a:ext cx="7066887" cy="2626807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</a:t>
            </a:r>
            <a:br>
              <a:rPr lang="en-US" dirty="0" smtClean="0"/>
            </a:br>
            <a:r>
              <a:rPr lang="en-US" dirty="0" smtClean="0"/>
              <a:t>Using present value to compare two income streams</a:t>
            </a:r>
            <a:endParaRPr lang="en-US" dirty="0"/>
          </a:p>
        </p:txBody>
      </p:sp>
      <p:sp>
        <p:nvSpPr>
          <p:cNvPr id="3" name="Rechteck 2"/>
          <p:cNvSpPr/>
          <p:nvPr/>
        </p:nvSpPr>
        <p:spPr>
          <a:xfrm>
            <a:off x="1691680" y="1131590"/>
            <a:ext cx="7200800" cy="388843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Grafik 9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1763690" y="1203580"/>
            <a:ext cx="7080383" cy="2979593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</a:t>
            </a:r>
            <a:br>
              <a:rPr lang="en-US" dirty="0" smtClean="0"/>
            </a:br>
            <a:r>
              <a:rPr lang="en-US" dirty="0" smtClean="0"/>
              <a:t>Using present value to compare two income streams</a:t>
            </a:r>
            <a:endParaRPr lang="en-US" dirty="0"/>
          </a:p>
        </p:txBody>
      </p:sp>
      <p:sp>
        <p:nvSpPr>
          <p:cNvPr id="3" name="Rechteck 2"/>
          <p:cNvSpPr/>
          <p:nvPr/>
        </p:nvSpPr>
        <p:spPr>
          <a:xfrm>
            <a:off x="1691680" y="1131590"/>
            <a:ext cx="7200800" cy="252028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Grafik 10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1763690" y="1203580"/>
            <a:ext cx="7059684" cy="2105304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bgerundetes Rechteck 1"/>
          <p:cNvSpPr/>
          <p:nvPr/>
        </p:nvSpPr>
        <p:spPr>
          <a:xfrm>
            <a:off x="971600" y="3213291"/>
            <a:ext cx="7200800" cy="36004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feld 2"/>
          <p:cNvSpPr txBox="1"/>
          <p:nvPr/>
        </p:nvSpPr>
        <p:spPr>
          <a:xfrm>
            <a:off x="971600" y="1131590"/>
            <a:ext cx="5801268" cy="24622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Topics</a:t>
            </a:r>
          </a:p>
          <a:p>
            <a:endParaRPr lang="en-US" sz="1000" dirty="0" smtClean="0"/>
          </a:p>
          <a:p>
            <a:pPr lvl="1"/>
            <a:r>
              <a:rPr lang="en-US" dirty="0" smtClean="0"/>
              <a:t>Net Excess Profit &amp; Lorenz Curves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The Average Value of a Function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Future Value &amp; Present Value of an Income Flow</a:t>
            </a:r>
          </a:p>
          <a:p>
            <a:pPr lvl="1"/>
            <a:endParaRPr lang="en-US" dirty="0" smtClean="0"/>
          </a:p>
          <a:p>
            <a:pPr lvl="1"/>
            <a:r>
              <a:rPr lang="en-US" b="1" dirty="0" smtClean="0"/>
              <a:t>Consumer Willingness to Spend &amp; Consumer’s Surplus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net excess profit is the accumulated difference between two profit schemes</a:t>
            </a:r>
            <a:endParaRPr lang="en-US" dirty="0"/>
          </a:p>
        </p:txBody>
      </p:sp>
      <p:grpSp>
        <p:nvGrpSpPr>
          <p:cNvPr id="9" name="Gruppieren 8"/>
          <p:cNvGrpSpPr/>
          <p:nvPr/>
        </p:nvGrpSpPr>
        <p:grpSpPr>
          <a:xfrm>
            <a:off x="251520" y="1131590"/>
            <a:ext cx="2879237" cy="2448272"/>
            <a:chOff x="251520" y="1131590"/>
            <a:chExt cx="2879237" cy="2448272"/>
          </a:xfrm>
        </p:grpSpPr>
        <p:pic>
          <p:nvPicPr>
            <p:cNvPr id="1026" name="Picture 2 1"/>
            <p:cNvPicPr>
              <a:picLocks noChangeAspect="1" noChangeArrowheads="1"/>
            </p:cNvPicPr>
            <p:nvPr/>
          </p:nvPicPr>
          <p:blipFill>
            <a:blip r:embed="rId3" cstate="print"/>
            <a:srcRect r="44658"/>
            <a:stretch>
              <a:fillRect/>
            </a:stretch>
          </p:blipFill>
          <p:spPr bwMode="auto">
            <a:xfrm>
              <a:off x="251520" y="1131590"/>
              <a:ext cx="1994888" cy="2448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2 2"/>
            <p:cNvPicPr>
              <a:picLocks noChangeAspect="1" noChangeArrowheads="1"/>
            </p:cNvPicPr>
            <p:nvPr/>
          </p:nvPicPr>
          <p:blipFill>
            <a:blip r:embed="rId3" cstate="print"/>
            <a:srcRect l="75466"/>
            <a:stretch>
              <a:fillRect/>
            </a:stretch>
          </p:blipFill>
          <p:spPr bwMode="auto">
            <a:xfrm>
              <a:off x="2246408" y="1131590"/>
              <a:ext cx="884349" cy="2448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2 3"/>
            <p:cNvPicPr>
              <a:picLocks noChangeAspect="1" noChangeArrowheads="1"/>
            </p:cNvPicPr>
            <p:nvPr/>
          </p:nvPicPr>
          <p:blipFill>
            <a:blip r:embed="rId3" cstate="print"/>
            <a:srcRect l="75466" b="88235"/>
            <a:stretch>
              <a:fillRect/>
            </a:stretch>
          </p:blipFill>
          <p:spPr bwMode="auto">
            <a:xfrm>
              <a:off x="591307" y="1131590"/>
              <a:ext cx="1172381" cy="2880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" name="Rechteck 6"/>
          <p:cNvSpPr/>
          <p:nvPr/>
        </p:nvSpPr>
        <p:spPr>
          <a:xfrm>
            <a:off x="3419872" y="1131590"/>
            <a:ext cx="5472608" cy="3888432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9" name="Grafik 18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3491879" y="1203596"/>
            <a:ext cx="5320395" cy="3705640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total consumer willingness to spend describes the accumulated consumption behavior in terms of price and amount of units (1/4)</a:t>
            </a:r>
            <a:endParaRPr lang="en-US" dirty="0"/>
          </a:p>
        </p:txBody>
      </p:sp>
      <p:grpSp>
        <p:nvGrpSpPr>
          <p:cNvPr id="5" name="Gruppieren 4"/>
          <p:cNvGrpSpPr/>
          <p:nvPr/>
        </p:nvGrpSpPr>
        <p:grpSpPr>
          <a:xfrm>
            <a:off x="251520" y="1131590"/>
            <a:ext cx="2880320" cy="1945193"/>
            <a:chOff x="251520" y="1131590"/>
            <a:chExt cx="3384376" cy="2285602"/>
          </a:xfrm>
        </p:grpSpPr>
        <p:pic>
          <p:nvPicPr>
            <p:cNvPr id="5122" name="Picture 2 1"/>
            <p:cNvPicPr>
              <a:picLocks noChangeAspect="1" noChangeArrowheads="1"/>
            </p:cNvPicPr>
            <p:nvPr/>
          </p:nvPicPr>
          <p:blipFill>
            <a:blip r:embed="rId3" cstate="print"/>
            <a:srcRect r="53337"/>
            <a:stretch>
              <a:fillRect/>
            </a:stretch>
          </p:blipFill>
          <p:spPr bwMode="auto">
            <a:xfrm>
              <a:off x="251520" y="1131590"/>
              <a:ext cx="2592288" cy="22856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" name="Picture 2 2"/>
            <p:cNvPicPr>
              <a:picLocks noChangeAspect="1" noChangeArrowheads="1"/>
            </p:cNvPicPr>
            <p:nvPr/>
          </p:nvPicPr>
          <p:blipFill>
            <a:blip r:embed="rId3" cstate="print"/>
            <a:srcRect l="55736" r="30006"/>
            <a:stretch>
              <a:fillRect/>
            </a:stretch>
          </p:blipFill>
          <p:spPr bwMode="auto">
            <a:xfrm>
              <a:off x="2843808" y="1131590"/>
              <a:ext cx="792088" cy="22856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6" name="Rechteck 5"/>
          <p:cNvSpPr/>
          <p:nvPr/>
        </p:nvSpPr>
        <p:spPr>
          <a:xfrm>
            <a:off x="3419872" y="1131590"/>
            <a:ext cx="5472608" cy="3888432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Grafik 7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3491877" y="1203596"/>
            <a:ext cx="5328865" cy="3459713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total consumer willingness to spend describes the accumulated consumption behavior in terms of price and amount of units (2/4)</a:t>
            </a:r>
            <a:endParaRPr lang="en-US" dirty="0"/>
          </a:p>
        </p:txBody>
      </p:sp>
      <p:grpSp>
        <p:nvGrpSpPr>
          <p:cNvPr id="3" name="Gruppieren 4"/>
          <p:cNvGrpSpPr/>
          <p:nvPr/>
        </p:nvGrpSpPr>
        <p:grpSpPr>
          <a:xfrm>
            <a:off x="251520" y="1131590"/>
            <a:ext cx="2880320" cy="1945193"/>
            <a:chOff x="251520" y="1131590"/>
            <a:chExt cx="3384376" cy="2285602"/>
          </a:xfrm>
        </p:grpSpPr>
        <p:pic>
          <p:nvPicPr>
            <p:cNvPr id="5122" name="Picture 2 1"/>
            <p:cNvPicPr>
              <a:picLocks noChangeAspect="1" noChangeArrowheads="1"/>
            </p:cNvPicPr>
            <p:nvPr/>
          </p:nvPicPr>
          <p:blipFill>
            <a:blip r:embed="rId3" cstate="print"/>
            <a:srcRect r="53337"/>
            <a:stretch>
              <a:fillRect/>
            </a:stretch>
          </p:blipFill>
          <p:spPr bwMode="auto">
            <a:xfrm>
              <a:off x="251520" y="1131590"/>
              <a:ext cx="2592288" cy="22856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" name="Picture 2 2"/>
            <p:cNvPicPr>
              <a:picLocks noChangeAspect="1" noChangeArrowheads="1"/>
            </p:cNvPicPr>
            <p:nvPr/>
          </p:nvPicPr>
          <p:blipFill>
            <a:blip r:embed="rId3" cstate="print"/>
            <a:srcRect l="55736" r="30006"/>
            <a:stretch>
              <a:fillRect/>
            </a:stretch>
          </p:blipFill>
          <p:spPr bwMode="auto">
            <a:xfrm>
              <a:off x="2843808" y="1131590"/>
              <a:ext cx="792088" cy="22856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6" name="Rechteck 5"/>
          <p:cNvSpPr/>
          <p:nvPr/>
        </p:nvSpPr>
        <p:spPr>
          <a:xfrm>
            <a:off x="3419872" y="1131590"/>
            <a:ext cx="5472608" cy="3888432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Grafik 8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3491877" y="1203595"/>
            <a:ext cx="5328984" cy="2953824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 2 1"/>
          <p:cNvPicPr>
            <a:picLocks noChangeAspect="1" noChangeArrowheads="1"/>
          </p:cNvPicPr>
          <p:nvPr/>
        </p:nvPicPr>
        <p:blipFill>
          <a:blip r:embed="rId3" cstate="print"/>
          <a:srcRect l="55736" r="30006" b="63413"/>
          <a:stretch>
            <a:fillRect/>
          </a:stretch>
        </p:blipFill>
        <p:spPr bwMode="auto">
          <a:xfrm>
            <a:off x="251520" y="1131590"/>
            <a:ext cx="2880320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 l="78917"/>
          <a:stretch>
            <a:fillRect/>
          </a:stretch>
        </p:blipFill>
        <p:spPr bwMode="auto">
          <a:xfrm>
            <a:off x="1199426" y="3075806"/>
            <a:ext cx="996310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total consumer willingness to spend describes the accumulated consumption behavior in terms of price and amount of units (3/4)</a:t>
            </a:r>
            <a:endParaRPr lang="en-US" dirty="0"/>
          </a:p>
        </p:txBody>
      </p:sp>
      <p:grpSp>
        <p:nvGrpSpPr>
          <p:cNvPr id="3" name="Gruppieren 4"/>
          <p:cNvGrpSpPr/>
          <p:nvPr/>
        </p:nvGrpSpPr>
        <p:grpSpPr>
          <a:xfrm>
            <a:off x="251520" y="1131590"/>
            <a:ext cx="2880320" cy="1945193"/>
            <a:chOff x="251520" y="1131590"/>
            <a:chExt cx="3384376" cy="2285602"/>
          </a:xfrm>
        </p:grpSpPr>
        <p:pic>
          <p:nvPicPr>
            <p:cNvPr id="5122" name="Picture 2 1"/>
            <p:cNvPicPr>
              <a:picLocks noChangeAspect="1" noChangeArrowheads="1"/>
            </p:cNvPicPr>
            <p:nvPr/>
          </p:nvPicPr>
          <p:blipFill>
            <a:blip r:embed="rId3" cstate="print"/>
            <a:srcRect r="53337"/>
            <a:stretch>
              <a:fillRect/>
            </a:stretch>
          </p:blipFill>
          <p:spPr bwMode="auto">
            <a:xfrm>
              <a:off x="251520" y="1131590"/>
              <a:ext cx="2592288" cy="22856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" name="Picture 2 2 2"/>
            <p:cNvPicPr>
              <a:picLocks noChangeAspect="1" noChangeArrowheads="1"/>
            </p:cNvPicPr>
            <p:nvPr/>
          </p:nvPicPr>
          <p:blipFill>
            <a:blip r:embed="rId3" cstate="print"/>
            <a:srcRect l="55736" r="30006"/>
            <a:stretch>
              <a:fillRect/>
            </a:stretch>
          </p:blipFill>
          <p:spPr bwMode="auto">
            <a:xfrm>
              <a:off x="2843808" y="1131590"/>
              <a:ext cx="792088" cy="22856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6" name="Rechteck 5"/>
          <p:cNvSpPr/>
          <p:nvPr/>
        </p:nvSpPr>
        <p:spPr>
          <a:xfrm>
            <a:off x="3419872" y="1131590"/>
            <a:ext cx="5472608" cy="3888432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5" name="Grafik 14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3491877" y="1203595"/>
            <a:ext cx="5340882" cy="3749746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total consumer willingness to spend describes the accumulated consumption behavior in terms of price and amount of units (4/4)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131590"/>
            <a:ext cx="2873017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hteck 3"/>
          <p:cNvSpPr/>
          <p:nvPr/>
        </p:nvSpPr>
        <p:spPr>
          <a:xfrm>
            <a:off x="3419872" y="1131590"/>
            <a:ext cx="5472608" cy="252028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Grafik 5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3491877" y="1203595"/>
            <a:ext cx="5326750" cy="2309816"/>
          </a:xfrm>
          <a:prstGeom prst="rect">
            <a:avLst/>
          </a:prstGeom>
          <a:noFill/>
          <a:ln/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 l="57354" b="88904"/>
          <a:stretch>
            <a:fillRect/>
          </a:stretch>
        </p:blipFill>
        <p:spPr bwMode="auto">
          <a:xfrm>
            <a:off x="546083" y="1131590"/>
            <a:ext cx="923042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</a:t>
            </a:r>
            <a:br>
              <a:rPr lang="en-US" dirty="0" smtClean="0"/>
            </a:br>
            <a:r>
              <a:rPr lang="en-US" dirty="0" smtClean="0"/>
              <a:t>Computing consumer willingness to spend</a:t>
            </a:r>
            <a:endParaRPr lang="en-US" dirty="0"/>
          </a:p>
        </p:txBody>
      </p:sp>
      <p:sp>
        <p:nvSpPr>
          <p:cNvPr id="3" name="Rechteck 2"/>
          <p:cNvSpPr/>
          <p:nvPr/>
        </p:nvSpPr>
        <p:spPr>
          <a:xfrm>
            <a:off x="1691680" y="1131590"/>
            <a:ext cx="7200800" cy="388843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Grafik 5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1763690" y="1203580"/>
            <a:ext cx="7066585" cy="3488864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1" y="1131590"/>
            <a:ext cx="2160239" cy="2234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Consumer’s surplus is the total consumer willingness to spend (1/ 2)</a:t>
            </a:r>
            <a:endParaRPr lang="en-US" dirty="0"/>
          </a:p>
        </p:txBody>
      </p:sp>
      <p:sp>
        <p:nvSpPr>
          <p:cNvPr id="5" name="Rechteck 4"/>
          <p:cNvSpPr/>
          <p:nvPr/>
        </p:nvSpPr>
        <p:spPr>
          <a:xfrm>
            <a:off x="3419872" y="1131590"/>
            <a:ext cx="5472608" cy="3888432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Grafik 6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3491877" y="1203597"/>
            <a:ext cx="5337967" cy="3778267"/>
          </a:xfrm>
          <a:prstGeom prst="rect">
            <a:avLst/>
          </a:prstGeom>
          <a:noFill/>
          <a:ln/>
          <a:effectLst/>
        </p:spPr>
      </p:pic>
      <p:pic>
        <p:nvPicPr>
          <p:cNvPr id="9" name="Picture 3 2"/>
          <p:cNvPicPr>
            <a:picLocks noChangeAspect="1" noChangeArrowheads="1"/>
          </p:cNvPicPr>
          <p:nvPr/>
        </p:nvPicPr>
        <p:blipFill>
          <a:blip r:embed="rId3" cstate="print"/>
          <a:srcRect l="70000" r="3333" b="90331"/>
          <a:stretch>
            <a:fillRect/>
          </a:stretch>
        </p:blipFill>
        <p:spPr bwMode="auto">
          <a:xfrm>
            <a:off x="611560" y="1131590"/>
            <a:ext cx="1296144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Consumer’s surplus is the total consumer willingness to spend (2/ 2)</a:t>
            </a:r>
            <a:endParaRPr lang="en-US" dirty="0"/>
          </a:p>
        </p:txBody>
      </p:sp>
      <p:sp>
        <p:nvSpPr>
          <p:cNvPr id="6" name="Rechteck 5"/>
          <p:cNvSpPr/>
          <p:nvPr/>
        </p:nvSpPr>
        <p:spPr>
          <a:xfrm>
            <a:off x="1691680" y="1131590"/>
            <a:ext cx="7200800" cy="388843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5" name="Grafik 14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1763690" y="1203580"/>
            <a:ext cx="7057962" cy="2264490"/>
          </a:xfrm>
          <a:prstGeom prst="rect">
            <a:avLst/>
          </a:prstGeom>
          <a:noFill/>
          <a:ln/>
          <a:effectLst/>
        </p:spPr>
      </p:pic>
      <p:grpSp>
        <p:nvGrpSpPr>
          <p:cNvPr id="11" name="Gruppieren 10"/>
          <p:cNvGrpSpPr/>
          <p:nvPr/>
        </p:nvGrpSpPr>
        <p:grpSpPr>
          <a:xfrm>
            <a:off x="7002176" y="3075806"/>
            <a:ext cx="1772412" cy="1833149"/>
            <a:chOff x="251521" y="1131590"/>
            <a:chExt cx="2160239" cy="2234266"/>
          </a:xfrm>
        </p:grpSpPr>
        <p:pic>
          <p:nvPicPr>
            <p:cNvPr id="9" name="Picture 3 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51521" y="1131590"/>
              <a:ext cx="2160239" cy="22342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3 2"/>
            <p:cNvPicPr>
              <a:picLocks noChangeAspect="1" noChangeArrowheads="1"/>
            </p:cNvPicPr>
            <p:nvPr/>
          </p:nvPicPr>
          <p:blipFill>
            <a:blip r:embed="rId4" cstate="print"/>
            <a:srcRect l="70000" r="3333" b="90331"/>
            <a:stretch>
              <a:fillRect/>
            </a:stretch>
          </p:blipFill>
          <p:spPr bwMode="auto">
            <a:xfrm>
              <a:off x="611560" y="1131590"/>
              <a:ext cx="1296144" cy="2880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Geometric interpretation of consumers’ surplus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131589"/>
            <a:ext cx="8640960" cy="3245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Producers’ surplus is the total supplier’s willingness to produce (1/ 2) </a:t>
            </a:r>
            <a:endParaRPr lang="en-US" dirty="0"/>
          </a:p>
        </p:txBody>
      </p:sp>
      <p:grpSp>
        <p:nvGrpSpPr>
          <p:cNvPr id="7" name="Gruppieren 6"/>
          <p:cNvGrpSpPr/>
          <p:nvPr/>
        </p:nvGrpSpPr>
        <p:grpSpPr>
          <a:xfrm>
            <a:off x="251520" y="1131591"/>
            <a:ext cx="2160240" cy="2315506"/>
            <a:chOff x="251520" y="1131590"/>
            <a:chExt cx="3048000" cy="3267075"/>
          </a:xfrm>
        </p:grpSpPr>
        <p:pic>
          <p:nvPicPr>
            <p:cNvPr id="8194" name="Picture 2 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51520" y="1131590"/>
              <a:ext cx="3048000" cy="3267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" name="Picture 2 2"/>
            <p:cNvPicPr>
              <a:picLocks noChangeAspect="1" noChangeArrowheads="1"/>
            </p:cNvPicPr>
            <p:nvPr/>
          </p:nvPicPr>
          <p:blipFill>
            <a:blip r:embed="rId3" cstate="print"/>
            <a:srcRect l="75599" b="91184"/>
            <a:stretch>
              <a:fillRect/>
            </a:stretch>
          </p:blipFill>
          <p:spPr bwMode="auto">
            <a:xfrm>
              <a:off x="755576" y="1203598"/>
              <a:ext cx="1656184" cy="2880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" name="Rechteck 4"/>
          <p:cNvSpPr/>
          <p:nvPr/>
        </p:nvSpPr>
        <p:spPr>
          <a:xfrm>
            <a:off x="3419872" y="1131590"/>
            <a:ext cx="5472608" cy="3888432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Grafik 8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3491876" y="1203595"/>
            <a:ext cx="5346608" cy="3526156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Producers’ surplus is the total supplier’s willingness to produce (2/ 2) </a:t>
            </a:r>
            <a:endParaRPr lang="en-US" dirty="0"/>
          </a:p>
        </p:txBody>
      </p:sp>
      <p:grpSp>
        <p:nvGrpSpPr>
          <p:cNvPr id="3" name="Gruppieren 6"/>
          <p:cNvGrpSpPr/>
          <p:nvPr/>
        </p:nvGrpSpPr>
        <p:grpSpPr>
          <a:xfrm>
            <a:off x="251520" y="1131591"/>
            <a:ext cx="2160240" cy="2315506"/>
            <a:chOff x="251520" y="1131590"/>
            <a:chExt cx="3048000" cy="3267075"/>
          </a:xfrm>
        </p:grpSpPr>
        <p:pic>
          <p:nvPicPr>
            <p:cNvPr id="8194" name="Picture 2 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51520" y="1131590"/>
              <a:ext cx="3048000" cy="3267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" name="Picture 2 2"/>
            <p:cNvPicPr>
              <a:picLocks noChangeAspect="1" noChangeArrowheads="1"/>
            </p:cNvPicPr>
            <p:nvPr/>
          </p:nvPicPr>
          <p:blipFill>
            <a:blip r:embed="rId3" cstate="print"/>
            <a:srcRect l="75599" b="91184"/>
            <a:stretch>
              <a:fillRect/>
            </a:stretch>
          </p:blipFill>
          <p:spPr bwMode="auto">
            <a:xfrm>
              <a:off x="755576" y="1203598"/>
              <a:ext cx="1656184" cy="2880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" name="Rechteck 4"/>
          <p:cNvSpPr/>
          <p:nvPr/>
        </p:nvSpPr>
        <p:spPr>
          <a:xfrm>
            <a:off x="3419872" y="1131590"/>
            <a:ext cx="5472608" cy="302433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Grafik 7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3491876" y="1203595"/>
            <a:ext cx="5329067" cy="2785445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</a:t>
            </a:r>
            <a:br>
              <a:rPr lang="en-US" dirty="0" smtClean="0"/>
            </a:br>
            <a:r>
              <a:rPr lang="en-US" dirty="0" smtClean="0"/>
              <a:t>Finding net excess profit</a:t>
            </a:r>
            <a:endParaRPr lang="en-US" dirty="0"/>
          </a:p>
        </p:txBody>
      </p:sp>
      <p:sp>
        <p:nvSpPr>
          <p:cNvPr id="3" name="Rechteck 2"/>
          <p:cNvSpPr/>
          <p:nvPr/>
        </p:nvSpPr>
        <p:spPr>
          <a:xfrm>
            <a:off x="1691680" y="1131590"/>
            <a:ext cx="7200800" cy="2376264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Grafik 8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1763691" y="1203586"/>
            <a:ext cx="7058643" cy="2215920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</a:t>
            </a:r>
            <a:br>
              <a:rPr lang="en-US" dirty="0" smtClean="0"/>
            </a:br>
            <a:r>
              <a:rPr lang="en-US" dirty="0" smtClean="0"/>
              <a:t>Studying consumers’ and producers’ surplus</a:t>
            </a:r>
            <a:endParaRPr lang="en-US" dirty="0"/>
          </a:p>
        </p:txBody>
      </p:sp>
      <p:sp>
        <p:nvSpPr>
          <p:cNvPr id="3" name="Rechteck 2"/>
          <p:cNvSpPr/>
          <p:nvPr/>
        </p:nvSpPr>
        <p:spPr>
          <a:xfrm>
            <a:off x="1691680" y="1131590"/>
            <a:ext cx="7200800" cy="388843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Grafik 7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1763689" y="1203580"/>
            <a:ext cx="7058787" cy="3424366"/>
          </a:xfrm>
          <a:prstGeom prst="rect">
            <a:avLst/>
          </a:prstGeom>
          <a:noFill/>
          <a:ln/>
          <a:effectLst/>
        </p:spPr>
      </p:pic>
      <p:pic>
        <p:nvPicPr>
          <p:cNvPr id="1026" name="Picture 2" descr="Ottawa ON Tires &amp;amp; Auto Repair Shop | Avenue Tire Depo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19" y="1131590"/>
            <a:ext cx="1304339" cy="11521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</a:t>
            </a:r>
            <a:br>
              <a:rPr lang="en-US" dirty="0" smtClean="0"/>
            </a:br>
            <a:r>
              <a:rPr lang="en-US" dirty="0" smtClean="0"/>
              <a:t>Studying consumers’ and producers’ surplus</a:t>
            </a:r>
            <a:endParaRPr lang="en-US" dirty="0"/>
          </a:p>
        </p:txBody>
      </p:sp>
      <p:pic>
        <p:nvPicPr>
          <p:cNvPr id="9218" name="Picture 2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1" y="1131590"/>
            <a:ext cx="2880320" cy="2172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 2"/>
          <p:cNvPicPr>
            <a:picLocks noChangeAspect="1" noChangeArrowheads="1"/>
          </p:cNvPicPr>
          <p:nvPr/>
        </p:nvPicPr>
        <p:blipFill>
          <a:blip r:embed="rId3" cstate="print"/>
          <a:srcRect l="80000" b="93371"/>
          <a:stretch>
            <a:fillRect/>
          </a:stretch>
        </p:blipFill>
        <p:spPr bwMode="auto">
          <a:xfrm>
            <a:off x="659753" y="1131590"/>
            <a:ext cx="1008112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hteck 4"/>
          <p:cNvSpPr/>
          <p:nvPr/>
        </p:nvSpPr>
        <p:spPr>
          <a:xfrm>
            <a:off x="3419872" y="1131590"/>
            <a:ext cx="5472608" cy="388843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Grafik 9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3491878" y="1203596"/>
            <a:ext cx="5347203" cy="2857349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</a:t>
            </a:r>
            <a:br>
              <a:rPr lang="en-US" dirty="0" smtClean="0"/>
            </a:br>
            <a:r>
              <a:rPr lang="en-US" dirty="0" smtClean="0"/>
              <a:t>Studying consumers’ and producers’ surplus</a:t>
            </a:r>
            <a:endParaRPr lang="en-US" dirty="0"/>
          </a:p>
        </p:txBody>
      </p:sp>
      <p:pic>
        <p:nvPicPr>
          <p:cNvPr id="9218" name="Picture 2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1" y="1131590"/>
            <a:ext cx="2880320" cy="2172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 2"/>
          <p:cNvPicPr>
            <a:picLocks noChangeAspect="1" noChangeArrowheads="1"/>
          </p:cNvPicPr>
          <p:nvPr/>
        </p:nvPicPr>
        <p:blipFill>
          <a:blip r:embed="rId3" cstate="print"/>
          <a:srcRect l="80000" b="93371"/>
          <a:stretch>
            <a:fillRect/>
          </a:stretch>
        </p:blipFill>
        <p:spPr bwMode="auto">
          <a:xfrm>
            <a:off x="659753" y="1131590"/>
            <a:ext cx="1008112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hteck 4"/>
          <p:cNvSpPr/>
          <p:nvPr/>
        </p:nvSpPr>
        <p:spPr>
          <a:xfrm>
            <a:off x="3419872" y="1131590"/>
            <a:ext cx="5472608" cy="388843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Grafik 8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3491877" y="1203596"/>
            <a:ext cx="5337335" cy="3536991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Netz, Netzwerk, Digitalisierung, Transformat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2160" y="845100"/>
            <a:ext cx="3131840" cy="4298400"/>
          </a:xfrm>
          <a:prstGeom prst="rect">
            <a:avLst/>
          </a:prstGeom>
          <a:noFill/>
        </p:spPr>
      </p:pic>
      <p:sp>
        <p:nvSpPr>
          <p:cNvPr id="8" name="Titel 1"/>
          <p:cNvSpPr txBox="1">
            <a:spLocks/>
          </p:cNvSpPr>
          <p:nvPr/>
        </p:nvSpPr>
        <p:spPr>
          <a:xfrm>
            <a:off x="683568" y="1131590"/>
            <a:ext cx="4176464" cy="864095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/>
          <a:lstStyle>
            <a:lvl1pPr algn="ctr">
              <a:defRPr/>
            </a:lvl1pPr>
          </a:lstStyle>
          <a:p>
            <a:pPr lvl="0">
              <a:spcBef>
                <a:spcPct val="0"/>
              </a:spcBef>
              <a:defRPr/>
            </a:pPr>
            <a:r>
              <a:rPr lang="en-US" sz="2000" dirty="0" smtClean="0">
                <a:solidFill>
                  <a:schemeClr val="bg1"/>
                </a:solidFill>
              </a:rPr>
              <a:t>Further Worked-Out </a:t>
            </a:r>
            <a:r>
              <a:rPr kumimoji="0" lang="en-US" sz="2000" b="0" i="0" u="none" strike="noStrike" kern="120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Exercises: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0" b="0" i="0" u="none" strike="noStrike" kern="1200" cap="none" spc="0" normalizeH="0" baseline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Calculus I for Management</a:t>
            </a:r>
            <a:endParaRPr kumimoji="0" lang="en-US" sz="2000" b="0" i="0" u="none" strike="noStrike" kern="1200" cap="none" spc="0" normalizeH="0" baseline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Rechteck 10"/>
          <p:cNvSpPr/>
          <p:nvPr/>
        </p:nvSpPr>
        <p:spPr>
          <a:xfrm>
            <a:off x="251520" y="1131590"/>
            <a:ext cx="288032" cy="864096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endParaRPr lang="en-US" sz="2000" dirty="0" smtClean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2" name="Rechteck 11"/>
          <p:cNvSpPr/>
          <p:nvPr/>
        </p:nvSpPr>
        <p:spPr>
          <a:xfrm>
            <a:off x="5004048" y="1131590"/>
            <a:ext cx="288032" cy="864096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endParaRPr lang="en-US" sz="2000" dirty="0" smtClean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7" name="Grafik 6" descr="index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4425290"/>
            <a:ext cx="1872207" cy="582154"/>
          </a:xfrm>
          <a:prstGeom prst="rect">
            <a:avLst/>
          </a:prstGeom>
        </p:spPr>
      </p:pic>
      <p:sp>
        <p:nvSpPr>
          <p:cNvPr id="10" name="Rechteck 9"/>
          <p:cNvSpPr/>
          <p:nvPr/>
        </p:nvSpPr>
        <p:spPr>
          <a:xfrm>
            <a:off x="7092280" y="3291830"/>
            <a:ext cx="1800200" cy="171715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92075" lvl="1" indent="-92075">
              <a:buFont typeface="Arial" pitchFamily="34" charset="0"/>
              <a:buChar char="•"/>
            </a:pPr>
            <a:r>
              <a:rPr lang="en-US" sz="1200" dirty="0" smtClean="0">
                <a:solidFill>
                  <a:schemeClr val="tx1"/>
                </a:solidFill>
              </a:rPr>
              <a:t>Net excess profit &amp; Lorenz curves</a:t>
            </a:r>
          </a:p>
          <a:p>
            <a:pPr marL="92075" lvl="1" indent="-92075">
              <a:buFont typeface="Arial" pitchFamily="34" charset="0"/>
              <a:buChar char="•"/>
            </a:pPr>
            <a:r>
              <a:rPr lang="en-US" sz="1200" dirty="0" smtClean="0">
                <a:solidFill>
                  <a:schemeClr val="tx1"/>
                </a:solidFill>
              </a:rPr>
              <a:t>The average value of a function</a:t>
            </a:r>
          </a:p>
          <a:p>
            <a:pPr marL="92075" lvl="1" indent="-92075">
              <a:buFont typeface="Arial" pitchFamily="34" charset="0"/>
              <a:buChar char="•"/>
            </a:pPr>
            <a:r>
              <a:rPr lang="en-US" sz="1200" dirty="0" smtClean="0">
                <a:solidFill>
                  <a:schemeClr val="tx1"/>
                </a:solidFill>
              </a:rPr>
              <a:t>Future value &amp; present value of an income flow</a:t>
            </a:r>
          </a:p>
          <a:p>
            <a:pPr marL="92075" lvl="1" indent="-92075">
              <a:buFont typeface="Arial" pitchFamily="34" charset="0"/>
              <a:buChar char="•"/>
            </a:pPr>
            <a:r>
              <a:rPr lang="en-US" sz="1200" dirty="0" smtClean="0">
                <a:solidFill>
                  <a:schemeClr val="tx1"/>
                </a:solidFill>
              </a:rPr>
              <a:t>Consumer willingness to spend &amp; consumer’s surplus</a:t>
            </a:r>
          </a:p>
        </p:txBody>
      </p:sp>
      <p:sp>
        <p:nvSpPr>
          <p:cNvPr id="13" name="Rechteck 12"/>
          <p:cNvSpPr/>
          <p:nvPr/>
        </p:nvSpPr>
        <p:spPr>
          <a:xfrm>
            <a:off x="7092280" y="2931790"/>
            <a:ext cx="1800200" cy="288032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Topics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Exercise:</a:t>
            </a:r>
            <a:br>
              <a:rPr lang="en-US" dirty="0" smtClean="0"/>
            </a:br>
            <a:r>
              <a:rPr lang="en-US" dirty="0" err="1" smtClean="0"/>
              <a:t>Gini</a:t>
            </a:r>
            <a:r>
              <a:rPr lang="en-US" dirty="0" smtClean="0"/>
              <a:t> indices for given Lorenz curves</a:t>
            </a:r>
            <a:endParaRPr lang="en-US" dirty="0"/>
          </a:p>
        </p:txBody>
      </p:sp>
      <p:sp>
        <p:nvSpPr>
          <p:cNvPr id="4" name="Rechteck 3"/>
          <p:cNvSpPr/>
          <p:nvPr/>
        </p:nvSpPr>
        <p:spPr>
          <a:xfrm>
            <a:off x="1691680" y="1131590"/>
            <a:ext cx="7200800" cy="1152128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Grafik 6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1763690" y="1203580"/>
            <a:ext cx="6385654" cy="2732836"/>
          </a:xfrm>
          <a:prstGeom prst="rect">
            <a:avLst/>
          </a:prstGeom>
          <a:noFill/>
          <a:ln/>
          <a:effectLst/>
        </p:spPr>
      </p:pic>
      <p:sp>
        <p:nvSpPr>
          <p:cNvPr id="8" name="Rechteck 7"/>
          <p:cNvSpPr/>
          <p:nvPr/>
        </p:nvSpPr>
        <p:spPr>
          <a:xfrm>
            <a:off x="1691680" y="2427734"/>
            <a:ext cx="7200800" cy="2592288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Exercise:</a:t>
            </a:r>
            <a:br>
              <a:rPr lang="en-US" dirty="0" smtClean="0"/>
            </a:br>
            <a:r>
              <a:rPr lang="en-US" dirty="0" smtClean="0"/>
              <a:t>The average of a function</a:t>
            </a:r>
            <a:endParaRPr lang="en-US" dirty="0"/>
          </a:p>
        </p:txBody>
      </p:sp>
      <p:sp>
        <p:nvSpPr>
          <p:cNvPr id="3" name="Rechteck 2"/>
          <p:cNvSpPr/>
          <p:nvPr/>
        </p:nvSpPr>
        <p:spPr>
          <a:xfrm>
            <a:off x="3419872" y="1131590"/>
            <a:ext cx="5472608" cy="64807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Grafik 8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3491879" y="1203599"/>
            <a:ext cx="2990140" cy="488143"/>
          </a:xfrm>
          <a:prstGeom prst="rect">
            <a:avLst/>
          </a:prstGeom>
          <a:noFill/>
          <a:ln/>
          <a:effectLst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8180" y="1093490"/>
            <a:ext cx="2969341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hteck 5"/>
          <p:cNvSpPr/>
          <p:nvPr/>
        </p:nvSpPr>
        <p:spPr>
          <a:xfrm>
            <a:off x="3419872" y="1923678"/>
            <a:ext cx="5472608" cy="3096344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Grafik 10" descr="IguanaTex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/>
          <a:stretch>
            <a:fillRect/>
          </a:stretch>
        </p:blipFill>
        <p:spPr>
          <a:xfrm>
            <a:off x="3491880" y="1995684"/>
            <a:ext cx="5364647" cy="2003125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Exercise:</a:t>
            </a:r>
            <a:br>
              <a:rPr lang="en-US" dirty="0" smtClean="0"/>
            </a:br>
            <a:r>
              <a:rPr lang="en-US" dirty="0" smtClean="0"/>
              <a:t>Finding the average value</a:t>
            </a:r>
            <a:endParaRPr lang="en-US" dirty="0"/>
          </a:p>
        </p:txBody>
      </p:sp>
      <p:sp>
        <p:nvSpPr>
          <p:cNvPr id="3" name="Rechteck 2"/>
          <p:cNvSpPr/>
          <p:nvPr/>
        </p:nvSpPr>
        <p:spPr>
          <a:xfrm>
            <a:off x="1691680" y="1131590"/>
            <a:ext cx="7200800" cy="1224136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Grafik 11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1763690" y="1203590"/>
            <a:ext cx="4861112" cy="1075296"/>
          </a:xfrm>
          <a:prstGeom prst="rect">
            <a:avLst/>
          </a:prstGeom>
          <a:noFill/>
          <a:ln/>
          <a:effectLst/>
        </p:spPr>
      </p:pic>
      <p:sp>
        <p:nvSpPr>
          <p:cNvPr id="14" name="Rechteck 13"/>
          <p:cNvSpPr/>
          <p:nvPr/>
        </p:nvSpPr>
        <p:spPr>
          <a:xfrm>
            <a:off x="3419872" y="2571750"/>
            <a:ext cx="5472608" cy="2448272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1" name="Grafik 20" descr="IguanaTex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3491870" y="2643731"/>
            <a:ext cx="5033700" cy="2091844"/>
          </a:xfrm>
          <a:prstGeom prst="rect">
            <a:avLst/>
          </a:prstGeom>
          <a:noFill/>
          <a:ln/>
          <a:effectLst/>
        </p:spPr>
      </p:pic>
      <p:pic>
        <p:nvPicPr>
          <p:cNvPr id="13313" name="Picture 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6652" y="2499742"/>
            <a:ext cx="2592288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2" name="Textfeld 21"/>
          <p:cNvSpPr txBox="1"/>
          <p:nvPr/>
        </p:nvSpPr>
        <p:spPr>
          <a:xfrm>
            <a:off x="1331640" y="4557494"/>
            <a:ext cx="8835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>
                <a:solidFill>
                  <a:srgbClr val="C00000"/>
                </a:solidFill>
              </a:rPr>
              <a:t>f(x) = x</a:t>
            </a:r>
            <a:r>
              <a:rPr lang="en-US" sz="1200" i="1" baseline="30000" dirty="0" smtClean="0">
                <a:solidFill>
                  <a:srgbClr val="C00000"/>
                </a:solidFill>
              </a:rPr>
              <a:t>2</a:t>
            </a:r>
            <a:r>
              <a:rPr lang="en-US" sz="1200" i="1" dirty="0" smtClean="0">
                <a:solidFill>
                  <a:srgbClr val="C00000"/>
                </a:solidFill>
              </a:rPr>
              <a:t> – 1</a:t>
            </a:r>
            <a:endParaRPr lang="en-US" sz="1200" i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Exercise:</a:t>
            </a:r>
            <a:br>
              <a:rPr lang="en-US" dirty="0" smtClean="0"/>
            </a:br>
            <a:r>
              <a:rPr lang="en-US" dirty="0" smtClean="0"/>
              <a:t>Future and present value of an annuity</a:t>
            </a:r>
            <a:endParaRPr lang="en-US" dirty="0"/>
          </a:p>
        </p:txBody>
      </p:sp>
      <p:sp>
        <p:nvSpPr>
          <p:cNvPr id="6" name="Rechteck 5"/>
          <p:cNvSpPr/>
          <p:nvPr/>
        </p:nvSpPr>
        <p:spPr>
          <a:xfrm>
            <a:off x="1691680" y="1131590"/>
            <a:ext cx="7200800" cy="2592288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Grafik 10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1763690" y="1203580"/>
            <a:ext cx="7066456" cy="2422842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Exercise:</a:t>
            </a:r>
            <a:br>
              <a:rPr lang="en-US" dirty="0" smtClean="0"/>
            </a:br>
            <a:r>
              <a:rPr lang="en-US" dirty="0" smtClean="0"/>
              <a:t>Future and present value of an annuity</a:t>
            </a:r>
            <a:endParaRPr lang="en-US" dirty="0"/>
          </a:p>
        </p:txBody>
      </p:sp>
      <p:sp>
        <p:nvSpPr>
          <p:cNvPr id="3" name="Rechteck 2"/>
          <p:cNvSpPr/>
          <p:nvPr/>
        </p:nvSpPr>
        <p:spPr>
          <a:xfrm>
            <a:off x="1691680" y="1131590"/>
            <a:ext cx="7200800" cy="3888432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Grafik 8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1763690" y="1203580"/>
            <a:ext cx="6566374" cy="3416017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Exercise:</a:t>
            </a:r>
            <a:br>
              <a:rPr lang="en-US" dirty="0" smtClean="0"/>
            </a:br>
            <a:r>
              <a:rPr lang="en-US" dirty="0" smtClean="0"/>
              <a:t>Consumers’ willingness to spend</a:t>
            </a:r>
            <a:endParaRPr lang="en-US" dirty="0"/>
          </a:p>
        </p:txBody>
      </p:sp>
      <p:sp>
        <p:nvSpPr>
          <p:cNvPr id="4" name="Rechteck 3"/>
          <p:cNvSpPr/>
          <p:nvPr/>
        </p:nvSpPr>
        <p:spPr>
          <a:xfrm>
            <a:off x="1691680" y="1131590"/>
            <a:ext cx="7200800" cy="936104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Grafik 6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1763690" y="1203580"/>
            <a:ext cx="7077913" cy="747072"/>
          </a:xfrm>
          <a:prstGeom prst="rect">
            <a:avLst/>
          </a:prstGeom>
          <a:noFill/>
          <a:ln/>
          <a:effectLst/>
        </p:spPr>
      </p:pic>
      <p:sp>
        <p:nvSpPr>
          <p:cNvPr id="8" name="Rechteck 7"/>
          <p:cNvSpPr/>
          <p:nvPr/>
        </p:nvSpPr>
        <p:spPr>
          <a:xfrm>
            <a:off x="1691680" y="2211710"/>
            <a:ext cx="7200800" cy="2808312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Grafik 10" descr="IguanaTex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1763690" y="2283699"/>
            <a:ext cx="6529534" cy="1735936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</a:t>
            </a:r>
            <a:br>
              <a:rPr lang="en-US" dirty="0" smtClean="0"/>
            </a:br>
            <a:r>
              <a:rPr lang="en-US" dirty="0" smtClean="0"/>
              <a:t>Finding net excess profit</a:t>
            </a:r>
            <a:endParaRPr lang="en-US" dirty="0"/>
          </a:p>
        </p:txBody>
      </p:sp>
      <p:grpSp>
        <p:nvGrpSpPr>
          <p:cNvPr id="6" name="Gruppieren 5"/>
          <p:cNvGrpSpPr/>
          <p:nvPr/>
        </p:nvGrpSpPr>
        <p:grpSpPr>
          <a:xfrm>
            <a:off x="251520" y="1131590"/>
            <a:ext cx="2880319" cy="2488787"/>
            <a:chOff x="251520" y="1131590"/>
            <a:chExt cx="2880319" cy="2488787"/>
          </a:xfrm>
        </p:grpSpPr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51520" y="1131590"/>
              <a:ext cx="2880319" cy="24887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 l="75466" b="88235"/>
            <a:stretch>
              <a:fillRect/>
            </a:stretch>
          </p:blipFill>
          <p:spPr bwMode="auto">
            <a:xfrm>
              <a:off x="558603" y="1131590"/>
              <a:ext cx="1080120" cy="2160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" name="Rechteck 6"/>
          <p:cNvSpPr/>
          <p:nvPr/>
        </p:nvSpPr>
        <p:spPr>
          <a:xfrm>
            <a:off x="3419872" y="1131590"/>
            <a:ext cx="5472608" cy="388843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Grafik 7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3491879" y="1203596"/>
            <a:ext cx="5319578" cy="3632171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Exercise:</a:t>
            </a:r>
            <a:br>
              <a:rPr lang="en-US" dirty="0" smtClean="0"/>
            </a:br>
            <a:r>
              <a:rPr lang="en-US" dirty="0" smtClean="0"/>
              <a:t>Consumers’ surplus</a:t>
            </a:r>
            <a:endParaRPr lang="en-US" dirty="0"/>
          </a:p>
        </p:txBody>
      </p:sp>
      <p:sp>
        <p:nvSpPr>
          <p:cNvPr id="4" name="Rechteck 3"/>
          <p:cNvSpPr/>
          <p:nvPr/>
        </p:nvSpPr>
        <p:spPr>
          <a:xfrm>
            <a:off x="1691680" y="1131590"/>
            <a:ext cx="7200800" cy="1152128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Grafik 8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1763691" y="1203580"/>
            <a:ext cx="7067341" cy="1013078"/>
          </a:xfrm>
          <a:prstGeom prst="rect">
            <a:avLst/>
          </a:prstGeom>
          <a:noFill/>
          <a:ln/>
          <a:effectLst/>
        </p:spPr>
      </p:pic>
      <p:sp>
        <p:nvSpPr>
          <p:cNvPr id="10" name="Rechteck 9"/>
          <p:cNvSpPr/>
          <p:nvPr/>
        </p:nvSpPr>
        <p:spPr>
          <a:xfrm>
            <a:off x="1691680" y="2355726"/>
            <a:ext cx="7200800" cy="266429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Grafik 13" descr="IguanaTex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1763690" y="2427714"/>
            <a:ext cx="6617266" cy="2348526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Calculus I for Management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</a:t>
            </a:r>
            <a:br>
              <a:rPr lang="en-US" dirty="0" smtClean="0"/>
            </a:br>
            <a:r>
              <a:rPr lang="en-US" dirty="0" smtClean="0"/>
              <a:t>Finding net excess profit</a:t>
            </a:r>
            <a:endParaRPr lang="en-US" dirty="0"/>
          </a:p>
        </p:txBody>
      </p:sp>
      <p:grpSp>
        <p:nvGrpSpPr>
          <p:cNvPr id="3" name="Gruppieren 5"/>
          <p:cNvGrpSpPr/>
          <p:nvPr/>
        </p:nvGrpSpPr>
        <p:grpSpPr>
          <a:xfrm>
            <a:off x="251520" y="1131590"/>
            <a:ext cx="2880319" cy="2488787"/>
            <a:chOff x="251520" y="1131590"/>
            <a:chExt cx="2880319" cy="2488787"/>
          </a:xfrm>
        </p:grpSpPr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51520" y="1131590"/>
              <a:ext cx="2880319" cy="24887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 l="75466" b="88235"/>
            <a:stretch>
              <a:fillRect/>
            </a:stretch>
          </p:blipFill>
          <p:spPr bwMode="auto">
            <a:xfrm>
              <a:off x="558603" y="1131590"/>
              <a:ext cx="1080120" cy="2160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" name="Rechteck 6"/>
          <p:cNvSpPr/>
          <p:nvPr/>
        </p:nvSpPr>
        <p:spPr>
          <a:xfrm>
            <a:off x="3419872" y="1131590"/>
            <a:ext cx="5472608" cy="388843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Grafik 12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3491880" y="1203596"/>
            <a:ext cx="5325997" cy="3711432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Lorenz curves illustrates the  percentage of a society’s wealth that</a:t>
            </a:r>
            <a:br>
              <a:rPr lang="en-US" dirty="0" smtClean="0"/>
            </a:br>
            <a:r>
              <a:rPr lang="en-US" dirty="0" smtClean="0"/>
              <a:t>is possessed by a given percentage of its people</a:t>
            </a:r>
            <a:endParaRPr lang="en-US" dirty="0"/>
          </a:p>
        </p:txBody>
      </p:sp>
      <p:sp>
        <p:nvSpPr>
          <p:cNvPr id="4" name="Rechteck 3"/>
          <p:cNvSpPr/>
          <p:nvPr/>
        </p:nvSpPr>
        <p:spPr>
          <a:xfrm>
            <a:off x="3419872" y="1131590"/>
            <a:ext cx="5472608" cy="3888432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Grafik 9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3491879" y="1203596"/>
            <a:ext cx="5319066" cy="3734193"/>
          </a:xfrm>
          <a:prstGeom prst="rect">
            <a:avLst/>
          </a:prstGeom>
          <a:noFill/>
          <a:ln/>
          <a:effectLst/>
        </p:spPr>
      </p:pic>
      <p:pic>
        <p:nvPicPr>
          <p:cNvPr id="20482" name="Picture 2" descr="Solved: FIGURE 23.1 The Lorenz curve and Gini ratio.The Lorenz cur... |  Chegg.co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1125058"/>
            <a:ext cx="2876414" cy="27428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 1"/>
          <p:cNvPicPr>
            <a:picLocks noChangeAspect="1" noChangeArrowheads="1"/>
          </p:cNvPicPr>
          <p:nvPr/>
        </p:nvPicPr>
        <p:blipFill>
          <a:blip r:embed="rId3" cstate="print"/>
          <a:srcRect l="29250" r="66571" b="70370"/>
          <a:stretch>
            <a:fillRect/>
          </a:stretch>
        </p:blipFill>
        <p:spPr bwMode="auto">
          <a:xfrm>
            <a:off x="251520" y="1131590"/>
            <a:ext cx="2808312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Gini</a:t>
            </a:r>
            <a:r>
              <a:rPr lang="en-US" dirty="0" smtClean="0"/>
              <a:t> index is a measure fir the inequality in the distribution of wealth in a society (1/ 2)</a:t>
            </a:r>
            <a:endParaRPr lang="en-US" dirty="0"/>
          </a:p>
        </p:txBody>
      </p:sp>
      <p:pic>
        <p:nvPicPr>
          <p:cNvPr id="3074" name="Picture 2 2"/>
          <p:cNvPicPr>
            <a:picLocks noChangeAspect="1" noChangeArrowheads="1"/>
          </p:cNvPicPr>
          <p:nvPr/>
        </p:nvPicPr>
        <p:blipFill>
          <a:blip r:embed="rId3" cstate="print"/>
          <a:srcRect r="65714"/>
          <a:stretch>
            <a:fillRect/>
          </a:stretch>
        </p:blipFill>
        <p:spPr bwMode="auto">
          <a:xfrm>
            <a:off x="251521" y="1131589"/>
            <a:ext cx="1772518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 3"/>
          <p:cNvPicPr>
            <a:picLocks noChangeAspect="1" noChangeArrowheads="1"/>
          </p:cNvPicPr>
          <p:nvPr/>
        </p:nvPicPr>
        <p:blipFill>
          <a:blip r:embed="rId3" cstate="print"/>
          <a:srcRect l="45714"/>
          <a:stretch>
            <a:fillRect/>
          </a:stretch>
        </p:blipFill>
        <p:spPr bwMode="auto">
          <a:xfrm>
            <a:off x="251519" y="3075806"/>
            <a:ext cx="2806489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hteck 5"/>
          <p:cNvSpPr/>
          <p:nvPr/>
        </p:nvSpPr>
        <p:spPr>
          <a:xfrm>
            <a:off x="3419872" y="1131590"/>
            <a:ext cx="5472608" cy="3888432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Grafik 15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3491878" y="1203596"/>
            <a:ext cx="5338549" cy="3802518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Gini</a:t>
            </a:r>
            <a:r>
              <a:rPr lang="en-US" dirty="0" smtClean="0"/>
              <a:t> index is a measure fir the inequality in the distribution of wealth in a society (2/ 2)</a:t>
            </a:r>
            <a:endParaRPr lang="en-US" dirty="0"/>
          </a:p>
        </p:txBody>
      </p:sp>
      <p:pic>
        <p:nvPicPr>
          <p:cNvPr id="3" name="Picture 6" descr="https://miro.medium.com/max/672/1*iPOHOwsNH3NgOYrHpxk1Ug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19" y="1059582"/>
            <a:ext cx="2880321" cy="2057372"/>
          </a:xfrm>
          <a:prstGeom prst="rect">
            <a:avLst/>
          </a:prstGeom>
          <a:noFill/>
        </p:spPr>
      </p:pic>
      <p:sp>
        <p:nvSpPr>
          <p:cNvPr id="4" name="Rechteck 3"/>
          <p:cNvSpPr/>
          <p:nvPr/>
        </p:nvSpPr>
        <p:spPr>
          <a:xfrm>
            <a:off x="3419872" y="1131590"/>
            <a:ext cx="5472608" cy="1728192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Grafik 6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3491877" y="1203597"/>
            <a:ext cx="5318400" cy="1572981"/>
          </a:xfrm>
          <a:prstGeom prst="rect">
            <a:avLst/>
          </a:prstGeom>
          <a:noFill/>
          <a:ln/>
          <a:effectLst/>
        </p:spPr>
      </p:pic>
      <p:sp>
        <p:nvSpPr>
          <p:cNvPr id="8" name="Rechteck 7"/>
          <p:cNvSpPr/>
          <p:nvPr/>
        </p:nvSpPr>
        <p:spPr>
          <a:xfrm>
            <a:off x="3419872" y="3147814"/>
            <a:ext cx="5472608" cy="1872208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Grafik 10" descr="IguanaTex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/>
          <a:stretch>
            <a:fillRect/>
          </a:stretch>
        </p:blipFill>
        <p:spPr>
          <a:xfrm>
            <a:off x="3491878" y="3219819"/>
            <a:ext cx="5331183" cy="1692522"/>
          </a:xfrm>
          <a:prstGeom prst="rect">
            <a:avLst/>
          </a:prstGeom>
          <a:noFill/>
          <a:ln/>
          <a:effectLst/>
        </p:spPr>
      </p:pic>
      <p:pic>
        <p:nvPicPr>
          <p:cNvPr id="17412" name="Picture 4" descr="File:Gini Coefficient of Wealth Inequality source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1520" y="3147814"/>
            <a:ext cx="2913426" cy="1584176"/>
          </a:xfrm>
          <a:prstGeom prst="rect">
            <a:avLst/>
          </a:prstGeom>
          <a:noFill/>
        </p:spPr>
      </p:pic>
      <p:sp>
        <p:nvSpPr>
          <p:cNvPr id="14" name="Textfeld 13"/>
          <p:cNvSpPr txBox="1"/>
          <p:nvPr/>
        </p:nvSpPr>
        <p:spPr>
          <a:xfrm>
            <a:off x="251520" y="4731990"/>
            <a:ext cx="28803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err="1" smtClean="0"/>
              <a:t>Gini</a:t>
            </a:r>
            <a:r>
              <a:rPr lang="en-US" sz="800" dirty="0" smtClean="0"/>
              <a:t> Coefficient of Wealth Inequality</a:t>
            </a:r>
          </a:p>
          <a:p>
            <a:r>
              <a:rPr lang="en-US" sz="800" dirty="0" smtClean="0"/>
              <a:t>(source: Global wealth </a:t>
            </a:r>
            <a:r>
              <a:rPr lang="en-US" sz="800" dirty="0" err="1" smtClean="0"/>
              <a:t>databook</a:t>
            </a:r>
            <a:r>
              <a:rPr lang="en-US" sz="800" dirty="0" smtClean="0"/>
              <a:t> 2019, Credit Suisse)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4sBCPrLdUOGmmGtjuAVnA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9gNzT53jU6HzP9VqlC8Bw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5ULgxRsCUC2aETaaLLMLg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wayLLHUoUaSByAvs2zANw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wS88IkDwk2u2UXfeYk5sQ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QrG_PT1jUaZ5G6vt.PRtg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IYaHeW61US7GVC_CvTlVA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Y06EWmBMUKiWbxTgKZHjQ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AlQONa1hU24NWfOu_k0Xw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9gNzT53jU6HzP9VqlC8Bw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4sBCPrLdUOGmmGtjuAVnA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5ULgxRsCUC2aETaaLLMLg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5ULgxRsCUC2aETaaLLMLg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wayLLHUoUaSByAvs2zANw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wS88IkDwk2u2UXfeYk5sQ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QrG_PT1jUaZ5G6vt.PRtg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IYaHeW61US7GVC_CvTlVA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Y06EWmBMUKiWbxTgKZHjQ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AlQONa1hU24NWfOu_k0Xw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9gNzT53jU6HzP9VqlC8Bw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V12iISWwkOOVDsSNsZR1w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294,713"/>
  <p:tag name="ORIGINALWIDTH" val="3397,076"/>
  <p:tag name="LATEXADDIN" val="\documentclass{article}\pagestyle{empty}&#10;\usepackage{amsmath}&#10;\usepackage{amsfonts}&#10;\usepackage{amssymb}&#10;\begin{document}&#10;\begin{minipage}{9.6 cm}&#10;{\sffamily{&#10;Suppose that $t$ years from now, two investment plans will be generating profit $P_1(t)$&#10;and $P_2(t)$, respectively, and that their respective rates of profitability, $P_1'(t)$ and $P_2'(t)$,&#10;are expected to satisfy $P_2'(t) \geq  P_1'(t)$ for the next $N$ years, i.e. for $t \in [0, N]$.\\[1mm]&#10;Then $E(t)=P_2(t)-P_1(t)$ is the {\bf{excess profit}} of plan $2$ over plan $1$ at time $t$ and&#10;the {\bf{net excess profit}} $NE = E(N) - E(0)$ over the time interval $0 \leq t \leq N$&#10;is given by the definite integral&#10;\begin{eqnarray*}&#10;NE &amp; = &amp; E(N) - E(0) \, \, = \, \, \int^N_0 E'(t) \, \textrm{d} t \\[1mm]&#10;&amp; = &amp;&#10;\int^N_0 \left( P_2'(t) - P_1'(t) \right) \textrm{d} t \, .&#10;\end{eqnarray*}&#10;This integral can be interpreted geometrically as the area between the rate of profitability&#10;curves $y=P_1'(t)$ and $y=P_2'(t)$.&#10;}}&#10;\end{minipage}&#10;\end{document}"/>
  <p:tag name="IGUANATEXSIZE" val="20"/>
  <p:tag name="IGUANATEXCURSOR" val="673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wayLLHUoUaSByAvs2zANw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71,841"/>
  <p:tag name="ORIGINALWIDTH" val="4464,192"/>
  <p:tag name="LATEXADDIN" val="\documentclass{article}\pagestyle{empty}&#10;\usepackage{amsmath}&#10;\usepackage{amsfonts}&#10;\usepackage{amssymb}&#10;\begin{document}&#10;\begin{minipage}{12.6 cm}&#10;{\sffamily{&#10;{\bf{Example: (Finding Net Excess Profit)}}\\[1mm]&#10;Suppose that $t$ years from now, one investment will be generating profit at the rate of&#10;$P_1'(t) = 50 + t^2$ hundred dollars per year, while a second investment will be generating&#10;profit at the rate of $P_2'(t) = 200 + 5t$ hundred dollars per year.\\[-6mm]&#10;\begin{itemize}&#10;\item[{\bf{a)}}] For how many years does the rate of profitability of the second investment exceed&#10;that of the first?\\[-6mm]&#10;\item[{\bf{b)}}] Compute the net excess profit for the time period determined in part {\bf{a)}}. Interpret&#10;the net excess profit as an area.&#10;\end{itemize}&#10;}}&#10;\end{minipage}&#10;\end{document}"/>
  <p:tag name="IGUANATEXSIZE" val="20"/>
  <p:tag name="IGUANATEXCURSOR" val="766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246,719"/>
  <p:tag name="ORIGINALWIDTH" val="3394,826"/>
  <p:tag name="LATEXADDIN" val="\documentclass{article}\pagestyle{empty}&#10;\usepackage{amsmath}&#10;\usepackage{amsfonts}&#10;\usepackage{amssymb}&#10;\begin{document}&#10;\begin{minipage}{9.6 cm}&#10;{\sffamily{&#10;{\bf{Solution:}}\\[1mm]&#10;{\bf{a)}} The rate of profitability of the second investment exceeds that of the first until, i.e. $P_1'(t) \stackrel{!}{=} P_2'(t)$, or&#10;\begin{eqnarray*}&#10;50 + t^2 \, \, \stackrel{!}{=} \, \, 200 + 5t &amp; \Rightarrow &amp; t^2 - 5t - 150 \, \, \stackrel{!}{=} \, \, 0 \\[1mm]&#10;&amp; \Rightarrow &amp; t \, \, = \, \left\{ \begin{array}{c} 15 \\[1mm] [-10] \end{array} \right.&#10;\end{eqnarray*}&#10;&#10;{\bf{b)}} The excess profit of plan $2$ over plan $1$ is $E(t)=P_2(t)-P_1(t)$, and the net excess&#10;profit $NE$ over the time period $0 \leq t \leq 15$ determined in part {\bf{a)}} is given by the&#10;definite integral&#10;\begin{eqnarray*}&#10;NE &amp; = &amp; E(15) - E(0) \, \, = \, \, \int^{15}_0 E'(t) \, \textrm{d} t &#10;\end{eqnarray*}&#10;}}&#10;\end{minipage}&#10;\end{document}"/>
  <p:tag name="IGUANATEXSIZE" val="20"/>
  <p:tag name="IGUANATEXCURSOR" val="311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290,964"/>
  <p:tag name="ORIGINALWIDTH" val="3395,576"/>
  <p:tag name="LATEXADDIN" val="\documentclass{article}\pagestyle{empty}&#10;\usepackage{amsmath}&#10;\usepackage{amsfonts}&#10;\usepackage{amssymb}&#10;\begin{document}&#10;\begin{minipage}{9.6 cm}&#10;{\sffamily{&#10;\begin{eqnarray*}&#10;NE &amp; = &amp; E(15) - E(0) \, \, = \, \, \int^{15}_0 E'(t) \, \textrm{d} t \\&#10;&amp; = &amp;&#10;\int^{15}_0 \left( P_2'(t) - P_1'(t) \right) \textrm{d} t \\[1mm]&#10;&amp; = &amp;&#10;\int^{15}_0 \left( (200 + 5t) - (50+t^2) \right) \textrm{d} t \\[1mm]&#10;&amp; = &amp;&#10;\Big[ -\tfrac{1}{3} t^3 + \tfrac{5}{2} t^2 + 150 t \Big]^{15}_0 \, \, = \, \, 1687.50&#10;\end{eqnarray*}&#10;Thus, the net excess profit is $168750$ USD.\\[1mm]&#10;The graphs of the rate of profitability functions $P_1'(t)$ and $P_2'(t)$ are shown in&#10;the figure. The net excess profit can can be interpreted as the area of the (shaded) region&#10;between the rate of profitability curves over the interval $[0,15]$.&#10;}}&#10;\end{minipage}&#10;\end{document}"/>
  <p:tag name="IGUANATEXSIZE" val="20"/>
  <p:tag name="IGUANATEXCURSOR" val="805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311,211"/>
  <p:tag name="ORIGINALWIDTH" val="3395,576"/>
  <p:tag name="LATEXADDIN" val="\documentclass{article}\pagestyle{empty}&#10;\usepackage{amsmath}&#10;\usepackage{amsfonts}&#10;\usepackage{amssymb}&#10;\begin{document}&#10;\begin{minipage}{9.6 cm}&#10;{\sffamily{&#10;Area also plays an important role in the study of {\bf{Lorenz curves}}, a device used by&#10;both economists and sociologists to measure the percentage of a society's wealth that&#10;is possessed by a given percentage of its people.\\[1mm]&#10;To be more specific, the Lorenz curve for a particular society's economy is the graph of&#10;the function $L(x)$, which denotes the fraction of total annual national income earned&#10;by the lowest-paid $100x\%$ of the wage-earners in the society, for $0 \leq x \leq 1$.\\[1mm]&#10;For instance, if the lowest-paid $30\%$ of all wage-earners receive $23\%$ of the society's&#10;total income, then $L(0.3)=0.23$.\\[1mm]&#10;The line $y=x$ represents the case corresponding to complete equality in the distribution&#10;of income (wage-earners with the lowest $100x\%$ of income receive $100x\%$&#10;of the society's wealth). The closer a particular Lorenz curve is to this line, the more&#10;equitable the distribution of wealth in the corresponding society.}}&#10;\end{minipage}&#10;\end{document}"/>
  <p:tag name="IGUANATEXSIZE" val="20"/>
  <p:tag name="IGUANATEXCURSOR" val="1013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349,457"/>
  <p:tag name="ORIGINALWIDTH" val="3404,575"/>
  <p:tag name="LATEXADDIN" val="\documentclass{article}\pagestyle{empty}&#10;\usepackage{amsmath}&#10;\usepackage{amsfonts}&#10;\usepackage{amssymb}&#10;\begin{document}&#10;\begin{minipage}{9.6 cm}&#10;{\sffamily{&#10;We represent the total deviation of the actual distribution of wealth in the society from complete equality by&#10;the area of the region $R_1$ between the Lorenz curve $y=L(x)$ and the line $y=x$. The&#10;ratio of this area to the area of the region $R_2$ under the complete equality line $y=x$&#10;over $0 \leq x \leq 1$ is used as a measure of the inequality in the distribution of wealth&#10;in the society.\\[1mm]&#10;This ratio, called the {\bf{Gini index}}, denoted $GI$ (also called the {\bf{index of&#10;income inequality}}), may be computed by the formula\\[-5mm]&#10;\begin{eqnarray*}&#10;GI &amp; = &amp; \frac{\text{area of $R_1$}}{\text{area of $R_2$}} \, \, = \, \,&#10;\frac{\text{area between $y=L(x)$ and $y=x$}}{\text{area under $y=x$ over $0 \leq x \leq 1$}}\\&#10;&amp; = &amp;&#10;\frac{\int^1_0 \left(x - L(x) \right) \textrm{d} x}{\int^1_0 x \, \textrm{d} x} \, \, = \, \,&#10;\frac{\int^1_0 \left(x - L(x) \right) \textrm{d} x}{\tfrac{1}{2}}\\&#10;&amp; = &amp;&#10;2 \int^1_0 \left(x - L(x) \right) \textrm{d} x \, .&#10;\end{eqnarray*}&#10;}}&#10;\end{minipage}&#10;\end{document}"/>
  <p:tag name="IGUANATEXSIZE" val="20"/>
  <p:tag name="IGUANATEXCURSOR" val="705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71,1287"/>
  <p:tag name="ORIGINALWIDTH" val="3391,076"/>
  <p:tag name="LATEXADDIN" val="\documentclass{article}\pagestyle{empty}&#10;\usepackage{amsmath}&#10;\usepackage{amsfonts}&#10;\usepackage{amssymb}&#10;\begin{document}&#10;\begin{minipage}{9.6 cm}&#10;{\sffamily{&#10;{\bf{Gini Index:}}\\[1mm]&#10;If $y = L(x)$ is the equation of a Lorenz curve, then the inequality&#10;in the corresponding distribution of wealth is measured by the {\bf{Gini index}} $GI$,&#10;which is given by the formula\\[-2mm]&#10;$$&#10;GI \, \, = \, \, 2 \int^1_0 \left( x - L(x) \right) \textrm{d} x \, .&#10;$$&#10;}}&#10;\end{minipage}&#10;\end{document}"/>
  <p:tag name="IGUANATEXSIZE" val="20"/>
  <p:tag name="IGUANATEXCURSOR" val="378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44,62"/>
  <p:tag name="ORIGINALWIDTH" val="3398,575"/>
  <p:tag name="LATEXADDIN" val="\documentclass{article}\pagestyle{empty}&#10;\usepackage{amsmath}&#10;\usepackage{amsfonts}&#10;\usepackage{amssymb}&#10;\begin{document}&#10;\begin{minipage}{9.6 cm}&#10;{\sffamily{&#10;The Gini index always lies between $0$ and $1$. An index of $0$ corresponds to total&#10;equity in the distribution of income, while an index of $1$ corresponds to total inequity&#10;(all income belongs to $0\%$ of the population).\\[1mm]&#10;The smaller the index, the more equitable&#10;the distribution of income, and the larger the index, the more the wealth is concentrated&#10;in only a few hands.}}&#10;\end{minipage}&#10;\end{document}"/>
  <p:tag name="IGUANATEXSIZE" val="20"/>
  <p:tag name="IGUANATEXCURSOR" val="390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131,234"/>
  <p:tag name="ORIGINALWIDTH" val="4465,692"/>
  <p:tag name="LATEXADDIN" val="\documentclass{article}\pagestyle{empty}&#10;\usepackage{amsmath}&#10;\usepackage{amsfonts}&#10;\usepackage{amssymb}&#10;\begin{document}&#10;\begin{minipage}{12.6 cm}&#10;{\sffamily{&#10;{\bf{Example: (Studying Distribution of Income)}}\\[1mm]&#10;A governmental agency determines that the Lorenz curves for the distribution of&#10;income for dentists and contractors in a certain state are given by the functions\\[-2mm]&#10;$$&#10;L_1(x) \, \, = \, \, x^{1.7} \qquad \text{and} \qquad L_2(x) \, \, = \, \, 0.8 x^2 + 0.2 x&#10;$$&#10;respectively. For which profession is the distribution of income more fairly distributed?&#10;&#10;\vspace{0.2cm}&#10;{\bf{Solution:}}&#10;The respective Gini indices are\\[-4mm]&#10;{\small{&#10;\begin{eqnarray*}&#10;G_1 &amp; = &amp; 2 \int^1_0 \left( x - x^{1.7} \right) \textrm{d} x \, \, = \, \, 2 \Big[ \tfrac{1}{2} x^2 - \tfrac{1}{2.7} x^{2.7} \Big]^1_0 \, \, = \, \, 0.2593\\&#10;G_2 &amp; = &amp; 2 \int^1_0 \left( x - (0.8 x^2 + 0.2 x) \right) \textrm{d} x \, \, = \, \, 2 \Big[ -\tfrac{0.8}{3} x^3 - \tfrac{0.8}{2} x^2 \Big]^1_0 \, \, = \, \, 0.2667&#10;\end{eqnarray*}&#10;}}&#10;&#10;\vspace{-4mm}&#10;Since the Gini index for dentists is smaller, it follows that in this state, the incomes&#10;of dentists are more evenly distributed than those of contractors.&#10;}}&#10;\end{minipage}&#10;\end{document}"/>
  <p:tag name="IGUANATEXSIZE" val="20"/>
  <p:tag name="IGUANATEXCURSOR" val="902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74,8782"/>
  <p:tag name="ORIGINALWIDTH" val="3396,326"/>
  <p:tag name="LATEXADDIN" val="\documentclass{article}\pagestyle{empty}&#10;\usepackage{amsmath}&#10;\usepackage{amsfonts}&#10;\usepackage{amssymb}&#10;\begin{document}&#10;\begin{minipage}{9.6 cm}&#10;{\sffamily{&#10;{\bf{The Average Value of a Function:}}\\[1mm]&#10;Let $f(x)$ be a function that is continuous on the interval $[a,b]$. Then the {\bf{average value}}&#10;$f_{\text{avg}}$ of $f(x)$ over $a \leq x \leq b$ is given by the definite integral\\[-2mm]&#10;$$&#10;f_{\text{avg}} \, \, = \, \, \frac{1}{b-a} \int^b_a f(x) \, \textrm{d} x \, .&#10;$$&#10;}}&#10;\end{minipage}&#10;\end{document}"/>
  <p:tag name="IGUANATEXSIZE" val="20"/>
  <p:tag name="IGUANATEXCURSOR" val="318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59,355"/>
  <p:tag name="ORIGINALWIDTH" val="3394,076"/>
  <p:tag name="LATEXADDIN" val="\documentclass{article}\pagestyle{empty}&#10;\usepackage{amsmath}&#10;\usepackage{amsfonts}&#10;\usepackage{amssymb}&#10;\begin{document}&#10;\begin{minipage}{9.6 cm}&#10;{\sffamily{&#10;{\bf{Geometric Interpretation of Average Value:}}\\[1mm]&#10;Let $f_{\text{avg}}$ be the average value of $f(x)$ over an interval $[a,b]$, where $f(x)$ is continuous and $f(x) \geq 0$.\\[1mm]&#10;Then the rectangle with height $f_{\text{avg}}$ and base $a \leq x \leq b$ has the same area as the&#10;region under the curve $y = f(x)$ over $[a,b]$:\\[-2mm]&#10;$$&#10;(b-a) f_{\text{avg}} \, \, = \, \, \int^b_a f(x) \, \textrm{d} x \, .&#10;$$&#10;}}&#10;\end{minipage}&#10;\end{document}"/>
  <p:tag name="IGUANATEXSIZE" val="20"/>
  <p:tag name="IGUANATEXCURSOR" val="502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wS88IkDwk2u2UXfeYk5sQ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192,726"/>
  <p:tag name="ORIGINALWIDTH" val="2932,884"/>
  <p:tag name="LATEXADDIN" val="\documentclass{article}\pagestyle{empty}&#10;\usepackage{amsmath}&#10;\usepackage{amsfonts}&#10;\usepackage{amssymb}&#10;\begin{document}&#10;\begin{minipage}{9.6 cm}&#10;{\sffamily{&#10;{\bf{Example (Finding the average of a function):}}\\[1mm]&#10;Find the average value of the following function on $[0,2]$&#10;$$&#10;f(x) \, \, = \, \, 2 \, x \, {\rm{e}}^{-x^2} \, .&#10;$$&#10;&#10;\vspace{0.5cm}&#10;{\bf{Solution:}} \\[1mm]&#10;Applying the substitution $u = {\rm{e}}^{-x^2}$, we have&#10;\begin{eqnarray*}&#10;f_{\textrm{avg}} &amp; = &amp; \tfrac{1}{2} \int^2_0 \, 2 \, x \, {\rm{e}}^{-x^2} \, \textrm{d} x \, \, = \, \,&#10;- \tfrac{1}{2} \int^{ {\rm{e}}^{-4} }_{ {\rm{e}}^{0} = 1} \, 1 \, \textrm{d} u \\[2mm]&#10;&amp; = &amp;&#10;\tfrac{1}{2} \left( 1 - {\rm{e}}^{-4} \right) \\[2mm]&#10;&amp; \approx &amp;&#10;0.4908422&#10;\end{eqnarray*}&#10;}}&#10;\end{minipage}&#10;\end{document}"/>
  <p:tag name="IGUANATEXSIZE" val="20"/>
  <p:tag name="IGUANATEXCURSOR" val="206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116,986"/>
  <p:tag name="ORIGINALWIDTH" val="4458,193"/>
  <p:tag name="LATEXADDIN" val="\documentclass{article}\pagestyle{empty}&#10;\usepackage{amsmath}&#10;\usepackage{amsfonts}&#10;\usepackage{amssymb}&#10;\begin{document}&#10;\begin{minipage}{12.6 cm}&#10;{\sffamily{&#10;{\bf{Example: (Finding Average Monthly Sales)}}\\[1mm]&#10;A manufacturer determines that $t$ months after introducing a new product, the company's&#10;sales will be $S(t)$ thousand GEL, where\\[-2mm]&#10;$$&#10;S(t) \, \, = \, \, \frac{750 t}{\sqrt{4 t^2 + 25}} \, .&#10;$$&#10;What are the average monthly sales of the company over the first $6$ months after the&#10;introduction of the new product?&#10;&#10;\vspace{0.5cm}&#10;{\bf{Solution:}}\\[1mm]&#10;The average monthly sales $S_{\text{avg}}$ over the time period $0 \leq t \leq 6$ is given by the integral&#10;$$&#10;S_{\text{avg}} \, \, = \, \, \frac{1}{6-0} \int^6_0 \frac{750 t}{\sqrt{4t^2 + 25}} \, \textrm{d} t&#10;$$&#10;}}&#10;\end{minipage}&#10;\end{document}"/>
  <p:tag name="IGUANATEXSIZE" val="20"/>
  <p:tag name="IGUANATEXCURSOR" val="771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614,9232"/>
  <p:tag name="ORIGINALWIDTH" val="2914,886"/>
  <p:tag name="LATEXADDIN" val="\documentclass{article}\pagestyle{empty}&#10;\usepackage{amsmath}&#10;\usepackage{amsfonts}&#10;\usepackage{amssymb}&#10;\begin{document}&#10;\begin{minipage}{12.6 cm}&#10;{\sffamily{&#10;We make the substitution&#10;$$&#10;\begin{array}{r c l c r c l}&#10;u(t) &amp; = &amp; \qquad &amp; \qquad &amp; u(6) &amp; = &amp; \qquad \\[3mm]&#10;\textrm{d} u &amp; = &amp; \qquad &amp; \qquad &amp; u(0) &amp; = &amp; \qquad&#10;\end{array}&#10;$$&#10;}}&#10;\end{minipage}&#10;\end{document}"/>
  <p:tag name="IGUANATEXSIZE" val="20"/>
  <p:tag name="IGUANATEXCURSOR" val="342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3,2358"/>
  <p:tag name="ORIGINALWIDTH" val="430,4462"/>
  <p:tag name="LATEXADDIN" val="\documentclass{article}\pagestyle{empty}&#10;\usepackage{amsmath}&#10;\usepackage{amsfonts}&#10;\usepackage{amssymb}&#10;\begin{document}&#10;\begin{minipage}{12.5 cm}&#10;{\sffamily{&#10;$4t^2+25$&#10;}}&#10;\end{minipage}&#10;\end{document}"/>
  <p:tag name="IGUANATEXSIZE" val="20"/>
  <p:tag name="IGUANATEXCURSOR" val="168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9,23882"/>
  <p:tag name="ORIGINALWIDTH" val="233,9708"/>
  <p:tag name="LATEXADDIN" val="\documentclass{article}\pagestyle{empty}&#10;\usepackage{amsmath}&#10;\usepackage{amsfonts}&#10;\usepackage{amssymb}&#10;\begin{document}&#10;\begin{minipage}{12.5 cm}&#10;{\sffamily{&#10;$8t \, \textrm{d} t$&#10;}}&#10;\end{minipage}&#10;\end{document}"/>
  <p:tag name="IGUANATEXSIZE" val="20"/>
  <p:tag name="IGUANATEXCURSOR" val="163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3,2358"/>
  <p:tag name="ORIGINALWIDTH" val="891,6386"/>
  <p:tag name="LATEXADDIN" val="\documentclass{article}\pagestyle{empty}&#10;\usepackage{amsmath}&#10;\usepackage{amsfonts}&#10;\usepackage{amssymb}&#10;\begin{document}&#10;\begin{minipage}{12.5 cm}&#10;{\sffamily{&#10;$4 \cdot 6^2 + 25 = 169$&#10;}}&#10;\end{minipage}&#10;\end{document}"/>
  <p:tag name="IGUANATEXSIZE" val="20"/>
  <p:tag name="IGUANATEXCURSOR" val="183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3,2358"/>
  <p:tag name="ORIGINALWIDTH" val="828,6465"/>
  <p:tag name="LATEXADDIN" val="\documentclass{article}\pagestyle{empty}&#10;\usepackage{amsmath}&#10;\usepackage{amsfonts}&#10;\usepackage{amssymb}&#10;\begin{document}&#10;\begin{minipage}{12.5 cm}&#10;{\sffamily{&#10;$4 \cdot 0^2 + 25 = 25$&#10;}}&#10;\end{minipage}&#10;\end{document}"/>
  <p:tag name="IGUANATEXSIZE" val="20"/>
  <p:tag name="IGUANATEXCURSOR" val="182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5,594"/>
  <p:tag name="ORIGINALWIDTH" val="4449,194"/>
  <p:tag name="LATEXADDIN" val="\documentclass{article}\pagestyle{empty}&#10;\usepackage{amsmath}&#10;\usepackage{amsfonts}&#10;\usepackage{amssymb}&#10;\begin{document}&#10;\begin{minipage}{12.6 cm}&#10;{\sffamily{&#10;such that\\[-6mm]&#10;\begin{eqnarray*}&#10;S_{\text{avg}} &amp; = &amp; \frac{1}{6-0} \int^6_0 \frac{750 t}{\sqrt{4t^2 + 25}} \, \textrm{d} t&#10;\, \, = \, \, \frac{1}{6} \int^{169}_{25} \frac{1}{8} \cdot \frac{750}{\sqrt{u}} \, \textrm{d} u&#10;\, \, = \, \, \frac{750}{48} \int^{169}_{25} u^{-1/2} \textrm{d} u \\[2mm]&#10;&amp; = &amp;&#10;\frac{750}{48} \Big[ 2 u^{1/2} \Big]^{169}_{25} \, \, = \, \, \frac{1500}{48} \left( \sqrt{169} - \sqrt{25} \right)&#10;\, \, = \, \, \frac{1500}{48} \left( 13 - 5 \right) \, \, = \, \, 250 \, .&#10;\end{eqnarray*}&#10;Thus, for the $6$-month period immediately after the introduction of the new product,&#10;the company's sales average $250 000$ GEL per month.&#10;}}&#10;\end{minipage}&#10;\end{document}"/>
  <p:tag name="IGUANATEXSIZE" val="20"/>
  <p:tag name="IGUANATEXCURSOR" val="160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12,7109"/>
  <p:tag name="ORIGINALWIDTH" val="1691,789"/>
  <p:tag name="LATEXADDIN" val="\documentclass{article}\pagestyle{empty}&#10;\usepackage{amsmath}&#10;\usepackage{amsfonts}&#10;\usepackage{amssymb}&#10;\begin{document}&#10;\begin{minipage}{12.6 cm}&#10;{\sffamily{&#10;$$&#10;S_{\text{avg}} \, \, = \, \, \frac{1}{6-0} \int^6_0 \frac{750 t}{\sqrt{4t^2 + 25}} \, \textrm{d} t&#10;$$&#10;}}&#10;\end{minipage}&#10;\end{document}"/>
  <p:tag name="IGUANATEXSIZE" val="20"/>
  <p:tag name="IGUANATEXCURSOR" val="265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72,1785"/>
  <p:tag name="ORIGINALWIDTH" val="4458,193"/>
  <p:tag name="LATEXADDIN" val="\documentclass{article}\pagestyle{empty}&#10;\usepackage{amsmath}&#10;\usepackage{amsfonts}&#10;\usepackage{amssymb}&#10;\begin{document}&#10;\begin{minipage}{12.6 cm}&#10;{\sffamily{&#10;{\bf{Rate Interpretation of Average Value:}}\\[1mm]&#10;The average value of a function $f(x)$ over an interval $[a,b]$ where $f(x)$ is continuous is the same&#10;as the average rate of change of any antiderivative $F(x)$ of $f(x)$ over the same interval.}}&#10;\end{minipage}&#10;\end{document}"/>
  <p:tag name="IGUANATEXSIZE" val="20"/>
  <p:tag name="IGUANATEXCURSOR" val="398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QrG_PT1jUaZ5G6vt.PRtg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690,6637"/>
  <p:tag name="ORIGINALWIDTH" val="4071,991"/>
  <p:tag name="LATEXADDIN" val="\documentclass{article}\pagestyle{empty}&#10;\usepackage{amsmath}&#10;\usepackage{amsfonts}&#10;\usepackage{amssymb}&#10;\begin{document}&#10;\begin{minipage}{12.6 cm}&#10;{\sffamily{&#10;Let $F(x)$ be an antiderivative of the continuous function $f(x)$ over $[a,b]$, then\\[-6mm]&#10;\begin{eqnarray*}&#10;f_{\text{avg}} &amp; = &amp; \frac{1}{b-a} \int^b_a f(x) \, \textrm{d} x \, \, = \, \, \frac{1}{b-a} \left( F(b) - F(a) \right)&#10;\, \, = \, \, \frac{F(b) - F(a)}{b-a} \\[1mm]&#10;&amp; = &amp; \text{average rate of change of $F(x)$}&#10;\end{eqnarray*}&#10;}}&#10;\end{minipage}&#10;\end{document}"/>
  <p:tag name="IGUANATEXSIZE" val="20"/>
  <p:tag name="IGUANATEXCURSOR" val="442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66,9291"/>
  <p:tag name="ORIGINALWIDTH" val="4471,691"/>
  <p:tag name="LATEXADDIN" val="\documentclass{article}\pagestyle{empty}&#10;\usepackage{amsmath}&#10;\usepackage{amsfonts}&#10;\usepackage{amssymb}&#10;\begin{document}&#10;\begin{minipage}{12.6 cm}&#10;{\sffamily{&#10;For instance, since the total cost $C(x)$ of producing $x$ units of a commodity is an&#10;antiderivative of marginal cost $C'(x)$, it follows that the {\bf{average rate of change of cost&#10;over a range of production $a \leq x \leq b$ equals the average value of the marginal cost&#10;over the same range}}.}}&#10;\end{minipage}&#10;\end{document}"/>
  <p:tag name="IGUANATEXSIZE" val="20"/>
  <p:tag name="IGUANATEXCURSOR" val="455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528,309"/>
  <p:tag name="ORIGINALWIDTH" val="4459,693"/>
  <p:tag name="LATEXADDIN" val="\documentclass{article}\pagestyle{empty}&#10;\usepackage{amsmath}&#10;\usepackage{amsfonts}&#10;\usepackage{amssymb}&#10;\begin{document}&#10;\begin{minipage}{12.6 cm}&#10;{\sffamily{&#10;The revenue generated by a business operation can often be regarded as a continuous&#10;income stream which may then be invested to generate even more income. The {\bf{future&#10;value}} of the income stream over a specified term is the total amount (money transferred&#10;into the account plus interest) that is accumulated during the term.\\[1mm]&#10;An {\bf{annuity}} is a special kind of income flow in which payments are made (or&#10;received) at regular time intervals over a specified term. Home mortgage payments&#10;are one kind of annuity as are the payout arrangements for certain kinds of retirement&#10;plans. Annuity payments are often constant amounts (like a monthly car loan payment).\\[1mm]&#10;In the next example, we illustrate how the future value of any income stream can&#10;be computed by finding the future value of an annuity.}}&#10;\end{minipage}&#10;\end{document}"/>
  <p:tag name="IGUANATEXSIZE" val="20"/>
  <p:tag name="IGUANATEXCURSOR" val="860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026,997"/>
  <p:tag name="ORIGINALWIDTH" val="4459,693"/>
  <p:tag name="LATEXADDIN" val="\documentclass{article}\pagestyle{empty}&#10;\usepackage{amsmath}&#10;\usepackage{amsfonts}&#10;\usepackage{amssymb}&#10;\begin{document}&#10;\begin{minipage}{12.6 cm}&#10;{\sffamily{&#10;{\bf{Example: (Finding the Future Value of an Annuity)}}\\[1mm]&#10;Elene has an annuity that pays $1200$ GEL per year and earns interest at the annual rate&#10;of $8\%$ compounded continuously. How much will Elen's account be worth at the&#10;end of $2$ years? Assume that the annuity is deposited continuously into the account.&#10;&#10;\vspace{0.5cm}&#10;{\bf{Solution:}}\\[1mm]&#10;If $P$ GEL are invested at $8\%$ compounded continuously they will be worth $P {\rm{e}}^{0.08t}$ GEL $t$ years later.\\[1mm]&#10;To approximate the future value of the income stream, divide the $2$-year time interval $0 \leq t \leq 2$ into $n$ equal&#10;subintervals of length $\Delta t$ years and let $t_j$ denote the beginning of the $j$th subinterval. Then, during the $j$th&#10;subinterval (of length $\Delta t$ years),&#10;$$&#10;{\text{money deposited}} \, \, = \, \, {\text{(GEL per year)}} \cdot {\text{(number of years)}} \, \, = \, \, 1200 \Delta t \, .&#10;$$&#10;&#10;}}&#10;\end{minipage}&#10;\end{document}"/>
  <p:tag name="IGUANATEXSIZE" val="20"/>
  <p:tag name="IGUANATEXCURSOR" val="1061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24,8969"/>
  <p:tag name="ORIGINALWIDTH" val="4445,445"/>
  <p:tag name="LATEXADDIN" val="\documentclass{article}\pagestyle{empty}&#10;\usepackage{amsmath}&#10;\usepackage{amsfonts}&#10;\usepackage{amssymb}&#10;\begin{document}&#10;\begin{minipage}{12.6 cm}&#10;{\sffamily{&#10;If all this money were deposited at the beginning of the subinterval (at time $t_j$), it&#10;would remain in the account for $2 - t_j$ years and therefore would grow to $(1200 \Delta t) {\rm{e}}^{0.08(2-t_j)}$ GEL. Thus,&#10;$$&#10;\begin{array}{c} \text{future value of money deposited} \\ \text{during $j$th subinterval} \end{array} \, \, \approx \, \,&#10;1200 {\rm{e}}^{0.08 (2-t_j)} \Delta t \, . &#10;$$&#10;}}&#10;\end{minipage}&#10;\end{document}"/>
  <p:tag name="IGUANATEXSIZE" val="20"/>
  <p:tag name="IGUANATEXCURSOR" val="545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054,743"/>
  <p:tag name="ORIGINALWIDTH" val="4457,443"/>
  <p:tag name="LATEXADDIN" val="\documentclass{article}\pagestyle{empty}&#10;\usepackage{amsmath}&#10;\usepackage{amsfonts}&#10;\usepackage{amssymb}&#10;\begin{document}&#10;\begin{minipage}{12.6 cm}&#10;{\sffamily{&#10;The future value of the entire income stream is the sum of the future values of&#10;the money deposited during each of the $n$ subintervals. Hence,\\[-2mm]&#10;$$&#10;{\text{future value of income stream}} \, \, \approx \, \, \sum^n_{j=1} \, 1200 {\rm{e}}^{0.08 (2 - t_j)} \Delta t&#10;$$&#10;(Note that this is only an approximation because it is based on the assumption that all $1200 \Delta t_n$ GEL are&#10;deposited at time $t_j$ rather than continuously throughout the $j$th subinterval.)\\[1mm]&#10;As $n$ increases without bound, the length of each subinterval approaches zero and&#10;the approximation approaches the true future value of the income stream. Hence,&#10;$$&#10;\begin{array}{c} {\text{future value of}} \\ {\text{income stream}} \end{array}&#10;\, \, = \, \, \lim_{n \to \infty} \sum^n_{j=1} \, 1200 {\rm{e}}^{0.08 (2 - t_j)} \Delta t&#10;\, \, = \, \, \int^2_0 1200 {\rm{e}}^{0.08 (2 - t)} \, \textrm{d} t&#10;$$&#10;}}&#10;\end{minipage}&#10;\end{document}"/>
  <p:tag name="IGUANATEXSIZE" val="20"/>
  <p:tag name="IGUANATEXCURSOR" val="1023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616,048"/>
  <p:tag name="ORIGINALWIDTH" val="4362,205"/>
  <p:tag name="LATEXADDIN" val="\documentclass{article}\pagestyle{empty}&#10;\usepackage{amsmath}&#10;\usepackage{amsfonts}&#10;\usepackage{amssymb}&#10;\begin{document}&#10;\begin{minipage}{12.6 cm}&#10;{\sffamily{&#10;\begin{eqnarray*}&#10;\begin{array}{c} {\text{future value of}} \\ {\text{income stream}} \end{array}&#10;&amp; = &amp; \lim_{n \to \infty} \sum^n_{j=1} \, 1200 {\rm{e}}^{0.08 (2 - t_j)} \Delta t&#10;\, \, = \, \, \int^2_0 1200 {\rm{e}}^{0.08 (2 - t)} \, \textrm{d} t \\[1mm]&#10;&amp; = &amp;&#10;1200 {\rm{e}}^{0.16} \int^2_0 {\rm{e}}^{-0.08 t} \, \textrm{d} t \\[1mm]&#10;&amp; = &amp;&#10;-\frac{1200 {\rm{e}}^{0.16}}{0.08} \cdot \Big[ {\rm{e}}^{-0.08 t} \Big]^2_0 \, \, = \, \,&#10;-15000 {\rm{e}}^{0.16} \left( {\rm{e}}^{-0.16} - 1 \right) \\[1mm]&#10;&amp; = &amp;&#10;-15000 + 15000 {\rm{e}}^{0.16} \, \, \approx \, \, 2602.66&#10;\end{eqnarray*}&#10;so the annuity account is worth roughly $2602.66$ GEL at the end of the $2$-year term.&#10;}}&#10;\end{minipage}&#10;\end{document}"/>
  <p:tag name="IGUANATEXSIZE" val="20"/>
  <p:tag name="IGUANATEXCURSOR" val="722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88,9014"/>
  <p:tag name="ORIGINALWIDTH" val="4452,194"/>
  <p:tag name="LATEXADDIN" val="\documentclass{article}\pagestyle{empty}&#10;\usepackage{amsmath}&#10;\usepackage{amsfonts}&#10;\usepackage{amssymb}&#10;\begin{document}&#10;\begin{minipage}{12.6 cm}&#10;{\sffamily{&#10;By generalizing the reasoning illustrated in the example, we are led to this integration&#10;formula for the future value of an income stream with rate of flow given by&#10;$f(t)$ for a term of $T$ years with interest rate $r$:\\[-2mm]&#10;$$&#10;FV \, \, = \, \, \int^T_0 f(t) {\rm{e}}^{r(T-t)} \, \textrm{d} t&#10;\, \, = \, \, \int^T_0 f(t) {\rm{e}}^{rT} {\rm{e}}^{-rt} \, \textrm{d} t &#10;\, \, = \, \, {\rm{e}}^{rT} \int^T_0 f(t) {\rm{e}}^{-rt} \, \textrm{d} t &#10;$$&#10;}}&#10;\end{minipage}&#10;\end{document}"/>
  <p:tag name="IGUANATEXSIZE" val="20"/>
  <p:tag name="IGUANATEXCURSOR" val="387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24,109"/>
  <p:tag name="ORIGINALWIDTH" val="4455,943"/>
  <p:tag name="LATEXADDIN" val="\documentclass{article}\pagestyle{empty}&#10;\usepackage{amsmath}&#10;\usepackage{amsfonts}&#10;\usepackage{amssymb}&#10;\begin{document}&#10;\begin{minipage}{12.6 cm}&#10;{\sffamily{&#10;{\bf{Future Value of an Income Stream:}}\\[1mm]&#10;Suppose money is being transferred continuously into an account over a time period $0 \leq t \leq T$ at a rate given&#10;by the function $f(t)$ and that the account earns interest at an annual rate $r$ compounded continuously. Then the&#10;{\bf{future value $FV$ of the income stream}} over the term $T$ is given by the definite integral\\[-2mm]&#10;$$&#10;FV \, \, = \, \, \int^T_0 f(t) {\rm{e}}^{r(T-t)} \, \textrm{d} t&#10;\, \, = \, \, {\rm{e}}^{rT} \int^T_0 f(t) {\rm{e}}^{-rt} \, \textrm{d} t &#10;$$&#10;}}&#10;\end{minipage}&#10;\end{document}"/>
  <p:tag name="IGUANATEXSIZE" val="20"/>
  <p:tag name="IGUANATEXCURSOR" val="476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80,09"/>
  <p:tag name="ORIGINALWIDTH" val="4460,443"/>
  <p:tag name="LATEXADDIN" val="\documentclass{article}\pagestyle{empty}&#10;\usepackage{amsmath}&#10;\usepackage{amsfonts}&#10;\usepackage{amssymb}&#10;\begin{document}&#10;\begin{minipage}{12.6 cm}&#10;{\sffamily{&#10;The {\bf{present value}} of an income stream generated at a continuous rate $f(t)$ over&#10;a specified term of $T$ years is the amount of money $A$ that must be deposited now at&#10;the prevailing interest rate to generate the same income as the income stream over the&#10;same $T$-year period.\\[1mm]&#10;Since $A$ GEL invested at an annual interest rate $r$ compounded&#10;continuously will be worth $A {\rm{e}}^{rT}$ GEL in $T$ years, we must have\\[-2mm]&#10;$$&#10;A {\rm{e}}^{rT} \, \, = \, \, {\rm{e}}^{rT} \int^T_0 f(t) {\rm{e}}^{-rt} \, \textrm{d} t&#10;\quad \Longrightarrow \quad&#10;A \, \, = \, \, \int^T_0 f(t) {\rm{e}}^{-rt} \, \textrm{d} t&#10;$$&#10;}}&#10;\end{minipage}&#10;\end{document}"/>
  <p:tag name="IGUANATEXSIZE" val="20"/>
  <p:tag name="IGUANATEXCURSOR" val="451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IYaHeW61US7GVC_CvTlVA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74,8782"/>
  <p:tag name="ORIGINALWIDTH" val="4458,193"/>
  <p:tag name="LATEXADDIN" val="\documentclass{article}\pagestyle{empty}&#10;\usepackage{amsmath}&#10;\usepackage{amsfonts}&#10;\usepackage{amssymb}&#10;\begin{document}&#10;\begin{minipage}{12.6 cm}&#10;{\sffamily{&#10;{\bf{Present Value of an Income Stream:}}\\[1mm]&#10;The {\bf{present value $PV$ of an income stream}} that is deposited continuously at the rate $f(t)$ into an account that earns interest&#10;at an annual rate $r$ compounded continuously for a term of $T$ years is given by\\[-2mm]&#10;$$&#10;PV \, \, = \, \, \int^T_0 f(t) {\rm{e}}^{-rt} \, \textrm{d} t \, .&#10;$$&#10;}}&#10;\end{minipage}&#10;\end{document}"/>
  <p:tag name="IGUANATEXSIZE" val="20"/>
  <p:tag name="IGUANATEXCURSOR" val="504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99,063"/>
  <p:tag name="ORIGINALWIDTH" val="4459,693"/>
  <p:tag name="LATEXADDIN" val="\documentclass{article}\pagestyle{empty}&#10;\usepackage{amsmath}&#10;\usepackage{amsfonts}&#10;\usepackage{amssymb}&#10;\begin{document}&#10;\begin{minipage}{12.6 cm}&#10;{\sffamily{&#10;{\bf{Example: (Using Present Value to Compare Two Income Streams)}}\\[1mm]&#10;June is trying to decide between two investments.&#10;\begin{itemize}&#10;\item The first costs $9000$ GEL and is expected&#10;to generate a continuous income stream at the rate of $f_1(t) = 3000 {\rm{e}}^{0.03t}$ GEL per year.&#10;\item The second investment is an annuity that costs $12000$ to purchase and generates income&#10;at the constant rate of $f_2(t) = 4000$ GEL per year.&#10;\end{itemize}&#10;If the prevailing annual interest rate remains&#10;fixed at $5\%$ compounded continuously, which account is better over a $5$-year term?&#10;}}&#10;\end{minipage}&#10;\end{document}"/>
  <p:tag name="IGUANATEXSIZE" val="20"/>
  <p:tag name="IGUANATEXCURSOR" val="746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696,288"/>
  <p:tag name="ORIGINALWIDTH" val="4466,442"/>
  <p:tag name="LATEXADDIN" val="\documentclass{article}\pagestyle{empty}&#10;\usepackage{amsmath}&#10;\usepackage{amsfonts}&#10;\usepackage{amssymb}&#10;\begin{document}&#10;\begin{minipage}{12.6 cm}&#10;{\sffamily{&#10;{\bf{Solution:}}\\[1mm]&#10;The net value of each investment over the $5$-year time period is the present value of&#10;the investment less its initial cost. For each investment, we have $r=0.05$ and $T=5$.\\[1mm]&#10;For the first investment, the net value is&#10;\begin{eqnarray*}&#10;PV - {\text{cost}} &amp; = &amp; \int^5_0 \left( 3000 {\rm{e}}^{0.03 t} \right) {\rm{e}}^{-0.05 t} \, \textrm{d} t - 9000 \\[1mm]&#10;&amp; = &amp;&#10;3000 \int^5_0 {\rm{e}}^{-0.02 t} \, \textrm{d} t - 9000 \, \, = \, \, 3000 \Big[ \tfrac{1}{-0.02} {\rm{e}}^{-0.02 t} \Big]^5_0 - 9000 \\[1mm]&#10;&amp; = &amp;&#10;-150000 \left( {\rm{e}}^{-0.02 \cdot 5} - {\rm{e}}^{0} \right) - 9000 \, \, = \, \, 5274.39&#10;\end{eqnarray*}&#10;}}&#10;\end{minipage}&#10;\end{document}"/>
  <p:tag name="IGUANATEXSIZE" val="20"/>
  <p:tag name="IGUANATEXCURSOR" val="791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98,35"/>
  <p:tag name="ORIGINALWIDTH" val="4452,944"/>
  <p:tag name="LATEXADDIN" val="\documentclass{article}\pagestyle{empty}&#10;\usepackage{amsmath}&#10;\usepackage{amsfonts}&#10;\usepackage{amssymb}&#10;\begin{document}&#10;\begin{minipage}{12.6 cm}&#10;{\sffamily{&#10;For the second investment, the net value of the annuity is&#10;\begin{eqnarray*}&#10;PV - {\text{cost}} &amp; = &amp; \int^5_0 4000 {\rm{e}}^{-0.05 t} \, \textrm{d} t - 12000&#10;\, \, = \, \, 4000 \Big[ \tfrac{1}{-0.05} {\rm{e}}^{-0.05 t} \Big]^5_0 - 12000 \\[1mm]&#10;&amp; = &amp;&#10;-80000 \left( {\rm{e}}^{-0.05 \cdot 5} - {\rm{e}}^{0} \right) - 12000 \, \, = \, \, 5695.94&#10;\end{eqnarray*}&#10;Thus, the net income generated by the first investment is $5274.39$ GEL, while the annuity&#10;generates net income of $5695.94$ GEL. The annuity is a slightly better investment.&#10;}}&#10;\end{minipage}&#10;\end{document}"/>
  <p:tag name="IGUANATEXSIZE" val="20"/>
  <p:tag name="IGUANATEXCURSOR" val="694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137,233"/>
  <p:tag name="ORIGINALWIDTH" val="3397,825"/>
  <p:tag name="LATEXADDIN" val="\documentclass{article}\pagestyle{empty}&#10;\usepackage{amsmath}&#10;\usepackage{amsfonts}&#10;\usepackage{amssymb}&#10;\begin{document}&#10;\begin{minipage}{9.6 cm}&#10;{\sffamily{&#10;Suppose a young couple is willing to spend up to $500$ GEL for a television set. For the&#10;convenience of having two sets (say, to settle disputes about which show to watch),&#10;they are willing to spend an additional $300$ GEL for an additional set, but since there would&#10;be relatively little advantage in having more than two sets, they might be willing to&#10;spend no more than $50$ GEL for a third set. Thus, the couple's demand function $p = D(q)$&#10;for television sets would satisfy&#10;$$&#10;500 \, \, = \, \, D(1) \, , \quad 300 \, \, = \, \, D(2) \, , \quad 50 \, \, = \, \, D(3) &#10;$$&#10;and their total willingness to spend for as many as three television sets would be&#10;$$&#10;500 + 300 + 50 \, \, = \, \, 850 \quad \text{[GEL]}&#10;$$&#10;}}&#10;\end{minipage}&#10;\end{document}"/>
  <p:tag name="IGUANATEXSIZE" val="20"/>
  <p:tag name="IGUANATEXCURSOR" val="872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824,522"/>
  <p:tag name="ORIGINALWIDTH" val="3397,076"/>
  <p:tag name="LATEXADDIN" val="\documentclass{article}\pagestyle{empty}&#10;\usepackage{amsmath}&#10;\usepackage{amsfonts}&#10;\usepackage{amssymb}&#10;\begin{document}&#10;\begin{minipage}{9.6 cm}&#10;{\sffamily{&#10;Now consider a commodity like grain that can be sold in any quantity $q$ up to $q_0$&#10;units (so $0 \leq q \leq q_0$), and let $p = D(q)$ be the demand function for the commodity.\\[1mm]&#10;To find the total consumer willingness to buy as many as $q_0$ units, we cannot simply&#10;add up potential payments (demand values) as we did for the television set example&#10;because there are too many available levels of production $q$ between $0$ and $q_0$, so&#10;instead we use a definite integral.\\[1mm]&#10;Specifically, as shown in the figure, we divide the interval $0 \leq q \leq q_0$ into $n$&#10;evenly spaced subintervals and assume the demand is $D(q_{k–1})$ for all values of $q$ in the&#10;$k$th subinterval, where $q_{k–1}$ is the left endpoint of that subinterval, for $k = 1,2,\dots,n$.&#10;&#10;}}&#10;\end{minipage}&#10;\end{document}"/>
  <p:tag name="IGUANATEXSIZE" val="20"/>
  <p:tag name="IGUANATEXCURSOR" val="927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312,711"/>
  <p:tag name="ORIGINALWIDTH" val="3403,075"/>
  <p:tag name="LATEXADDIN" val="\documentclass{article}\pagestyle{empty}&#10;\usepackage{amsmath}&#10;\usepackage{amsfonts}&#10;\usepackage{amssymb}&#10;\begin{document}&#10;\begin{minipage}{9.6 cm}&#10;{\sffamily{&#10;Then the consumer willingness to buy between $q_{k–1}$ and $q_k$ units is approximately&#10;$$&#10;D(q_{k-1}) \Delta q &#10;$$&#10;where $\Delta q = \frac{q_0-0}{n}$ is the width of each subinterva,&#10;so the {\bf{total consumer}} willingness to spend for as many as $q_0$ units is estimated by the sum&#10;$\sum^n_{k=1} D(q_{k-1}) \Delta q$.\\[1mm]&#10;This suggests that we define the {\bf{total willingness to spend $WS$}} by the limit\\[-3mm]&#10;$$&#10;WS \, \, = \, \, \lim_{n \to \infty} \sum^n_{k=1} D(q_{k-1}) \Delta q \, ,&#10;$$&#10;which we recognize as the definite integral of the demand function $p = D(q)$ over the&#10;interval $0 \leq q \leq q_0$. Note that since the demand function is always above the $q$-axis,&#10;this integral can be interpreted geometrically as the area under the demand curve.&#10;}}&#10;\end{minipage}&#10;\end{document}"/>
  <p:tag name="IGUANATEXSIZE" val="20"/>
  <p:tag name="IGUANATEXCURSOR" val="578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26,322"/>
  <p:tag name="ORIGINALWIDTH" val="3395,576"/>
  <p:tag name="LATEXADDIN" val="\documentclass{article}\pagestyle{empty}&#10;\usepackage{amsmath}&#10;\usepackage{amsfonts}&#10;\usepackage{amssymb}&#10;\begin{document}&#10;\begin{minipage}{9.6 cm}&#10;{\sffamily{&#10;{\bf{Consumer Willingness to Spend:}}\\[1mm]&#10;The {\bf{total consumer willingness to spend $WS$}} for up to $q_0$ units of a commodity is given by&#10;$$&#10;WS \, \, = \, \, \int^{q_0}_0 D(q) \, \textrm{d} q \, ,&#10;$$&#10;where $p = D(q)$ is the demand function for the commodity. Geometrically, this is&#10;the area under the demand function over the range of sales $0 \leq q \leq q_0$.&#10;}}&#10;\end{minipage}&#10;\end{document}"/>
  <p:tag name="IGUANATEXSIZE" val="20"/>
  <p:tag name="IGUANATEXCURSOR" val="527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991,751"/>
  <p:tag name="ORIGINALWIDTH" val="4459,693"/>
  <p:tag name="LATEXADDIN" val="\documentclass{article}\pagestyle{empty}&#10;\usepackage{amsmath}&#10;\usepackage{amsfonts}&#10;\usepackage{amssymb}&#10;\begin{document}&#10;\begin{minipage}{12.6 cm}&#10;{\sffamily{&#10;{\bf{Example: (Computing Consumer Willingness to Spend)}}\\[1mm]&#10;Valerian, a farm manager, determines that $q$ tons of grain will be sold when the price&#10;is $p = 10(25-q^2)$ GEL per ton.\\[1mm] Find the total amount buyers are willing to spend&#10;for as many as $3$ tons of grain.&#10;&#10;\vspace{0.5cm}&#10;{\bf{Solution:}}\\[1mm]&#10;Since the demand function is $p = 10(25 - q^2)$, the total consumer willingness to pay&#10;for $q_0=3$ tons is&#10;$$&#10;WS \, \, = \, \, \int^{q_0}_0 D(q) \, \textrm{d} q \, \, = \, \, \int^3_0 10 (25 - q^2) \, \textrm{d} q \, \, = \, \,&#10;\Big[ 250 q - 10 \cdot \tfrac{1}{3} q^3 \Big]^3_0 \, \, = \, \, 660 \, .&#10;$$&#10;So consumers are willing to pay Valerian $660$ GEL for as many as $3$ tons of grain.&#10;}}&#10;\end{minipage}&#10;\end{document}"/>
  <p:tag name="IGUANATEXSIZE" val="20"/>
  <p:tag name="IGUANATEXCURSOR" val="352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332,209"/>
  <p:tag name="ORIGINALWIDTH" val="3402,325"/>
  <p:tag name="LATEXADDIN" val="\documentclass{article}\pagestyle{empty}&#10;\usepackage{amsmath}&#10;\usepackage{amsfonts}&#10;\usepackage{amssymb}&#10;\begin{document}&#10;\begin{minipage}{9.6 cm}&#10;{\sffamily{&#10;{\bf{Consumers' surplus}} is a quantity in economics that is closely related to the total&#10;consumer willingness to spend. In a competitive economy, consumers often expect to&#10;pay more for a commodity than they actually do.\\[1mm]&#10;For instance, you may expect to pay $60$ GEL for a new video game and be pleasantly surprised&#10;to find that it only costs $40$ GEL. The perceived savings $60-40=20$ GEL is your consumers' surplus in this case.\\[1mm]&#10;More generally, suppose consumers are willing to purchase as many as $q_0$ units&#10;of a commodity with demand function $p = D(q)$. Consumers (as a group) are willing&#10;to pay $WS = \int^{q_0}_0 D(q) \textrm{d} q$ GEL for the $q_0$ units but actually pay only $p_0 q_0$ GEL,&#10;where $p_0 = D(q_0)$, and the consumers' surplus $CS$ is the difference:\\[-2mm]&#10;$$&#10;CS \, \, = \, \, \int^{q_0}_0 D(q) \, \textrm{d} q - p_0 q_0 \, .&#10;$$&#10;}}&#10;\end{minipage}&#10;\end{document}"/>
  <p:tag name="IGUANATEXSIZE" val="20"/>
  <p:tag name="IGUANATEXCURSOR" val="871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Y06EWmBMUKiWbxTgKZHjQ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92,839"/>
  <p:tag name="ORIGINALWIDTH" val="4455,943"/>
  <p:tag name="LATEXADDIN" val="\documentclass{article}\pagestyle{empty}&#10;\usepackage{amsmath}&#10;\usepackage{amsfonts}&#10;\usepackage{amssymb}&#10;\begin{document}&#10;\begin{minipage}{12.6 cm}&#10;{\sffamily{&#10;{\bf{Consumers' Surplus:}}\\[1mm]&#10;If $q_0$ units of a commodity are sold at a price of $p_0$ per unit and if $p = D(q)$ is the consumers' demand function for the commodity,&#10;then&#10;\begin{eqnarray*}&#10;\begin{array}{c} \text{consumer's} \\ \text{surplus} \end{array} &amp; = &amp;&#10;\left( \begin{array}{c} \text{total amount consumers are} \\ \text{willing to spend for $q_0$ units} \end{array} \right)&#10;-&#10;\left( \begin{array}{c} \text{actual cosumer} \\ \text{expenditure $q_0$ units} \end{array} \right)\\[2mm]&#10;CS &amp; = &amp; \int^{q_0}_0 D(q) \textrm{d} q - p_0 q_0&#10;\end{eqnarray*}&#10;}}&#10;\end{minipage}&#10;\end{document}"/>
  <p:tag name="IGUANATEXSIZE" val="20"/>
  <p:tag name="IGUANATEXCURSOR" val="706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173,229"/>
  <p:tag name="ORIGINALWIDTH" val="3406,074"/>
  <p:tag name="LATEXADDIN" val="\documentclass{article}\pagestyle{empty}&#10;\usepackage{amsmath}&#10;\usepackage{amsfonts}&#10;\usepackage{amssymb}&#10;\begin{document}&#10;\begin{minipage}{9.6 cm}&#10;{\sffamily{&#10;{\bf{Producers' surplus}} is the suppliers' version of consumers' surplus.\\[1mm]&#10;Recall that the supply function $p = S(q)$ gives the price per unit that producers are willing to&#10;accept to supply $q$ units of a commodity to the market.\\[1mm]&#10;If the established market&#10;price is $p_0 = S(q_0)$ GEL per unit, then any producer who would be willing to supply&#10;the commodity at a lower price enjoys a perceived gain.\\[1mm]&#10;{\bf{The producers' surplus is the difference between what producers would be willing to accept and the amount&#10;they actually receive.}}\\[1mm]&#10;It may be computed by integration involving the supply function, just as consumers' surplus was computed&#10;by integrating the demand function.}}&#10;\end{minipage}&#10;\end{document}"/>
  <p:tag name="IGUANATEXSIZE" val="20"/>
  <p:tag name="IGUANATEXCURSOR" val="714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716,536"/>
  <p:tag name="ORIGINALWIDTH" val="3394,826"/>
  <p:tag name="LATEXADDIN" val="\documentclass{article}\pagestyle{empty}&#10;\usepackage{amsmath}&#10;\usepackage{amsfonts}&#10;\usepackage{amssymb}&#10;\begin{document}&#10;\begin{minipage}{9.6 cm}&#10;{\sffamily{&#10;{\bf{Producers' Surplus}}\\[1mm]&#10;If $q_0$ units of a commodity are sold at a price of $p_0$ GEL per unit and $p = S(q)$ is the supply function for the commodity, then&#10;the {\bf{producers' surplus $PS$}} is given by&#10;$$&#10;PS \, \, = \, \, p_0 q_0 - \int^{q_0}_0 S(q) \, \textrm{d} q \, .&#10;$$&#10;As indicated in the accompanying figure, producers' surplus is the area of the&#10;region bounded above by the price line $p = p_0$ and below by the supply curve&#10;$p = S(q)$, over the production interval $0 \leq q \leq q_0$.&#10;}}&#10;\end{minipage}&#10;\end{document}"/>
  <p:tag name="IGUANATEXSIZE" val="20"/>
  <p:tag name="IGUANATEXCURSOR" val="396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953,506"/>
  <p:tag name="ORIGINALWIDTH" val="4453,694"/>
  <p:tag name="LATEXADDIN" val="\documentclass{article}\pagestyle{empty}&#10;\usepackage{amsmath}&#10;\usepackage{amsfonts}&#10;\usepackage{amssymb}&#10;\begin{document}&#10;\begin{minipage}{12.6 cm}&#10;{\sffamily{&#10;{\bf{Example: (Studying Consumers' and Producers' Surplus)}}\\[1mm]&#10;A tire manufacturer estimates that $q$ (thousand) radial tires will be purchased&#10;(demanded) by wholesalers when the price is&#10;$$&#10;p \, \, = \, \, D(q) \, \, = \, \, -0.1 q^2 + 90 \quad \text{[GEL per tire]} \, ,&#10;$$&#10;and the same number of tires will be supplied when the price is&#10;$$&#10;p \, \, = \, \, S(q) \, \, = \, \, 0.2 q^2 + q + 50 \quad \text{[GEL per tire]} \, .&#10;$$&#10;\begin{itemize}&#10;\item[{\bf{a)}}] Find the equilibrium price (where supply equals demand) and the quantity supplied&#10;and demanded at that price.&#10;\item[{\bf{b)}}] Determine the consumers’ and producers’ surplus at the equilibrium price.&#10;\end{itemize}&#10;}}&#10;\end{minipage}&#10;\end{document}"/>
  <p:tag name="IGUANATEXSIZE" val="20"/>
  <p:tag name="IGUANATEXCURSOR" val="844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735,283"/>
  <p:tag name="ORIGINALWIDTH" val="3396,326"/>
  <p:tag name="LATEXADDIN" val="\documentclass{article}\pagestyle{empty}&#10;\usepackage{amsmath}&#10;\usepackage{amsfonts}&#10;\usepackage{amssymb}&#10;\begin{document}&#10;\begin{minipage}{9.6 cm}&#10;{\sffamily{&#10;{\bf{Solution:}} \\[1mm]&#10;{\bf{a)}} The supply and demand curves are shown in the figure. Supply equals demand when\\[-3mm]&#10;$$&#10;-0.1 q^2 + 90 \, \, \stackrel{!}{=} \, \, 0.2 q^2 + q + 50 &#10;$$&#10;or&#10;$$&#10;0.3q^2 + q - 40 \, \, \stackrel{!}{=} \, \, 0 \quad \Rightarrow \quad&#10;\left\{ \begin{array}{c} 10 \\[1mm] -13.33 \end{array} \right.&#10;$$&#10;and $p=-0.1 \cdot 10^2 + 90 = 80$ GEL per tire. Thus, equilibrium occurs at a price&#10;of $80$ GEL per tire, and then $10000$ tires are supplied and demanded.&#10;}}&#10;\end{minipage}&#10;\end{document}"/>
  <p:tag name="IGUANATEXSIZE" val="20"/>
  <p:tag name="IGUANATEXCURSOR" val="486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144,732"/>
  <p:tag name="ORIGINALWIDTH" val="3388,077"/>
  <p:tag name="LATEXADDIN" val="\documentclass{article}\pagestyle{empty}&#10;\usepackage{amsmath}&#10;\usepackage{amsfonts}&#10;\usepackage{amssymb}&#10;\begin{document}&#10;\begin{minipage}{9.6 cm}&#10;{\sffamily{&#10;{\bf{b)}} Using $p_0 = 80$ and $q_0 = 10$, we find that the consumers' surplus is&#10;$$&#10;CS \, \, = \, \, \int^{10}_0 \left( -0.1 q^2 + 90 \right) \textrm{d} q - 80 \cdot 10&#10;\, \, = \, \, \dots \, \, = \, \, 66.67&#10;$$&#10;or $66670$ GEL (since $q_0 = 10$ is really $10000$). The consumers' surplus is the area of&#10;the shaded region labeled $CS$ in the figure.\\[1mm]&#10;The producers' surplus is&#10;$$&#10;PS \, \, = \, \, 80 \cdot 10 - \int^{10}_0 \left( 0.2 q^2 + q + 50 \right) \textrm{d} q&#10;\, \, = \, \, \dots \, \, = \, \, 183.33&#10;$$&#10;or $183330$ GEL. The producers' surplus is the area of the shaded region labeled $PS$ in&#10;the figure.&#10;}}&#10;\end{minipage}&#10;\end{document}"/>
  <p:tag name="IGUANATEXSIZE" val="20"/>
  <p:tag name="IGUANATEXCURSOR" val="515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562,055"/>
  <p:tag name="ORIGINALWIDTH" val="4030,746"/>
  <p:tag name="LATEXADDIN" val="\documentclass{article}\pagestyle{empty}&#10;\usepackage{amsmath}&#10;\usepackage{amsfonts}&#10;\usepackage{amssymb}&#10;\begin{document}&#10;\begin{minipage}{12.6 cm}&#10;{\sffamily{&#10;{\bf{Exercise:}}\\[1mm]&#10;Find the Gini index for the given Lorenz curve:\\[-2mm]&#10;$$&#10;L_1(x) \, \, = \, \, x^3 \qquad \text{and} \qquad L_2(x) \, \, = \, \, \tfrac{2}{3} x^{3.7} + \tfrac{1}{3} x \, .&#10;$$&#10;&#10;\vspace{0.4cm}&#10;{\bf{Solution:}}&#10;The respective Gini indices are\\[-4mm]&#10;{\small{&#10;\begin{eqnarray*}&#10;G_1 &amp; = &amp; 2 \int^1_0 \left( x - x^3 \right) \, \, = \, \, 2 \Big[ \tfrac{1}{2} x^2 - \tfrac{1}{4} x^4 \Big]^1_0 \, \, = \, \, \tfrac{1}{2}\\&#10;G_2 &amp; = &amp; 2 \int^1_0 \left( x - (\tfrac{2}{3} x^{3.7} + \tfrac{1}{3} x) \right) \, \, = \, \,&#10;2 \Big[ \tfrac{1}{3} x^2 - \tfrac{2}{3 \cdot 4.7} x^{3.7} \Big]^1_0 \, \, = \, \, 0.1914894&#10;\end{eqnarray*}&#10;}}&#10;}}&#10;\end{minipage}&#10;\end{document}"/>
  <p:tag name="IGUANATEXSIZE" val="20"/>
  <p:tag name="IGUANATEXCURSOR" val="786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02,2123"/>
  <p:tag name="ORIGINALWIDTH" val="1911,511"/>
  <p:tag name="LATEXADDIN" val="\documentclass{article}\pagestyle{empty}&#10;\usepackage{amsmath}&#10;\usepackage{amsfonts}&#10;\usepackage{amssymb}&#10;\begin{document}&#10;\begin{minipage}{9.7 cm}&#10;{\sffamily{&#10;{\bf{Exercise:}}\\[1mm] Find the average value of $f$ on $[0,8]$.&#10;}}&#10;\end{minipage}&#10;\end{document}"/>
  <p:tag name="IGUANATEXSIZE" val="20"/>
  <p:tag name="IGUANATEXCURSOR" val="183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8,095"/>
  <p:tag name="ORIGINALWIDTH" val="3427,822"/>
  <p:tag name="LATEXADDIN" val="\documentclass{article}\pagestyle{empty}&#10;\usepackage{amsmath}&#10;\usepackage{amsfonts}&#10;\usepackage{amssymb}&#10;\begin{document}&#10;\begin{minipage}{9.7 cm}&#10;{\sffamily{&#10;{\bf{Solution:}}\\[1mm] We compute the average, by summing up discrete weighted averages and then divide by $8$:&#10;\begin{eqnarray*}&#10;f_{\textrm{avg}} &amp; = &amp; \frac{0 \cdot 2 + \tfrac{1}{2} \cdot 1 + 1 \cdot 1 + 2 \cdot 2 + \tfrac{3}{2} \cdot 1 + 1 \cdot 1}{8} \\[2mm]&#10;&amp; = &amp;&#10;\frac{8}{8} \, \, = \, \, 1&#10;\end{eqnarray*}&#10;}}&#10;\end{minipage}&#10;\end{document}"/>
  <p:tag name="IGUANATEXSIZE" val="20"/>
  <p:tag name="IGUANATEXCURSOR" val="456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660,6675"/>
  <p:tag name="ORIGINALWIDTH" val="3085,115"/>
  <p:tag name="LATEXADDIN" val="\documentclass{article}\pagestyle{empty}&#10;\usepackage{amsmath}&#10;\usepackage{amsfonts}&#10;\usepackage{amssymb}&#10;\begin{document}&#10;\begin{minipage}{12.7 cm}&#10;{\sffamily{&#10;{\bf{Exercise:}}&#10;Graph the function&#10;$$&#10;f(x) \, \, = \, \, x^2 \, - \, 1 \qquad \text{on $[0, \sqrt{3}]$} \, ,&#10;$$&#10;and find its average value over the given interval.}}&#10;\end{minipage}&#10;\end{document}"/>
  <p:tag name="IGUANATEXSIZE" val="20"/>
  <p:tag name="IGUANATEXCURSOR" val="261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AlQONa1hU24NWfOu_k0Xw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63,855"/>
  <p:tag name="ORIGINALWIDTH" val="3132,359"/>
  <p:tag name="LATEXADDIN" val="\documentclass{article}\pagestyle{empty}&#10;\usepackage{amsmath}&#10;\usepackage{amsfonts}&#10;\usepackage{amssymb}&#10;\begin{document}&#10;\begin{minipage}{9.4 cm}&#10;{\sffamily{&#10;{\bf{Solution:}}&#10;We have&#10;\begin{eqnarray*}&#10;\frac{1}{\sqrt{3}} \, \int^{\sqrt{3}}_0 \left( x^2 - 1 \right) \textrm{d} x&#10;&amp; = &amp;&#10;\frac{1}{\sqrt{3}} \, \Big[ \tfrac{1}{3} x^3 - x \Big]^{\sqrt{3}}_0 \\[2mm]&#10;&amp; = &amp;&#10;\frac{1}{\sqrt{3}} \left( \left( \tfrac{1}{3} \cdot 3 \cdot \sqrt{3} - \sqrt{3} \right) - 0 \right) \\[2mm]&#10;&amp; = &amp;&#10;0&#10;\end{eqnarray*}&#10;}}&#10;\end{minipage}&#10;\end{document}"/>
  <p:tag name="IGUANATEXSIZE" val="20"/>
  <p:tag name="IGUANATEXCURSOR" val="481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79,828"/>
  <p:tag name="ORIGINALWIDTH" val="4457,443"/>
  <p:tag name="LATEXADDIN" val="\documentclass{article}\pagestyle{empty}&#10;\usepackage{amsmath}&#10;\usepackage{amsfonts}&#10;\usepackage{amssymb}&#10;\begin{document}&#10;\begin{minipage}{12.6 cm}&#10;{\sffamily{&#10;{\bf{Exercise:}}\\[1mm]&#10;An annuity pays a continuous income stream of $M$ GEL per year into an account that&#10;pays interest at an annual rate $r$ compounded continuously for a term of $T$ years.\\[-6mm]&#10;\begin{itemize}&#10;\item[{\bf{a)}}] Show that the future value $FV$ of the annuity is\\[-2mm]&#10;$$&#10;FV \, \, = \, \, \tfrac{M}{r} \left( {\rm{e}}^{rT} - 1 \right) \, .&#10;$$&#10;\item[{\bf{b)}}] Show that the present value $PV$ of the annuity is\\[-2mm]&#10;$$&#10;PV \, \, = \, \, \tfrac{M}{r} \left( 1 - {\rm{e}}^{-rT} \right) \, .&#10;$$&#10;\end{itemize}&#10;&#10;}}&#10;\end{minipage}&#10;\end{document}"/>
  <p:tag name="IGUANATEXSIZE" val="20"/>
  <p:tag name="IGUANATEXCURSOR" val="537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940,758"/>
  <p:tag name="ORIGINALWIDTH" val="4140,233"/>
  <p:tag name="LATEXADDIN" val="\documentclass{article}\pagestyle{empty}&#10;\usepackage{amsmath}&#10;\usepackage{amsfonts}&#10;\usepackage{amssymb}&#10;\begin{document}&#10;\begin{minipage}{12.6 cm}&#10;{\sffamily{&#10;{\bf{Solution:}}\\[1mm]&#10;{\bf{a)}} The future value $FV$ of the anuity is&#10;\begin{eqnarray*}&#10;FV &amp; = &amp; \int^T_0 \, M {\rm{e}}^{r(T-t)} \, \textrm{d} t \, \, = \, \, M {\rm{e}}^{rT} \int^T_0 \, {\rm{e}}^{-rt} \, \textrm{d} t&#10;\, \, = \, \, M {\rm{e}}^{rT} \Big[ -\tfrac{1}{r} {\rm{e}}^{-rt} \Big]^T_0 \\[1mm]&#10;&amp; = &amp;&#10;M {\rm{e}}^{rT} \left( -\tfrac{1}{r} {\rm{e}}^{-rT} + \tfrac{1}{r} \right) \, \, = \, \, \tfrac{M}{r} \left( {\rm{e}}^{rT} - 1 \right)&#10;\end{eqnarray*}&#10;{\bf{b)}} The present value $PV$ of the anuity is&#10;\begin{eqnarray*}&#10;PV &amp; = &amp; \int^T_0 \, M {\rm{e}}^{-rt} \, \textrm{d} t \, \, = \, \, \dots \, \, = \, \, M  \left( -\tfrac{1}{r} {\rm{e}}^{-rT} + \tfrac{1}{r} \right) \\[1mm]&#10;&amp; = &amp;&#10;\tfrac{M}{r} \left( 1 - {\rm{e}}^{-rT} \right)&#10;\end{eqnarray*}&#10;}}&#10;\end{minipage}&#10;\end{document}"/>
  <p:tag name="IGUANATEXSIZE" val="20"/>
  <p:tag name="IGUANATEXCURSOR" val="891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26,6967"/>
  <p:tag name="ORIGINALWIDTH" val="4466,442"/>
  <p:tag name="LATEXADDIN" val="\documentclass{article}\pagestyle{empty}&#10;\usepackage{amsmath}&#10;\usepackage{amsfonts}&#10;\usepackage{amssymb}&#10;\begin{document}&#10;\begin{minipage}{12.6 cm}&#10;{\sffamily{&#10;{\bf{Exercise:}}&#10;For the consumers' demand functions $D(q) = 2 (64 - q^2)$ GEL per unit find the total amount of money consumers are&#10;willing to spend to obtain $q_0 = 6$ units of the commodity.&#10;}}&#10;\end{minipage}&#10;\end{document}"/>
  <p:tag name="IGUANATEXSIZE" val="20"/>
  <p:tag name="IGUANATEXCURSOR" val="176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89,8763"/>
  <p:tag name="ORIGINALWIDTH" val="4119,985"/>
  <p:tag name="LATEXADDIN" val="\documentclass{article}\pagestyle{empty}&#10;\usepackage{amsmath}&#10;\usepackage{amsfonts}&#10;\usepackage{amssymb}&#10;\begin{document}&#10;\begin{minipage}{12.6 cm}&#10;{\sffamily{&#10;{\bf{Solution:}}\\[1mm]&#10;The total consumer willingness $WS$ to spend for $q_0 = 6$ units is&#10;$$&#10;WS \, \, = \, \, \int^{q_0}_0 D(q) \, \textrm{d} q \, \, = \, \, \int^6_0 \, 2 (64 - q^2) \, \textrm{d} q \, \, = \, \,&#10;\Big[ 128 q - \tfrac{2}{3} q^3 \Big]^6_0 \, \, = \, \, 624 \, .&#10;$$&#10;So consumers are willing to pay $624$ GEL for as many as $6$ units.&#10;}}&#10;\end{minipage}&#10;\end{document}"/>
  <p:tag name="IGUANATEXSIZE" val="20"/>
  <p:tag name="IGUANATEXCURSOR" val="478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76,678"/>
  <p:tag name="ORIGINALWIDTH" val="4458,193"/>
  <p:tag name="LATEXADDIN" val="\documentclass{article}\pagestyle{empty}&#10;\usepackage{amsmath}&#10;\usepackage{amsfonts}&#10;\usepackage{amssymb}&#10;\begin{document}&#10;\begin{minipage}{12.6 cm}&#10;{\sffamily{&#10;{\bf{Exercise:}}&#10;Let $p = D(q) = 2(64-q^2)$ be the price (GEL per unit) at which $q$ units of a particular commodity will be demanded by the&#10;market (that is, all $q$ units will be sold at this price). Find the&#10;price $p_0 = D(q_0)$ at which $q_0 = 6$ units will be demanded and compute the corresponding consumers’ surplus $CS$.}}&#10;\end{minipage}&#10;\end{document}"/>
  <p:tag name="IGUANATEXSIZE" val="20"/>
  <p:tag name="IGUANATEXCURSOR" val="408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36,333"/>
  <p:tag name="ORIGINALWIDTH" val="4173,229"/>
  <p:tag name="LATEXADDIN" val="\documentclass{article}\pagestyle{empty}&#10;\usepackage{amsmath}&#10;\usepackage{amsfonts}&#10;\usepackage{amssymb}&#10;\begin{document}&#10;\begin{minipage}{12.6 cm}&#10;{\sffamily{&#10;{\bf{Solution:}}\\[1mm]&#10;For $q_0 = 6$ we have $p_0 = D(6) = 56$. Thus, the seeked consumers' surplis $CS$ is&#10;\begin{eqnarray*}&#10;CS &amp; = &amp; \int^{q_0}_0 D(q) \, \textrm{d} q - p_0 q_0  \, \, = \, \, \int^6_0 \, 2 (64 - q^2) \, \textrm{d} q - 6 \cdot 56 \\[1mm]&#10;&amp; = &amp;&#10;\Big[ 128 q - \tfrac{2}{3} q^3 \Big]^6_0 - 336 \, \, = \, \, 288 \, .&#10;\end{eqnarray*}&#10;So the consumers' surplus is $288$ GEL.&#10;}}&#10;\end{minipage}&#10;\end{document}"/>
  <p:tag name="IGUANATEXSIZE" val="20"/>
  <p:tag name="IGUANATEXCURSOR" val="542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9gNzT53jU6HzP9VqlC8Bw"/>
</p:tagLst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589</Words>
  <Application>Microsoft Office PowerPoint</Application>
  <PresentationFormat>Bildschirmpräsentation (16:9)</PresentationFormat>
  <Paragraphs>102</Paragraphs>
  <Slides>51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51</vt:i4>
      </vt:variant>
    </vt:vector>
  </HeadingPairs>
  <TitlesOfParts>
    <vt:vector size="52" baseType="lpstr">
      <vt:lpstr>Larissa-Design</vt:lpstr>
      <vt:lpstr>Calculus I for Management</vt:lpstr>
      <vt:lpstr>Folie 2</vt:lpstr>
      <vt:lpstr>The net excess profit is the accumulated difference between two profit schemes</vt:lpstr>
      <vt:lpstr>Example: Finding net excess profit</vt:lpstr>
      <vt:lpstr>Example: Finding net excess profit</vt:lpstr>
      <vt:lpstr>Example: Finding net excess profit</vt:lpstr>
      <vt:lpstr>The Lorenz curves illustrates the  percentage of a society’s wealth that is possessed by a given percentage of its people</vt:lpstr>
      <vt:lpstr>The Gini index is a measure fir the inequality in the distribution of wealth in a society (1/ 2)</vt:lpstr>
      <vt:lpstr>The Gini index is a measure fir the inequality in the distribution of wealth in a society (2/ 2)</vt:lpstr>
      <vt:lpstr>Example: Studying distribution of income</vt:lpstr>
      <vt:lpstr>Folie 11</vt:lpstr>
      <vt:lpstr>The average value of a function over an interval is its corresponding definite integral divided by the length of the interval</vt:lpstr>
      <vt:lpstr>Example: Finding the average of a function</vt:lpstr>
      <vt:lpstr>Example: Finding average monthly sales</vt:lpstr>
      <vt:lpstr>Example: Finding average monthly sales</vt:lpstr>
      <vt:lpstr>The average value equals the average rate of change of any of the functions antiderivatives</vt:lpstr>
      <vt:lpstr>Folie 17</vt:lpstr>
      <vt:lpstr>The future value is the total amount (payments plus interest) that is accumulated during a term</vt:lpstr>
      <vt:lpstr>Example: Finding the future value of an annuity</vt:lpstr>
      <vt:lpstr>Example: Finding the future value of an annuity</vt:lpstr>
      <vt:lpstr>Example: Finding the future value of an annuity</vt:lpstr>
      <vt:lpstr>Example: Finding the future value of an annuity</vt:lpstr>
      <vt:lpstr>The formula for computing the future value of a continuously compounded income stream</vt:lpstr>
      <vt:lpstr>The present value compares continuous compounding of a prime with annuity (1/ 2)</vt:lpstr>
      <vt:lpstr>The present value compares continuous compounding of a prime with annuity (2/ 2)</vt:lpstr>
      <vt:lpstr>Example: Using present value to compare two income streams</vt:lpstr>
      <vt:lpstr>Example: Using present value to compare two income streams</vt:lpstr>
      <vt:lpstr>Example: Using present value to compare two income streams</vt:lpstr>
      <vt:lpstr>Folie 29</vt:lpstr>
      <vt:lpstr>The total consumer willingness to spend describes the accumulated consumption behavior in terms of price and amount of units (1/4)</vt:lpstr>
      <vt:lpstr>The total consumer willingness to spend describes the accumulated consumption behavior in terms of price and amount of units (2/4)</vt:lpstr>
      <vt:lpstr>The total consumer willingness to spend describes the accumulated consumption behavior in terms of price and amount of units (3/4)</vt:lpstr>
      <vt:lpstr>The total consumer willingness to spend describes the accumulated consumption behavior in terms of price and amount of units (4/4)</vt:lpstr>
      <vt:lpstr>Example: Computing consumer willingness to spend</vt:lpstr>
      <vt:lpstr>Consumer’s surplus is the total consumer willingness to spend (1/ 2)</vt:lpstr>
      <vt:lpstr>Consumer’s surplus is the total consumer willingness to spend (2/ 2)</vt:lpstr>
      <vt:lpstr>Geometric interpretation of consumers’ surplus</vt:lpstr>
      <vt:lpstr>Producers’ surplus is the total supplier’s willingness to produce (1/ 2) </vt:lpstr>
      <vt:lpstr>Producers’ surplus is the total supplier’s willingness to produce (2/ 2) </vt:lpstr>
      <vt:lpstr>Example: Studying consumers’ and producers’ surplus</vt:lpstr>
      <vt:lpstr>Example: Studying consumers’ and producers’ surplus</vt:lpstr>
      <vt:lpstr>Example: Studying consumers’ and producers’ surplus</vt:lpstr>
      <vt:lpstr>Folie 43</vt:lpstr>
      <vt:lpstr>Exercise: Gini indices for given Lorenz curves</vt:lpstr>
      <vt:lpstr>Exercise: The average of a function</vt:lpstr>
      <vt:lpstr>Exercise: Finding the average value</vt:lpstr>
      <vt:lpstr>Exercise: Future and present value of an annuity</vt:lpstr>
      <vt:lpstr>Exercise: Future and present value of an annuity</vt:lpstr>
      <vt:lpstr>Exercise: Consumers’ willingness to spend</vt:lpstr>
      <vt:lpstr>Exercise: Consumers’ surplus</vt:lpstr>
      <vt:lpstr>Calculus I for Management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Florian</dc:creator>
  <cp:lastModifiedBy>Florian Rupp</cp:lastModifiedBy>
  <cp:revision>214</cp:revision>
  <dcterms:created xsi:type="dcterms:W3CDTF">2020-04-04T18:50:50Z</dcterms:created>
  <dcterms:modified xsi:type="dcterms:W3CDTF">2022-11-16T21:32:43Z</dcterms:modified>
</cp:coreProperties>
</file>