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19" r:id="rId3"/>
    <p:sldId id="339" r:id="rId4"/>
    <p:sldId id="346" r:id="rId5"/>
    <p:sldId id="340" r:id="rId6"/>
    <p:sldId id="347" r:id="rId7"/>
    <p:sldId id="348" r:id="rId8"/>
    <p:sldId id="355" r:id="rId9"/>
    <p:sldId id="356" r:id="rId1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3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35.xml"/><Relationship Id="rId10" Type="http://schemas.openxmlformats.org/officeDocument/2006/relationships/image" Target="../media/image19.png"/><Relationship Id="rId4" Type="http://schemas.openxmlformats.org/officeDocument/2006/relationships/tags" Target="../tags/tag34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2.xml"/><Relationship Id="rId7" Type="http://schemas.openxmlformats.org/officeDocument/2006/relationships/image" Target="../media/image2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</a:t>
            </a:r>
            <a:r>
              <a:rPr lang="en-US" dirty="0" smtClean="0"/>
              <a:t>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Integration by Parts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by Parts                (of indefinite integrals)</a:t>
            </a:r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Definite Integration by Parts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Repeated Application of Integration by Parts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Integral Tables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Preliminaries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 integration by parts is used, for instance, to find an area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61"/>
            <a:ext cx="7055785" cy="1759993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3723878"/>
            <a:ext cx="7200800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21884" y="3795845"/>
            <a:ext cx="5300456" cy="817370"/>
          </a:xfrm>
          <a:prstGeom prst="rect">
            <a:avLst/>
          </a:prstGeom>
          <a:noFill/>
          <a:ln/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795886"/>
            <a:ext cx="150128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definite integration by parts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1" y="1203561"/>
            <a:ext cx="7062023" cy="2792702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4427984" y="3219989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4427984" y="3724045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372200" y="3219989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372200" y="3724045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24403" y="3290881"/>
            <a:ext cx="415275" cy="218257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750163" y="3771255"/>
            <a:ext cx="363754" cy="265620"/>
          </a:xfrm>
          <a:prstGeom prst="rect">
            <a:avLst/>
          </a:prstGeom>
          <a:noFill/>
          <a:ln/>
          <a:effectLst/>
        </p:spPr>
      </p:pic>
      <p:pic>
        <p:nvPicPr>
          <p:cNvPr id="22" name="Grafik 21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824974" y="3854576"/>
            <a:ext cx="102565" cy="98979"/>
          </a:xfrm>
          <a:prstGeom prst="rect">
            <a:avLst/>
          </a:prstGeom>
          <a:noFill/>
          <a:ln/>
          <a:effectLst/>
        </p:spPr>
      </p:pic>
      <p:pic>
        <p:nvPicPr>
          <p:cNvPr id="21" name="Grafik 20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709060" y="3322349"/>
            <a:ext cx="334393" cy="155320"/>
          </a:xfrm>
          <a:prstGeom prst="rect">
            <a:avLst/>
          </a:prstGeom>
          <a:noFill/>
          <a:ln/>
          <a:effectLst/>
        </p:spPr>
      </p:pic>
      <p:sp>
        <p:nvSpPr>
          <p:cNvPr id="17" name="Textfeld 16"/>
          <p:cNvSpPr txBox="1"/>
          <p:nvPr/>
        </p:nvSpPr>
        <p:spPr>
          <a:xfrm>
            <a:off x="1921883" y="458797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L</a:t>
            </a:r>
            <a:r>
              <a:rPr lang="en-US" dirty="0" smtClean="0"/>
              <a:t>-I-A-T-E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1763688" y="4587974"/>
            <a:ext cx="1296144" cy="3600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1" y="1131590"/>
            <a:ext cx="1224136" cy="8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definite integration by parts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2"/>
            <a:ext cx="5763715" cy="267343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131590"/>
            <a:ext cx="1224136" cy="8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Calculating the future vale of an investment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8"/>
            <a:ext cx="7086613" cy="35879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Calculating the future vale of an investment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7"/>
            <a:ext cx="7080184" cy="2858590"/>
          </a:xfrm>
          <a:prstGeom prst="rect">
            <a:avLst/>
          </a:prstGeom>
          <a:noFill/>
          <a:ln/>
          <a:effectLst/>
        </p:spPr>
      </p:pic>
      <p:sp>
        <p:nvSpPr>
          <p:cNvPr id="10" name="Textfeld 9"/>
          <p:cNvSpPr txBox="1"/>
          <p:nvPr/>
        </p:nvSpPr>
        <p:spPr>
          <a:xfrm>
            <a:off x="1921883" y="458797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L-I-</a:t>
            </a:r>
            <a:r>
              <a:rPr lang="en-US" b="1" u="sng" dirty="0" smtClean="0"/>
              <a:t>A</a:t>
            </a:r>
            <a:r>
              <a:rPr lang="en-US" dirty="0" smtClean="0"/>
              <a:t>-T-E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1763688" y="4587974"/>
            <a:ext cx="1296144" cy="3600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Calculating the future vale of an investment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6681628" cy="19234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turn:</a:t>
            </a:r>
            <a:br>
              <a:rPr lang="en-US" dirty="0" smtClean="0"/>
            </a:br>
            <a:r>
              <a:rPr lang="en-US" dirty="0" smtClean="0"/>
              <a:t>Please, try to solve this question on your own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1"/>
            <a:ext cx="4941121" cy="927652"/>
          </a:xfrm>
          <a:prstGeom prst="rect">
            <a:avLst/>
          </a:prstGeom>
          <a:noFill/>
          <a:ln/>
          <a:effectLst/>
        </p:spPr>
      </p:pic>
      <p:grpSp>
        <p:nvGrpSpPr>
          <p:cNvPr id="3" name="Gruppieren 24"/>
          <p:cNvGrpSpPr/>
          <p:nvPr/>
        </p:nvGrpSpPr>
        <p:grpSpPr>
          <a:xfrm rot="20172303">
            <a:off x="117564" y="1131366"/>
            <a:ext cx="1130424" cy="288032"/>
            <a:chOff x="251520" y="2067694"/>
            <a:chExt cx="1130424" cy="288032"/>
          </a:xfrm>
        </p:grpSpPr>
        <p:sp>
          <p:nvSpPr>
            <p:cNvPr id="7" name="Rechteck 6"/>
            <p:cNvSpPr/>
            <p:nvPr/>
          </p:nvSpPr>
          <p:spPr>
            <a:xfrm>
              <a:off x="251520" y="2067694"/>
              <a:ext cx="1130424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Discussion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>
            <a:xfrm>
              <a:off x="251520" y="2067694"/>
              <a:ext cx="1130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251520" y="2355726"/>
              <a:ext cx="1130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bgerundetes Rechteck 11"/>
          <p:cNvSpPr/>
          <p:nvPr/>
        </p:nvSpPr>
        <p:spPr>
          <a:xfrm>
            <a:off x="6948264" y="987574"/>
            <a:ext cx="208823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180156" y="1059582"/>
            <a:ext cx="1620788" cy="360039"/>
          </a:xfrm>
          <a:prstGeom prst="rect">
            <a:avLst/>
          </a:prstGeom>
          <a:noFill/>
          <a:ln/>
          <a:effectLst/>
        </p:spPr>
      </p:pic>
      <p:sp>
        <p:nvSpPr>
          <p:cNvPr id="15" name="Rechteck 14"/>
          <p:cNvSpPr/>
          <p:nvPr/>
        </p:nvSpPr>
        <p:spPr>
          <a:xfrm>
            <a:off x="1691680" y="2427734"/>
            <a:ext cx="7200800" cy="25922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63691" y="2499722"/>
            <a:ext cx="5626997" cy="2158752"/>
          </a:xfrm>
          <a:prstGeom prst="rect">
            <a:avLst/>
          </a:prstGeom>
          <a:noFill/>
          <a:ln/>
          <a:effectLst/>
        </p:spPr>
      </p:pic>
      <p:sp>
        <p:nvSpPr>
          <p:cNvPr id="22" name="Rechteck 21"/>
          <p:cNvSpPr/>
          <p:nvPr/>
        </p:nvSpPr>
        <p:spPr>
          <a:xfrm>
            <a:off x="1763688" y="4227934"/>
            <a:ext cx="2232248" cy="72008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840831" y="4319930"/>
            <a:ext cx="2077962" cy="535956"/>
          </a:xfrm>
          <a:prstGeom prst="rect">
            <a:avLst/>
          </a:prstGeom>
          <a:noFill/>
          <a:ln/>
          <a:effectLst/>
        </p:spPr>
      </p:pic>
      <p:sp>
        <p:nvSpPr>
          <p:cNvPr id="16" name="Rechteck 15"/>
          <p:cNvSpPr/>
          <p:nvPr/>
        </p:nvSpPr>
        <p:spPr>
          <a:xfrm>
            <a:off x="251520" y="4299942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1520" y="3507854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8,3802"/>
  <p:tag name="ORIGINALWIDTH" val="4386,202"/>
  <p:tag name="LATEXADDIN" val="\documentclass{article}\pagestyle{empty}&#10;\usepackage{amsmath}&#10;\usepackage{amsfonts}&#10;\usepackage{amssymb}&#10;\begin{document}&#10;\begin{minipage}{12.4 cm}&#10;{\sffamily{&#10;The integration by parts formula can be applied to definite integrals by noting that&#10;$$&#10;\int^b_a \, u \, \textrm{d} v \, \, = \, \, \Big[ u \cdot v \Big]^b_a \, - \, \int^b_a \, v \, \textrm{d} u \, . &#10;$$&#10;For instance, {\bf{definite integration by parts}} is used to find an area, as in the next example.&#10;}}&#10;\end{minipage}&#10;\end{document}"/>
  <p:tag name="IGUANATEXSIZE" val="20"/>
  <p:tag name="IGUANATEXCURSOR" val="4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3,9446"/>
  <p:tag name="ORIGINALWIDTH" val="3292,089"/>
  <p:tag name="LATEXADDIN" val="\documentclass{article}\pagestyle{empty}&#10;\usepackage{amsmath}&#10;\usepackage{amsfonts}&#10;\usepackage{amssymb}&#10;\begin{document}&#10;\begin{minipage}{12.4 cm}&#10;{\sffamily{&#10;{\bf{Example (Finding Area Using Integration by Parts):}}\\[1mm]&#10;Find the area of the region bounded by the curve $y = \ln(x)$,\\ the $x$-axis, and the line $x = {\rm{e}}$.}}&#10;\end{minipage}&#10;\end{document}"/>
  <p:tag name="IGUANATEXSIZE" val="20"/>
  <p:tag name="IGUANATEXCURSOR" val="2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8,56"/>
  <p:tag name="ORIGINALWIDTH" val="4383,202"/>
  <p:tag name="LATEXADDIN" val="\documentclass{article}\pagestyle{empty}&#10;\usepackage{amsmath}&#10;\usepackage{amsfonts}&#10;\usepackage{amssymb}&#10;\begin{document}&#10;\begin{minipage}{12.4 cm}&#10;{\sffamily{&#10;{\bf{Solution:}}\\[1mm]&#10;Since $\ln(x) \geq 0$ for $1 \leq x \leq {\rm{e}}$, the area is given by the definite integral&#10;$$&#10;A \, \, = \, \, \int^{\rm{e}}_1 \, \ln(x) \, \textrm{d} x \, .&#10;$$&#10;To evaluate this integral using integration by parts, think of $\ln(x) \, \textrm{d} x$ as $\ln(x) \cdot 1 \, \textrm{d}x$&#10;and use&#10;$$&#10;\begin{array}{r c l c r c l}&#10;u &amp; = &amp; \qquad &amp; \qquad &amp; \textrm{d} v &amp; = &amp; \qquad \\[4mm]&#10;\textrm{d} u &amp; = &amp; \qquad &amp; &amp; v &amp; = &amp; \qquad&#10;\end{array}&#10;$$&#10;}}&#10;\end{minipage}&#10;\end{document}"/>
  <p:tag name="IGUANATEXSIZE" val="20"/>
  <p:tag name="IGUANATEXCURSOR" val="63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56,468"/>
  <p:tag name="LATEXADDIN" val="\documentclass{article}\pagestyle{empty}&#10;\usepackage{amsmath}&#10;\usepackage{amsfonts}&#10;\usepackage{amssymb}&#10;\begin{document}&#10;\begin{minipage}{12.5 cm}&#10;{\sffamily{&#10;$\ln(x)$&#10;}}&#10;\end{minipage}&#10;\end{document}"/>
  <p:tag name="IGUANATEXSIZE" val="20"/>
  <p:tag name="IGUANATEXCURSOR" val="1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27,2216"/>
  <p:tag name="LATEXADDIN" val="\documentclass{article}\pagestyle{empty}&#10;\usepackage{amsmath}&#10;\usepackage{amsfonts}&#10;\usepackage{amssymb}&#10;\begin{document}&#10;\begin{minipage}{12.5 cm}&#10;{\sffamily{&#10;$\frac{1}{x} \, \textrm{d} x$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62,99213"/>
  <p:tag name="LATEXADDIN" val="\documentclass{article}\pagestyle{empty}&#10;\usepackage{amsmath}&#10;\usepackage{amsfonts}&#10;\usepackage{amssymb}&#10;\begin{document}&#10;\begin{minipage}{12.5 cm}&#10;{\sffamily{&#10;$x$&#10;}}&#10;\end{minipage}&#10;\end{document}"/>
  <p:tag name="IGUANATEXSIZE" val="20"/>
  <p:tag name="IGUANATEXCURSOR" val="1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07,724"/>
  <p:tag name="LATEXADDIN" val="\documentclass{article}\pagestyle{empty}&#10;\usepackage{amsmath}&#10;\usepackage{amsfonts}&#10;\usepackage{amssymb}&#10;\begin{document}&#10;\begin{minipage}{12.5 cm}&#10;{\sffamily{&#10;$1 \, \textrm{d} x$&#10;}}&#10;\end{minipage}&#10;\end{document}"/>
  <p:tag name="IGUANATEXSIZE" val="20"/>
  <p:tag name="IGUANATEXCURSOR" val="1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0,319"/>
  <p:tag name="ORIGINALWIDTH" val="3575,553"/>
  <p:tag name="LATEXADDIN" val="\documentclass{article}\pagestyle{empty}&#10;\usepackage{amsmath}&#10;\usepackage{amsfonts}&#10;\usepackage{amssymb}&#10;\begin{document}&#10;\begin{minipage}{12.4 cm}&#10;{\sffamily{&#10;Thus, the required area is&#10;\begin{eqnarray*}&#10;A &amp; = &amp; \int^{\rm{e}}_1 \, \ln(x) \, \textrm{d} x \, \, = \, \,&#10;\Big[ x \cdot \ln(x) \Big]^{\rm{e}}_1 \, - \, \int^{\rm{e}}_1 \, x \cdot \frac{1}{x} \, \textrm{d} x \\[2mm]&#10;&amp; = &amp;&#10;\Big[ x \cdot \ln(x) \Big]^{\rm{e}}_1 \, - \, \int^{\rm{e}}_1 \, 1 \, \textrm{d} x \, \, = \, \,&#10;\Big[ x \cdot \ln(x) - x \Big]^{\rm{e}}_1 \\[2mm]&#10;&amp; = &amp;&#10;\left( {\rm{e}} \cdot \ln({\rm{e}}) - {\rm{e}} \right) \, - \, \left( 1 \cdot \ln(1) - 1 \right) \\[2mm]&#10;&amp; = &amp;&#10;\left( {\rm{e}}  - {\rm{e}} \right) \, - \, \left( 0 - 1 \right) \, \, = \, \, 1 \, .&#10;\end{eqnarray*}&#10;}}&#10;\end{minipage}&#10;\end{document}"/>
  <p:tag name="IGUANATEXSIZE" val="20"/>
  <p:tag name="IGUANATEXCURSOR" val="73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7,507"/>
  <p:tag name="ORIGINALWIDTH" val="4395,201"/>
  <p:tag name="LATEXADDIN" val="\documentclass{article}\pagestyle{empty}&#10;\usepackage{amsmath}&#10;\usepackage{amsfonts}&#10;\usepackage{amssymb}&#10;\begin{document}&#10;\begin{minipage}{12.4 cm}&#10;{\sffamily{&#10;{\bf{Example:}}&#10;Marika is considering a $5$-year investment, and estimates that $t$ years from now it will be generating a continuous income stream of $3 000 + 50 t$ GEL per year. If the prevailing annual interest rate remains fixed at $4 \%$ compounded continuously during the entire $5$-year term, what should her investment be worth in $5$ years?\\[1mm]&#10;&#10;{\bf{Solution:}}&#10;We measure the 'worth' of Marika's investment by the future value of the income flow&#10;over the $5$-year term. An income stream deposited continuously&#10;at the rate $f(t)$ into an account that earns interest at an annual rate $r$ compounded&#10;continuously for a term of $T$ years has future value ($FV$) given by the integral&#10;$$&#10;FV \, \, = \, \, \int^T_0 \, f(t) \cdot {\rm{e}}^{r \cdot (T-t)} \, \textrm{d} t \, .&#10;$$&#10;}}&#10;\end{minipage}&#10;\end{document}"/>
  <p:tag name="IGUANATEXSIZE" val="20"/>
  <p:tag name="IGUANATEXCURSOR" val="3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9,306"/>
  <p:tag name="ORIGINALWIDTH" val="4387,702"/>
  <p:tag name="LATEXADDIN" val="\documentclass{article}\pagestyle{empty}&#10;\usepackage{amsmath}&#10;\usepackage{amsfonts}&#10;\usepackage{amssymb}&#10;\begin{document}&#10;\begin{minipage}{12.4 cm}&#10;{\sffamily{&#10;For this investment, we have $f(t) = 3 000 + 50 t$, $r = 0.04$, and $T = 5$, so the&#10;future value is given by the integral&#10;$$&#10;FV \, \, = \, \, \int^5_0 \left( 3000 + 50 t \right) \cdot {\rm{e}}^{0.04 \cdot (5-t)} \, \textrm{d} t \, .&#10;$$&#10;Integrating by parts with&#10;$$&#10;\begin{array}{r c l c r c l}&#10;u &amp; = &amp; 3000 + 50 t &amp; \quad &amp; \textrm{d} v &amp; = &amp; {\rm{e}}^{0.04 \cdot (5-t)} \, \textrm{d} t \\[4mm]&#10;\textrm{d} u &amp; = &amp; 50 \, \textrm{d} t &amp; &amp; v &amp; = &amp; \tfrac{1}{-0.04} {\rm{e}}^{0.04 \cdot (5-t)} \, \, = \, \, -25 \cdot {\rm{e}}^{0.04 \cdot (5-t)}&#10;\end{array}&#10;$$&#10;}}&#10;\end{minipage}&#10;\end{document}"/>
  <p:tag name="IGUANATEXSIZE" val="20"/>
  <p:tag name="IGUANATEXCURSOR" val="4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0,87"/>
  <p:tag name="ORIGINALWIDTH" val="4140,983"/>
  <p:tag name="LATEXADDIN" val="\documentclass{article}\pagestyle{empty}&#10;\usepackage{amsmath}&#10;\usepackage{amsfonts}&#10;\usepackage{amssymb}&#10;\begin{document}&#10;\begin{minipage}{12.4 cm}&#10;{\sffamily{&#10;we get&#10;\begin{eqnarray*}&#10;FV &amp; = &amp; \Big[ (3000 + 50 t) \cdot (-25 {\rm{e}}^{0.04 \cdot (5-t)}) \Big]^5_0 \, - \, \int^5_0 \, 50 \cdot (-25 {\rm{e}}^{0.04 \cdot (5-t)}) \, \textrm{d} t \\[2mm]&#10;&amp; = &amp;&#10;\dots \, \, = \, \, 17 274.04 \, .&#10;\end{eqnarray*}&#10;Thus, in $5$ years, Marika's investment will be worth roughly $17 274$ GEL.&#10;}}&#10;\end{minipage}&#10;\end{document}"/>
  <p:tag name="IGUANATEXSIZE" val="20"/>
  <p:tag name="IGUANATEXCURSOR" val="4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5,6805"/>
  <p:tag name="ORIGINALWIDTH" val="3133,858"/>
  <p:tag name="LATEXADDIN" val="\documentclass{article}\pagestyle{empty}&#10;\usepackage{amsmath}&#10;\usepackage{amsfonts}&#10;\usepackage{amssymb}&#10;\usepackage{multicol}&#10;\begin{document}&#10;\begin{minipage}{12.7 cm}&#10;{\sffamily{&#10;{\bf{Exercise:}}&#10;Use integration by parts to evaluate the integral.&#10;$$&#10;\int^5_1 \, \frac{\ln(x)}{x^2} \, \textrm{d} x&#10;$$&#10;}}&#10;\end{minipage}&#10;\end{document}"/>
  <p:tag name="IGUANATEXSIZE" val="20"/>
  <p:tag name="IGUANATEXCURSOR" val="3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1373,078"/>
  <p:tag name="LATEXADDIN" val="\documentclass{article}\pagestyle{empty}&#10;\usepackage{amsmath}&#10;\usepackage{amsfonts}&#10;\usepackage{amssymb}&#10;\begin{document}&#10;\begin{minipage}{12.5 cm}&#10;{\sffamily{&#10;$$&#10;\int \, u \, \textrm{d} v \, \, = \, \, u \, v \, - \, \int \, v \, \textrm{d} u &#10;$$&#10;}}&#10;\end{minipage}&#10;\end{document}"/>
  <p:tag name="IGUANATEXSIZE" val="20"/>
  <p:tag name="IGUANATEXCURSOR" val="1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7,098"/>
  <p:tag name="ORIGINALWIDTH" val="3532,809"/>
  <p:tag name="LATEXADDIN" val="\documentclass{article}\pagestyle{empty}&#10;\usepackage{amsmath}&#10;\usepackage{amsfonts}&#10;\usepackage{amssymb}&#10;\usepackage{multicol}&#10;\begin{document}&#10;\begin{minipage}{12.7 cm}&#10;{\sffamily{&#10;{\bf{Solution:}} As $\ln(x)$ is easy to differentiate, we have&#10;\begin{eqnarray*}&#10;\int^5_1 \, \frac{\ln(x)}{x^2} \, \textrm{d} x &amp; = &amp; \Big[ -x^{-1} \ln(x) \Big]^5_1 + \int^5_1 \, x^{-2} \, \textrm{d} x\\[2mm]&#10;&amp; = &amp; &#10;-\tfrac{1}{5} \ln(5) + \ln(1) - \Big[ x^{-1} \Big]^5_1 \\[2mm]&#10;&amp; = &amp;&#10;-\tfrac{1}{5}\left( \ln(5) + 1 \right) + 1&#10;\end{eqnarray*}&#10;}}&#10;\end{minipage}&#10;\end{document}"/>
  <p:tag name="IGUANATEXSIZE" val="20"/>
  <p:tag name="IGUANATEXCURSOR" val="1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7,9453"/>
  <p:tag name="ORIGINALWIDTH" val="1947,507"/>
  <p:tag name="LATEXADDIN" val="\documentclass{article}\pagestyle{empty}&#10;\usepackage{amsmath}&#10;\usepackage{amsfonts}&#10;\usepackage{amssymb}&#10;\begin{document}&#10;\begin{minipage}{12.4 cm}&#10;{\sffamily{&#10;$$&#10;\begin{array}{r c l c r c l}&#10;u &amp; = &amp; \ln(x) &amp; \quad &amp; \textrm{d} v &amp; = &amp; x^{-2} \textrm{d} x \\[4mm]&#10;\textrm{d} u &amp; = &amp; \frac{1}{x} \textrm{d} x &amp; &amp; v &amp; = &amp; -x^{-1}&#10;\end{array}&#10;$$&#10;}}&#10;\end{minipage}&#10;\end{document}"/>
  <p:tag name="IGUANATEXSIZE" val="20"/>
  <p:tag name="IGUANATEXCURSOR" val="2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</Words>
  <Application>Microsoft Office PowerPoint</Application>
  <PresentationFormat>Bildschirmpräsentation (16:9)</PresentationFormat>
  <Paragraphs>23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Calculus I for MGMT – Integration Integration by Parts</vt:lpstr>
      <vt:lpstr>Definite integration by parts is used, for instance, to find an area</vt:lpstr>
      <vt:lpstr>Example: Application of definite integration by parts</vt:lpstr>
      <vt:lpstr>Example: Application of definite integration by parts</vt:lpstr>
      <vt:lpstr>Example: Calculating the future vale of an investment</vt:lpstr>
      <vt:lpstr>Example: Calculating the future vale of an investment</vt:lpstr>
      <vt:lpstr>Example: Calculating the future vale of an investment</vt:lpstr>
      <vt:lpstr>Now it’s your turn: Please, try to solve this question on your own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199</cp:revision>
  <dcterms:created xsi:type="dcterms:W3CDTF">2020-04-04T18:50:50Z</dcterms:created>
  <dcterms:modified xsi:type="dcterms:W3CDTF">2023-02-20T20:42:27Z</dcterms:modified>
</cp:coreProperties>
</file>