
<file path=[Content_Types].xml><?xml version="1.0" encoding="utf-8"?>
<Types xmlns="http://schemas.openxmlformats.org/package/2006/content-types"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322" r:id="rId3"/>
    <p:sldId id="323" r:id="rId4"/>
    <p:sldId id="361" r:id="rId5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 varScale="1">
        <p:scale>
          <a:sx n="141" d="100"/>
          <a:sy n="141" d="100"/>
        </p:scale>
        <p:origin x="-1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  <p:sp>
        <p:nvSpPr>
          <p:cNvPr id="30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</a:t>
            </a:r>
            <a:r>
              <a:rPr lang="en-US" dirty="0" smtClean="0"/>
              <a:t>Integration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Integration by Parts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 by Parts                (of indefinite integrals)</a:t>
            </a:r>
          </a:p>
        </p:txBody>
      </p:sp>
      <p:sp>
        <p:nvSpPr>
          <p:cNvPr id="16" name="Rechteck 15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Definite Integration by Parts</a:t>
            </a:r>
          </a:p>
        </p:txBody>
      </p:sp>
      <p:sp>
        <p:nvSpPr>
          <p:cNvPr id="17" name="Rechteck 16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Repeated Application of Integration by Parts</a:t>
            </a:r>
          </a:p>
        </p:txBody>
      </p:sp>
      <p:sp>
        <p:nvSpPr>
          <p:cNvPr id="18" name="Rechteck 17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Integral Tables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Preliminaries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Integrating by parts twice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6480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61"/>
            <a:ext cx="7041633" cy="484948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1923678"/>
            <a:ext cx="7200800" cy="30963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995645"/>
            <a:ext cx="7072762" cy="250798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Integrating by parts twice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49"/>
            <a:ext cx="6592894" cy="976205"/>
          </a:xfrm>
          <a:prstGeom prst="rect">
            <a:avLst/>
          </a:prstGeom>
          <a:noFill/>
          <a:ln/>
          <a:effectLst/>
        </p:spPr>
      </p:pic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2427734"/>
            <a:ext cx="6192883" cy="976205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3548647"/>
            <a:ext cx="7009874" cy="139936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,967"/>
  <p:tag name="ORIGINALWIDTH" val="4377,203"/>
  <p:tag name="LATEXADDIN" val="\documentclass{article}\pagestyle{empty}&#10;\usepackage{amsmath}&#10;\usepackage{amsfonts}&#10;\usepackage{amssymb}&#10;\begin{document}&#10;\begin{minipage}{12.4 cm}&#10;{\sffamily{&#10;Sometimes integration by parts leads to a new integral that also must be integrated&#10;by parts. This situation is illustrated in the next example.&#10;}}&#10;\end{minipage}&#10;\end{document}"/>
  <p:tag name="IGUANATEXSIZE" val="20"/>
  <p:tag name="IGUANATEXCURSOR" val="28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8,83"/>
  <p:tag name="ORIGINALWIDTH" val="4384,702"/>
  <p:tag name="LATEXADDIN" val="\documentclass{article}\pagestyle{empty}&#10;\usepackage{amsmath}&#10;\usepackage{amsfonts}&#10;\usepackage{amssymb}&#10;\begin{document}&#10;\begin{minipage}{12.4 cm}&#10;{\sffamily{&#10;{\bf{Example:}}&#10;Find&#10;$$&#10;\int \, x^2 \, {\rm{e}}^{2x} \, \textrm{d} x \, .&#10;$$&#10;&#10;{\bf{Solution:}}\\[1mm]&#10;Since the factor ${\rm{e}}^{2x}$ is easy to integrate and $x^2$ is simplified by differentiation, we choose&#10;$$&#10;\begin{array}{r c l c r c l}&#10;u &amp; = &amp; x^2 &amp; \qquad &amp; \textrm{d} v &amp; = &amp; {\rm{e}}^{2x} \, \textrm{d} x \\[4mm]&#10;\textrm{d} u &amp; = &amp; 2x \, \textrm{d}x &amp; &amp; v &amp; = &amp; \tfrac{1}{2} {\rm{e}}^{2x}&#10;\end{array}&#10;$$&#10;}}&#10;\end{minipage}&#10;\end{document}"/>
  <p:tag name="IGUANATEXSIZE" val="20"/>
  <p:tag name="IGUANATEXCURSOR" val="26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4,1845"/>
  <p:tag name="ORIGINALWIDTH" val="4078,74"/>
  <p:tag name="LATEXADDIN" val="\documentclass{article}\pagestyle{empty}&#10;\usepackage{amsmath}&#10;\usepackage{amsfonts}&#10;\usepackage{amssymb}&#10;\begin{document}&#10;\begin{minipage}{12.4 cm}&#10;{\sffamily{&#10;Integrating by parts, we get&#10;$$&#10;\int \, x^2 \cdot {\rm{e}}^{2x} \, \textrm{d} x \, \, = \, \,&#10;x^2 \cdot \tfrac{1}{2} {\rm{e}}^{2x} \, - \, \int \, \tfrac{1}{2} {\rm{e}}^{2x} \cdot 2x \, \textrm{d} x \, \, = \, \,&#10;\tfrac{1}{2} x^2 {\rm{e}}^{2x} \, - \, \int \, x {\rm{e}}^{2x} \, \textrm{d} x&#10;$$&#10;}}&#10;\end{minipage}&#10;\end{document}"/>
  <p:tag name="IGUANATEXSIZE" val="20"/>
  <p:tag name="IGUANATEXCURSOR" val="45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4,1845"/>
  <p:tag name="ORIGINALWIDTH" val="3831,271"/>
  <p:tag name="LATEXADDIN" val="\documentclass{article}\pagestyle{empty}&#10;\usepackage{amsmath}&#10;\usepackage{amsfonts}&#10;\usepackage{amssymb}&#10;\begin{document}&#10;\begin{minipage}{12.4 cm}&#10;{\sffamily{&#10;The integral that remains can also be obtained using integration by parts:&#10;$$&#10;\int \, x {\rm{e}}^{2x} \, \textrm{d} x \, \, = \, \, \tfrac{1}{2}\left( x - \tfrac{1}{2} \right) {\rm{e}}^{2x} \, + \, C \, .&#10;$$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1,4061"/>
  <p:tag name="ORIGINALWIDTH" val="4336,708"/>
  <p:tag name="LATEXADDIN" val="\documentclass{article}\pagestyle{empty}&#10;\usepackage{amsmath}&#10;\usepackage{amsfonts}&#10;\usepackage{amssymb}&#10;\begin{document}&#10;\begin{minipage}{12.4 cm}&#10;{\sffamily{&#10;Thus,&#10;\begin{eqnarray*}&#10;\int \, x^2 \cdot {\rm{e}}^{2x} \, \textrm{d} x &amp; = &amp; \tfrac{1}{2} x^2 {\rm{e}}^{2x} \, - \, \int \, x {\rm{e}}^{2x} \, \textrm{d} x \\[1mm]&#10;&amp; = &amp;&#10;\tfrac{1}{2} x^2 {\rm{e}}^{2x} \, - \, \tfrac{1}{2}\left( x - \tfrac{1}{2} \right) {\rm{e}}^{2x} \, + \, C&#10;\, \, = \, \,&#10;\tfrac{1}{4} \left( 2x^2 - 2x + 1 \right) {\rm{e}}^{2x} \, + \, C \, .&#10;\end{eqnarray*}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</Words>
  <Application>Microsoft Office PowerPoint</Application>
  <PresentationFormat>Bildschirmpräsentation (16:9)</PresentationFormat>
  <Paragraphs>12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Larissa-Design</vt:lpstr>
      <vt:lpstr>Calculus I for MGMT – Integration Integration by Parts</vt:lpstr>
      <vt:lpstr>Example: Integrating by parts twice</vt:lpstr>
      <vt:lpstr>Example: Integrating by parts twice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200</cp:revision>
  <dcterms:created xsi:type="dcterms:W3CDTF">2020-04-04T18:50:50Z</dcterms:created>
  <dcterms:modified xsi:type="dcterms:W3CDTF">2023-02-20T20:42:49Z</dcterms:modified>
</cp:coreProperties>
</file>