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49" r:id="rId3"/>
    <p:sldId id="325" r:id="rId4"/>
    <p:sldId id="326" r:id="rId5"/>
    <p:sldId id="327" r:id="rId6"/>
    <p:sldId id="350" r:id="rId7"/>
    <p:sldId id="351" r:id="rId8"/>
    <p:sldId id="358" r:id="rId9"/>
    <p:sldId id="359" r:id="rId10"/>
    <p:sldId id="360" r:id="rId11"/>
    <p:sldId id="356" r:id="rId12"/>
    <p:sldId id="357" r:id="rId13"/>
    <p:sldId id="361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  <p:sp>
        <p:nvSpPr>
          <p:cNvPr id="30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</a:t>
            </a:r>
            <a:r>
              <a:rPr lang="en-US" dirty="0" smtClean="0"/>
              <a:t>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Integration by Parts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 by Parts                (of indefinite integrals)</a:t>
            </a: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Definite Integration by Parts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Repeated Application of Integration by Parts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Using Integral Tables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integrals with the aid of an integral table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4"/>
            <a:ext cx="7062527" cy="37297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Additionally, Computer Algebra Systems (CAS) can help to evaluate a given integral (though the result needs to be validated, e.g. by differentiation)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72525"/>
            <a:ext cx="8640961" cy="29554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uppieren 11"/>
          <p:cNvGrpSpPr/>
          <p:nvPr/>
        </p:nvGrpSpPr>
        <p:grpSpPr>
          <a:xfrm>
            <a:off x="4355976" y="979954"/>
            <a:ext cx="3331036" cy="2023844"/>
            <a:chOff x="4355976" y="979954"/>
            <a:chExt cx="3331036" cy="2023844"/>
          </a:xfrm>
        </p:grpSpPr>
        <p:sp>
          <p:nvSpPr>
            <p:cNvPr id="4" name="Rechteck 3"/>
            <p:cNvSpPr/>
            <p:nvPr/>
          </p:nvSpPr>
          <p:spPr>
            <a:xfrm>
              <a:off x="4355976" y="2427734"/>
              <a:ext cx="1152128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Gerade Verbindung 5"/>
            <p:cNvCxnSpPr>
              <a:stCxn id="4" idx="3"/>
            </p:cNvCxnSpPr>
            <p:nvPr/>
          </p:nvCxnSpPr>
          <p:spPr>
            <a:xfrm>
              <a:off x="5508104" y="2715766"/>
              <a:ext cx="216024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flipV="1">
              <a:off x="5724128" y="979954"/>
              <a:ext cx="0" cy="1728192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5795463" y="987574"/>
              <a:ext cx="189154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here, we need to finally multiply to obtain </a:t>
              </a:r>
              <a:r>
                <a:rPr lang="en-US" sz="1400" dirty="0" smtClean="0">
                  <a:solidFill>
                    <a:schemeClr val="tx1"/>
                  </a:solidFill>
                  <a:sym typeface="Symbol"/>
                </a:rPr>
                <a:t></a:t>
              </a:r>
              <a:r>
                <a:rPr lang="en-US" sz="1400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21"/>
          <p:cNvGrpSpPr/>
          <p:nvPr/>
        </p:nvGrpSpPr>
        <p:grpSpPr>
          <a:xfrm>
            <a:off x="4340736" y="3132574"/>
            <a:ext cx="3543632" cy="1887448"/>
            <a:chOff x="4340736" y="3132574"/>
            <a:chExt cx="3543632" cy="1887448"/>
          </a:xfrm>
        </p:grpSpPr>
        <p:sp>
          <p:nvSpPr>
            <p:cNvPr id="13" name="Rechteck 12"/>
            <p:cNvSpPr/>
            <p:nvPr/>
          </p:nvSpPr>
          <p:spPr>
            <a:xfrm>
              <a:off x="5940152" y="3132574"/>
              <a:ext cx="1728192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7668344" y="3435846"/>
              <a:ext cx="216024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7884368" y="3451086"/>
              <a:ext cx="0" cy="1568936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4340736" y="4281358"/>
              <a:ext cx="3475725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here, we need the following identity:</a:t>
              </a:r>
            </a:p>
            <a:p>
              <a:endParaRPr lang="en-US" sz="1400" dirty="0" smtClean="0">
                <a:solidFill>
                  <a:schemeClr val="tx1"/>
                </a:solidFill>
              </a:endParaRPr>
            </a:p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21" name="Grafik 20" descr="IguanaTex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4890466" y="4618454"/>
              <a:ext cx="2376264" cy="34170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2291" name="Picture 3" descr="https://www.it-services.ruhr-uni-bochum.de/mam/images/logos/software/maple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54160"/>
            <a:ext cx="1800200" cy="680466"/>
          </a:xfrm>
          <a:prstGeom prst="rect">
            <a:avLst/>
          </a:prstGeom>
          <a:noFill/>
        </p:spPr>
      </p:pic>
      <p:grpSp>
        <p:nvGrpSpPr>
          <p:cNvPr id="7" name="Gruppieren 28"/>
          <p:cNvGrpSpPr/>
          <p:nvPr/>
        </p:nvGrpSpPr>
        <p:grpSpPr>
          <a:xfrm rot="19972265">
            <a:off x="116451" y="1207184"/>
            <a:ext cx="1368152" cy="369332"/>
            <a:chOff x="-248344" y="1054936"/>
            <a:chExt cx="1368152" cy="369332"/>
          </a:xfrm>
        </p:grpSpPr>
        <p:sp>
          <p:nvSpPr>
            <p:cNvPr id="24" name="Textfeld 23"/>
            <p:cNvSpPr txBox="1"/>
            <p:nvPr/>
          </p:nvSpPr>
          <p:spPr>
            <a:xfrm>
              <a:off x="-248344" y="1054936"/>
              <a:ext cx="136815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Example</a:t>
              </a:r>
              <a:endParaRPr lang="en-US" dirty="0"/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248344" y="1059582"/>
              <a:ext cx="1368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248344" y="1419622"/>
              <a:ext cx="13681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 huge list of free/ commercial and/ or specially targeted Computer Algebra Systems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15566"/>
            <a:ext cx="3744416" cy="151997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292080" y="2499742"/>
            <a:ext cx="3613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https://en.wikipedia.org/wiki/List_of_computer_algebra_systems</a:t>
            </a:r>
            <a:endParaRPr lang="en-US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131590"/>
            <a:ext cx="4752528" cy="2769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b="1" dirty="0" smtClean="0"/>
              <a:t>Some Computer Algebra Systems: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1419622"/>
            <a:ext cx="4320480" cy="36009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Axiom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Cadabra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CoCoA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Derive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Erable</a:t>
            </a:r>
            <a:r>
              <a:rPr lang="en-US" sz="1200" dirty="0" smtClean="0"/>
              <a:t> (aka ALGB)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Fermat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FORM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FriCAS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GAP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GiNaC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KANT/ KASH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LiveMath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Macaulay2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Macsyma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Magma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Magnus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Maple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Mathcad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Mathematica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Mathomatic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Maxima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MuMATH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MuPAD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OpenAxiom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PARI/ GP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Reduce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Scilab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SageMath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SINGULAR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Smath</a:t>
            </a:r>
            <a:r>
              <a:rPr lang="en-US" sz="1200" dirty="0" smtClean="0"/>
              <a:t> Studio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Symbolic Math Toolbox (MATLAB)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SymPy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TI-</a:t>
            </a:r>
            <a:r>
              <a:rPr lang="en-US" sz="1200" dirty="0" err="1" smtClean="0"/>
              <a:t>Nspire</a:t>
            </a:r>
            <a:r>
              <a:rPr lang="en-US" sz="1200" dirty="0" smtClean="0"/>
              <a:t> CAS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Wolfram Alpha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Xcas</a:t>
            </a:r>
            <a:r>
              <a:rPr lang="en-US" sz="1200" dirty="0" smtClean="0"/>
              <a:t>/ </a:t>
            </a:r>
            <a:r>
              <a:rPr lang="en-US" sz="1200" dirty="0" err="1" smtClean="0"/>
              <a:t>Giac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err="1" smtClean="0"/>
              <a:t>Yacas</a:t>
            </a:r>
            <a:endParaRPr lang="en-US" sz="12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200" dirty="0" smtClean="0"/>
              <a:t>…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1131590"/>
            <a:ext cx="432048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table of integrals are often of great help to find the indefinite integrals of uncommon or complicated functions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61"/>
            <a:ext cx="7075860" cy="3194110"/>
          </a:xfrm>
          <a:prstGeom prst="rect">
            <a:avLst/>
          </a:prstGeom>
          <a:noFill/>
          <a:ln/>
          <a:effectLst/>
        </p:spPr>
      </p:pic>
      <p:pic>
        <p:nvPicPr>
          <p:cNvPr id="8" name="Picture 10" descr="https://images-na.ssl-images-amazon.com/images/I/51AKuT8vfBL._SX379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64541" cy="1656184"/>
          </a:xfrm>
          <a:prstGeom prst="rect">
            <a:avLst/>
          </a:prstGeom>
          <a:noFill/>
        </p:spPr>
      </p:pic>
      <p:pic>
        <p:nvPicPr>
          <p:cNvPr id="7170" name="Picture 2" descr="Bildergebnis für wolfram 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4439"/>
            <a:ext cx="1263600" cy="1022546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251520" y="4736199"/>
            <a:ext cx="126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online “tables”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integral tables (1/ 2)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31590"/>
            <a:ext cx="4248473" cy="29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31590"/>
            <a:ext cx="42358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291830"/>
            <a:ext cx="4311697" cy="16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integral tables (2/ 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31590"/>
            <a:ext cx="4248473" cy="167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056900"/>
            <a:ext cx="4248473" cy="16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916"/>
            <a:ext cx="4243347" cy="12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 table of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9"/>
            <a:ext cx="7076135" cy="3698685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6228184" y="987574"/>
            <a:ext cx="28083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909" y="1023515"/>
            <a:ext cx="2476862" cy="4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An integral not in the table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9"/>
            <a:ext cx="7080021" cy="3516832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6228184" y="987574"/>
            <a:ext cx="28083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909" y="1023515"/>
            <a:ext cx="2476862" cy="4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 table of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02433" cy="3728774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6228184" y="987574"/>
            <a:ext cx="2808312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047" y="1030775"/>
            <a:ext cx="2420587" cy="41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integrals with the aid of an integral table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52440" cy="30121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integrals with the aid of an integral table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4"/>
            <a:ext cx="7057380" cy="35263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1,282"/>
  <p:tag name="ORIGINALWIDTH" val="4400,45"/>
  <p:tag name="LATEXADDIN" val="\documentclass{article}\pagestyle{empty}&#10;\usepackage{amsmath}&#10;\usepackage{amsfonts}&#10;\usepackage{amssymb}&#10;\begin{document}&#10;\begin{minipage}{12.4 cm}&#10;{\sffamily{&#10;Most integrals you will encounter in the social, managerial, and life sciences can be evaluated using basic formulas along with substitution and&#10;integration by parts.\\[1mm]&#10;However, occasionally you may encounter an integral that can not be handled by these methods. Some integrals, such as&#10;$$&#10;\int \, \frac{{\rm{e}}^x}{x} \, \textrm{d} x&#10;$$&#10;cannot be evaluated by any method, but others can be found by using a {\bf{table of integrals}}.\\[1mm]&#10;Note that the table is divided into sections such as 'forms involving $u^2-a^2$', and that formulas&#10;are given in terms of constants denoted $a$, $b$, and $n$.&#10;}}&#10;\end{minipage}&#10;\end{document}"/>
  <p:tag name="IGUANATEXSIZE" val="20"/>
  <p:tag name="IGUANATEXCURSOR" val="7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4,252"/>
  <p:tag name="ORIGINALWIDTH" val="4376,453"/>
  <p:tag name="LATEXADDIN" val="\documentclass{article}\pagestyle{empty}&#10;\usepackage{amsmath}&#10;\usepackage{amsfonts}&#10;\usepackage{amssymb}&#10;\begin{document}&#10;\begin{minipage}{12.4 cm}&#10;{\sffamily{&#10;{\bf{Example:}}&#10;Find&#10;$$&#10;\int \, \frac{1}{6-3x^2} \, \textrm{d} x \, .&#10;$$&#10;&#10;{\bf{Solution:}}&#10;If the coefficient of $x^2$ were $1$ instead of $3$, you could use Formula 16. This suggests that you first rewrite the integrand as&#10;$$&#10;\frac{1}{6-3x^2} \, \, = \, \, \tfrac{1}{3} \left( \frac{1}{2-x^2} \right)&#10;$$&#10;and then apply Formula 16 with $a = \sqrt{2}$:&#10;$$&#10;\int \, \frac{1}{6-3x^2} \, \textrm{d} x \, \, = \, \, \tfrac{1}{3} \int \, \frac{1}{2-x^2} \, \textrm{d} x \, \, = \, \,&#10;\tfrac{1}{3} \cdot \frac{1}{2 \sqrt{2}} \cdot \ln\left| \frac{\sqrt{2} + x}{\sqrt{2} - x} \right| \, + \, C \, .&#10;$$&#10;}}&#10;\end{minipage}&#10;\end{document}"/>
  <p:tag name="IGUANATEXSIZE" val="20"/>
  <p:tag name="IGUANATEXCURSOR" val="7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6,014"/>
  <p:tag name="ORIGINALWIDTH" val="4377,953"/>
  <p:tag name="LATEXADDIN" val="\documentclass{article}\pagestyle{empty}&#10;\usepackage{amsmath}&#10;\usepackage{amsfonts}&#10;\usepackage{amssymb}&#10;\begin{document}&#10;\begin{minipage}{12.4 cm}&#10;{\sffamily{&#10;{\bf{Example:}}&#10;Find&#10;$$&#10;\int \, \frac{1}{3x^2 + 6} \, \textrm{d} x \, .&#10;$$\\[1mm]&#10;&#10;{\bf{Solution:}}\\[1mm]&#10;It is natural to try to match this integral to the one in Formula 16 by writing&#10;$$&#10;\int \, \frac{1}{3x^2 + 6} \, \textrm{d} x \, \, = \, \, -\tfrac{1}{3} \int \, \frac{1}{-2 - x^2} \, \textrm{d} x&#10;$$&#10;However, since $-2$ is negative, it cannot be written as the square $a^2$ of any real number&#10;$a$, so the formula does not apply.&#10;}}&#10;\end{minipage}&#10;\end{document}"/>
  <p:tag name="IGUANATEXSIZE" val="20"/>
  <p:tag name="IGUANATEXCURSOR" val="2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7,001"/>
  <p:tag name="ORIGINALWIDTH" val="4323,96"/>
  <p:tag name="LATEXADDIN" val="\documentclass{article}\pagestyle{empty}&#10;\usepackage{amsmath}&#10;\usepackage{amsfonts}&#10;\usepackage{amssymb}&#10;\begin{document}&#10;\begin{minipage}{12.4 cm}&#10;{\sffamily{&#10;{\bf{Example:}}&#10;Find&#10;$$&#10;\int \, \frac{1}{\sqrt{4x^2 - 9}} \, \textrm{d} x \, .&#10;$$\\[-5mm]&#10;&#10;{\bf{Solution:}}&#10;To put this integral in the form of Formula 20, rewrite the integrand as&#10;$$&#10;\frac{1}{\sqrt{4x^2 - 9}} \, \, = \, \, \frac{1}{\sqrt{4 (x^2 - \tfrac{9}{4})}} \, \, = \, \, \frac{1}{2 \sqrt{x^2 - \tfrac{9}{4}}} \, .&#10;$$&#10;Then apply the formula with $a^2 = \tfrac{9}{4}$ to get&#10;$$&#10;\int \, \frac{1}{\sqrt{4x^2 - 9}} \, \textrm{d} x \, \, = \, \, \tfrac{1}{2} \int \, \frac{1}{\sqrt{x^2 - \tfrac{9}{4}}} \, \textrm{d} x \, \, = \, \,&#10;\tfrac{1}{2} \ln \left| x + \sqrt{x^2 - \tfrac{9}{4}} \right| \, + \, C \, .&#10;$$&#10;}}&#10;\end{minipage}&#10;\end{document}"/>
  <p:tag name="IGUANATEXSIZE" val="20"/>
  <p:tag name="IGUANATEXCURSOR" val="2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6,288"/>
  <p:tag name="ORIGINALWIDTH" val="4419,948"/>
  <p:tag name="LATEXADDIN" val="\documentclass{article}\pagestyle{empty}&#10;\usepackage{amsmath}&#10;\usepackage{amsfonts}&#10;\usepackage{amssymb}&#10;\begin{document}&#10;\begin{minipage}{12.5 cm}&#10;{\sffamily{&#10;{\bf{Example:}} Evaluate $\int \, x \sqrt{x^2 + 2 x + 4} \, \textrm{d} x$.\\&#10;&#10;{\bf{Solution:}}&#10;Since an integral table gives forms involving&#10;$$&#10;\sqrt{a^2 + x^2} \qquad \sqrt{a^2 - x^2} \qquad \sqrt{x^2 - a^2}&#10;$$&#10;but not $\sqrt{x^2 + 2 x + 4}$, we first complete the square&#10;$$&#10;x^2 + 2 x + 4 \, \, = \, \, \left( x + 1 \right)^2 \, + \, 3&#10;$$&#10;If we make the substitution $u = x + 1$ (so $x = u - 1$), the integrand will involve the pattern $\sqrt{a^2 + u^2}$.&#10;}}&#10;\end{minipage}&#10;\end{document}"/>
  <p:tag name="IGUANATEXSIZE" val="20"/>
  <p:tag name="IGUANATEXCURSOR" val="6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2,002"/>
  <p:tag name="ORIGINALWIDTH" val="4420,698"/>
  <p:tag name="LATEXADDIN" val="\documentclass{article}\pagestyle{empty}&#10;\usepackage{amsmath}&#10;\usepackage{amsfonts}&#10;\usepackage{amssymb}&#10;\begin{document}&#10;\begin{minipage}{12.5 cm}&#10;{\sffamily{&#10;If we make the substitution $u = x + 1$ (so $x = u - 1$), the integrand will involve the pattern $\sqrt{a^2 + u^2}$:&#10;\begin{eqnarray*}&#10;\int \, x \sqrt{x^2 + 2x + 4} \, \textrm{d} x &amp; = &amp; \int \, \left( u-1 \right) \sqrt{ u^2 + 3 } \, \textrm{d} u \\[2mm]&#10;&amp; = &amp;&#10;\int \, u \sqrt{ u^2 + 3 } \, \textrm{d} u \, - \, \int \, \sqrt{ u^2 + 3 } \, \textrm{d} u&#10;\end{eqnarray*}\\&#10;&#10;The first integral is evaluated using the substitution $t = u^2 + 3$:&#10;$$&#10;\int \, u \sqrt{ u^2 + 3 } \, \textrm{d} u \, \, = \, \, \tfrac{1}{2} \, \int \, \sqrt{t} \, \textrm{d} t \, \, = \, \,&#10;\tfrac{1}{3} \, t^{3/2} \, \, = \, \, \tfrac{1}{3} \left( u^2 + 3 \right)^{3/2}&#10;$$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3,739"/>
  <p:tag name="ORIGINALWIDTH" val="4421,448"/>
  <p:tag name="LATEXADDIN" val="\documentclass{article}\pagestyle{empty}&#10;\usepackage{amsmath}&#10;\usepackage{amsfonts}&#10;\usepackage{amssymb}&#10;\begin{document}&#10;\begin{minipage}{12.5 cm}&#10;{\sffamily{&#10;\begin{eqnarray*}&#10;\int \, x \sqrt{x^2 + 2x + 4} \, \textrm{d} x &amp; = &amp; \int \, u \sqrt{ u^2 + 3 } \, \textrm{d} u \, - \, \int \, \sqrt{ u^2 + 3 } \, \textrm{d} u&#10;\end{eqnarray*}\\&#10;&#10;The second integral is evaluated with the aid of an integral table, where the constant $a = \sqrt{3}$:&#10;$$&#10;\int \, \sqrt{ u^2 + 3 } \, \textrm{d} u \, \, = \, \, \frac{u}{2} \, \sqrt{u^2 + 3} \, + \, \tfrac{3}{2} \, \ln\left( u + \sqrt{ u^2 + 3 } \right)&#10;$$&#10;&#10;Thus:&#10;\begin{eqnarray*}&#10;\int \, x \sqrt{x^2 + 2x + 4} \, \textrm{d} x &amp; = &amp;&#10;\tfrac{1}{3} \left( x^2 + 2x + 4 \right)^{3/2} - \tfrac{1}{2} \left( x+1 \right) \sqrt{x^2 + 2x + 4}\\[1mm]&#10;&amp; &amp;&#10;- \tfrac{3}{2} \ln\left( x + 1 + \sqrt{x^2 + 2x + 4}\right) + C&#10;\end{eqnarray*}&#10;}}&#10;\end{minipage}&#10;\end{document}"/>
  <p:tag name="IGUANATEXSIZE" val="20"/>
  <p:tag name="IGUANATEXCURSOR" val="7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717,285"/>
  <p:tag name="LATEXADDIN" val="\documentclass{article}\pagestyle{empty}&#10;\usepackage{amsmath}&#10;\usepackage{amsfonts}&#10;\usepackage{amssymb}&#10;\begin{document}&#10;\begin{minipage}{12.5 cm}&#10;{\sffamily{&#10;$$&#10;\textrm{arcsinh}(z) \, \, = \, \, \ln\left( z + \sqrt{z^2 + 1}\right)&#10;$$&#10;}}&#10;\end{minipage}&#10;\end{document}"/>
  <p:tag name="IGUANATEXSIZE" val="20"/>
  <p:tag name="IGUANATEXCURSOR" val="1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</Words>
  <Application>Microsoft Office PowerPoint</Application>
  <PresentationFormat>Bildschirmpräsentation (16:9)</PresentationFormat>
  <Paragraphs>64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Calculus I for MGMT – Integration Integration by Parts</vt:lpstr>
      <vt:lpstr>Using a table of integrals are often of great help to find the indefinite integrals of uncommon or complicated functions</vt:lpstr>
      <vt:lpstr>Important integral tables (1/ 2)</vt:lpstr>
      <vt:lpstr>Important integral tables (2/ 2)</vt:lpstr>
      <vt:lpstr>Example: Using a table of integrals</vt:lpstr>
      <vt:lpstr>Example: An integral not in the table</vt:lpstr>
      <vt:lpstr>Example: Using a table of integrals</vt:lpstr>
      <vt:lpstr>Example: Evaluating integrals with the aid of an integral table</vt:lpstr>
      <vt:lpstr>Example: Evaluating integrals with the aid of an integral table</vt:lpstr>
      <vt:lpstr>Example: Evaluating integrals with the aid of an integral table</vt:lpstr>
      <vt:lpstr>Additionally, Computer Algebra Systems (CAS) can help to evaluate a given integral (though the result needs to be validated, e.g. by differentiation)</vt:lpstr>
      <vt:lpstr>There is a huge list of free/ commercial and/ or specially targeted Computer Algebra Systems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200</cp:revision>
  <dcterms:created xsi:type="dcterms:W3CDTF">2020-04-04T18:50:50Z</dcterms:created>
  <dcterms:modified xsi:type="dcterms:W3CDTF">2023-02-20T20:43:10Z</dcterms:modified>
</cp:coreProperties>
</file>