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8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>
        <p:scale>
          <a:sx n="125" d="100"/>
          <a:sy n="125" d="100"/>
        </p:scale>
        <p:origin x="-1140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19.png"/><Relationship Id="rId5" Type="http://schemas.openxmlformats.org/officeDocument/2006/relationships/tags" Target="../tags/tag35.xml"/><Relationship Id="rId10" Type="http://schemas.openxmlformats.org/officeDocument/2006/relationships/image" Target="../media/image18.png"/><Relationship Id="rId4" Type="http://schemas.openxmlformats.org/officeDocument/2006/relationships/tags" Target="../tags/tag34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5.png"/><Relationship Id="rId2" Type="http://schemas.openxmlformats.org/officeDocument/2006/relationships/tags" Target="../tags/tag38.xml"/><Relationship Id="rId16" Type="http://schemas.openxmlformats.org/officeDocument/2006/relationships/image" Target="../media/image29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4.png"/><Relationship Id="rId5" Type="http://schemas.openxmlformats.org/officeDocument/2006/relationships/tags" Target="../tags/tag41.xml"/><Relationship Id="rId15" Type="http://schemas.openxmlformats.org/officeDocument/2006/relationships/image" Target="../media/image28.png"/><Relationship Id="rId10" Type="http://schemas.openxmlformats.org/officeDocument/2006/relationships/image" Target="../media/image16.jpeg"/><Relationship Id="rId4" Type="http://schemas.openxmlformats.org/officeDocument/2006/relationships/tags" Target="../tags/tag40.xml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Linear Systems of Equations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Lines in the plane &amp; systems of equations in 2 variables</a:t>
            </a:r>
            <a:endParaRPr lang="en-US" sz="1000" dirty="0"/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Lines in space &amp; systems of equations in 3 variables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N-variable systems &amp;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Gaussian Elimination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Linear Systems of Equations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structure of the solution set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64696" cy="35786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structure of the solution set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6"/>
            <a:ext cx="7075582" cy="3758105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251520" y="1131590"/>
            <a:ext cx="1368152" cy="2160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inconsistent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1520" y="1419622"/>
            <a:ext cx="1368152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251520" y="1419622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solution</a:t>
            </a:r>
          </a:p>
          <a:p>
            <a:r>
              <a:rPr lang="en-US" sz="1200" dirty="0" smtClean="0"/>
              <a:t>(parallel)</a:t>
            </a:r>
            <a:endParaRPr lang="en-US" sz="1200" dirty="0"/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323528" y="1851670"/>
            <a:ext cx="1224136" cy="216024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323528" y="1995686"/>
            <a:ext cx="1224136" cy="21602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Gruppieren 24"/>
          <p:cNvGrpSpPr/>
          <p:nvPr/>
        </p:nvGrpSpPr>
        <p:grpSpPr>
          <a:xfrm>
            <a:off x="251520" y="2463738"/>
            <a:ext cx="1368152" cy="1224136"/>
            <a:chOff x="251520" y="2427734"/>
            <a:chExt cx="1368152" cy="1224136"/>
          </a:xfrm>
        </p:grpSpPr>
        <p:sp>
          <p:nvSpPr>
            <p:cNvPr id="16" name="Rechteck 15"/>
            <p:cNvSpPr/>
            <p:nvPr/>
          </p:nvSpPr>
          <p:spPr>
            <a:xfrm>
              <a:off x="251520" y="2427734"/>
              <a:ext cx="1368152" cy="2160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independent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251520" y="2715766"/>
              <a:ext cx="1368152" cy="93610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51520" y="2715766"/>
              <a:ext cx="965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one solution</a:t>
              </a:r>
            </a:p>
            <a:p>
              <a:r>
                <a:rPr lang="en-US" sz="1200" dirty="0" smtClean="0"/>
                <a:t>(intersect)</a:t>
              </a:r>
              <a:endParaRPr lang="en-US" sz="1200" dirty="0"/>
            </a:p>
          </p:txBody>
        </p:sp>
        <p:cxnSp>
          <p:nvCxnSpPr>
            <p:cNvPr id="19" name="Gerade Verbindung 18"/>
            <p:cNvCxnSpPr/>
            <p:nvPr/>
          </p:nvCxnSpPr>
          <p:spPr>
            <a:xfrm flipV="1">
              <a:off x="323528" y="3147814"/>
              <a:ext cx="1224136" cy="216024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683568" y="3147814"/>
              <a:ext cx="792088" cy="432048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Rechteck 20"/>
          <p:cNvSpPr/>
          <p:nvPr/>
        </p:nvSpPr>
        <p:spPr>
          <a:xfrm>
            <a:off x="251520" y="3795886"/>
            <a:ext cx="1368152" cy="2160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dependent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51520" y="4083918"/>
            <a:ext cx="1368152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251520" y="4083918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</a:t>
            </a:r>
            <a:r>
              <a:rPr lang="en-US" sz="1200" dirty="0" smtClean="0"/>
              <a:t> solutions</a:t>
            </a:r>
          </a:p>
          <a:p>
            <a:r>
              <a:rPr lang="en-US" sz="1200" dirty="0" smtClean="0"/>
              <a:t>(identical)</a:t>
            </a:r>
            <a:endParaRPr lang="en-US" sz="1200" dirty="0"/>
          </a:p>
        </p:txBody>
      </p:sp>
      <p:cxnSp>
        <p:nvCxnSpPr>
          <p:cNvPr id="24" name="Gerade Verbindung 23"/>
          <p:cNvCxnSpPr/>
          <p:nvPr/>
        </p:nvCxnSpPr>
        <p:spPr>
          <a:xfrm flipV="1">
            <a:off x="323528" y="4659982"/>
            <a:ext cx="1224136" cy="21602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point of intersection of two lines, i.e. solving a system of two linear equations with two variables (1/ 4)</a:t>
            </a:r>
            <a:endParaRPr lang="en-US" dirty="0"/>
          </a:p>
        </p:txBody>
      </p:sp>
      <p:pic>
        <p:nvPicPr>
          <p:cNvPr id="4" name="Picture 4" descr="http://2012books.lardbucket.org/books/beginning-algebra/section_07/d23706f88f0492417000ac125bfe3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880320" cy="1895251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83"/>
            <a:ext cx="5326090" cy="32652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point of intersection of two lines, i.e. solving a system of two linear equations with two variables (2/ 4)</a:t>
            </a:r>
            <a:endParaRPr lang="en-US" dirty="0"/>
          </a:p>
        </p:txBody>
      </p:sp>
      <p:pic>
        <p:nvPicPr>
          <p:cNvPr id="4" name="Picture 4" descr="http://2012books.lardbucket.org/books/beginning-algebra/section_07/d23706f88f0492417000ac125bfe3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880320" cy="1895251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80"/>
            <a:ext cx="5326841" cy="3658460"/>
          </a:xfrm>
          <a:prstGeom prst="rect">
            <a:avLst/>
          </a:prstGeom>
          <a:noFill/>
          <a:ln/>
          <a:effectLst/>
        </p:spPr>
      </p:pic>
      <p:cxnSp>
        <p:nvCxnSpPr>
          <p:cNvPr id="7" name="Gerade Verbindung 6"/>
          <p:cNvCxnSpPr/>
          <p:nvPr/>
        </p:nvCxnSpPr>
        <p:spPr>
          <a:xfrm>
            <a:off x="4318868" y="2931790"/>
            <a:ext cx="1368152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648480" y="2931790"/>
            <a:ext cx="1368152" cy="0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point of intersection of two lines, i.e. solving a system of two linear equations with two variables (3/ 4)</a:t>
            </a:r>
            <a:endParaRPr lang="en-US" dirty="0"/>
          </a:p>
        </p:txBody>
      </p:sp>
      <p:pic>
        <p:nvPicPr>
          <p:cNvPr id="3" name="Picture 4" descr="http://2012books.lardbucket.org/books/beginning-algebra/section_07/d23706f88f0492417000ac125bfe31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31591"/>
            <a:ext cx="1224135" cy="80548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63691" y="1203555"/>
            <a:ext cx="6562145" cy="3353873"/>
          </a:xfrm>
          <a:prstGeom prst="rect">
            <a:avLst/>
          </a:prstGeom>
          <a:noFill/>
          <a:ln/>
          <a:effectLst/>
        </p:spPr>
      </p:pic>
      <p:grpSp>
        <p:nvGrpSpPr>
          <p:cNvPr id="27" name="Gruppieren 26"/>
          <p:cNvGrpSpPr/>
          <p:nvPr/>
        </p:nvGrpSpPr>
        <p:grpSpPr>
          <a:xfrm>
            <a:off x="2411760" y="1851670"/>
            <a:ext cx="5760640" cy="2808312"/>
            <a:chOff x="2411760" y="1851670"/>
            <a:chExt cx="5760640" cy="2808312"/>
          </a:xfrm>
        </p:grpSpPr>
        <p:sp>
          <p:nvSpPr>
            <p:cNvPr id="25" name="Rechteck 24"/>
            <p:cNvSpPr/>
            <p:nvPr/>
          </p:nvSpPr>
          <p:spPr>
            <a:xfrm>
              <a:off x="2411760" y="2355726"/>
              <a:ext cx="5760640" cy="2304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860032" y="1851670"/>
              <a:ext cx="331236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745676" y="2377802"/>
            <a:ext cx="1783532" cy="822427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141671" y="2034872"/>
            <a:ext cx="2127280" cy="205906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141671" y="2648762"/>
            <a:ext cx="2674870" cy="204489"/>
          </a:xfrm>
          <a:prstGeom prst="rect">
            <a:avLst/>
          </a:prstGeom>
          <a:noFill/>
          <a:ln/>
          <a:effectLst/>
        </p:spPr>
      </p:pic>
      <p:pic>
        <p:nvPicPr>
          <p:cNvPr id="23" name="Grafik 2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742091" y="3402421"/>
            <a:ext cx="1726238" cy="821083"/>
          </a:xfrm>
          <a:prstGeom prst="rect">
            <a:avLst/>
          </a:prstGeom>
          <a:noFill/>
          <a:ln/>
          <a:effectLst/>
        </p:spPr>
      </p:pic>
      <p:sp>
        <p:nvSpPr>
          <p:cNvPr id="28" name="Rechteck 27"/>
          <p:cNvSpPr/>
          <p:nvPr/>
        </p:nvSpPr>
        <p:spPr>
          <a:xfrm>
            <a:off x="2411760" y="1943271"/>
            <a:ext cx="576064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2411760" y="2571750"/>
            <a:ext cx="576064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652120" y="4443958"/>
            <a:ext cx="3101578" cy="436686"/>
          </a:xfrm>
          <a:prstGeom prst="rect">
            <a:avLst/>
          </a:prstGeom>
          <a:noFill/>
          <a:ln/>
          <a:effectLst/>
        </p:spPr>
      </p:pic>
      <p:sp>
        <p:nvSpPr>
          <p:cNvPr id="32" name="Rechteck 31"/>
          <p:cNvSpPr/>
          <p:nvPr/>
        </p:nvSpPr>
        <p:spPr>
          <a:xfrm>
            <a:off x="5580112" y="4371950"/>
            <a:ext cx="324036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63691" y="1203556"/>
            <a:ext cx="5892593" cy="3726217"/>
          </a:xfrm>
          <a:prstGeom prst="rect">
            <a:avLst/>
          </a:prstGeom>
          <a:noFill/>
          <a:ln/>
          <a:effectLst/>
        </p:spPr>
      </p:pic>
      <p:sp>
        <p:nvSpPr>
          <p:cNvPr id="22" name="Rechteck 21"/>
          <p:cNvSpPr/>
          <p:nvPr/>
        </p:nvSpPr>
        <p:spPr>
          <a:xfrm>
            <a:off x="1763688" y="2139702"/>
            <a:ext cx="7056784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4932040" y="1203598"/>
            <a:ext cx="38884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point of intersection of two lines, i.e. solving a system of two linear equations with two variables (4/ 4)</a:t>
            </a:r>
            <a:endParaRPr lang="en-US" dirty="0"/>
          </a:p>
        </p:txBody>
      </p:sp>
      <p:pic>
        <p:nvPicPr>
          <p:cNvPr id="3" name="Picture 4" descr="http://2012books.lardbucket.org/books/beginning-algebra/section_07/d23706f88f0492417000ac125bfe31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131591"/>
            <a:ext cx="1224135" cy="80548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069076" y="1477235"/>
            <a:ext cx="1897165" cy="207271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069076" y="1816770"/>
            <a:ext cx="1947885" cy="207271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069075" y="2773814"/>
            <a:ext cx="3272040" cy="208645"/>
          </a:xfrm>
          <a:prstGeom prst="rect">
            <a:avLst/>
          </a:prstGeom>
          <a:noFill/>
          <a:ln/>
          <a:effectLst/>
        </p:spPr>
      </p:pic>
      <p:pic>
        <p:nvPicPr>
          <p:cNvPr id="29" name="Grafik 28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763690" y="4227933"/>
            <a:ext cx="5644497" cy="749238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929776" y="2160642"/>
            <a:ext cx="1623746" cy="822514"/>
          </a:xfrm>
          <a:prstGeom prst="rect">
            <a:avLst/>
          </a:prstGeom>
          <a:noFill/>
          <a:ln/>
          <a:effectLst/>
        </p:spPr>
      </p:pic>
      <p:pic>
        <p:nvPicPr>
          <p:cNvPr id="21" name="Grafik 20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929776" y="3113436"/>
            <a:ext cx="1618407" cy="821694"/>
          </a:xfrm>
          <a:prstGeom prst="rect">
            <a:avLst/>
          </a:prstGeom>
          <a:noFill/>
          <a:ln/>
          <a:effectLst/>
        </p:spPr>
      </p:pic>
      <p:sp>
        <p:nvSpPr>
          <p:cNvPr id="24" name="Rechteck 23"/>
          <p:cNvSpPr/>
          <p:nvPr/>
        </p:nvSpPr>
        <p:spPr>
          <a:xfrm>
            <a:off x="2411760" y="1382514"/>
            <a:ext cx="6264696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411760" y="2355726"/>
            <a:ext cx="6264696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2051720" y="2543830"/>
            <a:ext cx="792088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feld 27"/>
          <p:cNvSpPr txBox="1"/>
          <p:nvPr/>
        </p:nvSpPr>
        <p:spPr>
          <a:xfrm>
            <a:off x="971600" y="2313846"/>
            <a:ext cx="10463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normalization</a:t>
            </a:r>
          </a:p>
          <a:p>
            <a:r>
              <a:rPr lang="en-US" sz="1200" dirty="0" smtClean="0"/>
              <a:t>of a variable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elimination procedure</a:t>
            </a:r>
            <a:endParaRPr lang="en-US" dirty="0"/>
          </a:p>
        </p:txBody>
      </p:sp>
      <p:pic>
        <p:nvPicPr>
          <p:cNvPr id="3" name="Picture 2" descr="http://upload.wikimedia.org/wikipedia/commons/thumb/0/0f/Three_Intersecting_Lines.svg/220px-Three_Intersecting_Lines.sv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095500" cy="209550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81"/>
            <a:ext cx="5314865" cy="16332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elimination procedure</a:t>
            </a:r>
            <a:endParaRPr lang="en-US" dirty="0"/>
          </a:p>
        </p:txBody>
      </p:sp>
      <p:pic>
        <p:nvPicPr>
          <p:cNvPr id="3" name="Picture 2" descr="http://upload.wikimedia.org/wikipedia/commons/thumb/0/0f/Three_Intersecting_Lines.svg/220px-Three_Intersecting_Lines.sv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095500" cy="209550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80"/>
            <a:ext cx="4789902" cy="36970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Elementary operations to gain the upper echelon form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644008" y="1131590"/>
            <a:ext cx="4248472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716010" y="1203578"/>
            <a:ext cx="3769636" cy="3719345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251520" y="1131590"/>
            <a:ext cx="4248472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3524" y="1203577"/>
            <a:ext cx="4074759" cy="3007402"/>
          </a:xfrm>
          <a:prstGeom prst="rect">
            <a:avLst/>
          </a:prstGeom>
          <a:noFill/>
          <a:ln/>
          <a:effectLst/>
        </p:spPr>
      </p:pic>
      <p:sp>
        <p:nvSpPr>
          <p:cNvPr id="18" name="Rechteck 17"/>
          <p:cNvSpPr/>
          <p:nvPr/>
        </p:nvSpPr>
        <p:spPr>
          <a:xfrm>
            <a:off x="8028384" y="2139702"/>
            <a:ext cx="792088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Type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028384" y="3147814"/>
            <a:ext cx="792088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Type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028384" y="4155926"/>
            <a:ext cx="792088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Type 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716016" y="1563638"/>
            <a:ext cx="4104456" cy="4320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course, depending on the mutual position of the two lines there can as well be no or infinitely many points of intersection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2499697"/>
            <a:ext cx="7068895" cy="2456630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1419622"/>
            <a:ext cx="2160240" cy="2160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inconsistent</a:t>
            </a:r>
            <a:endParaRPr lang="en-US" sz="1200" dirty="0"/>
          </a:p>
        </p:txBody>
      </p:sp>
      <p:sp>
        <p:nvSpPr>
          <p:cNvPr id="12" name="Rechteck 11"/>
          <p:cNvSpPr/>
          <p:nvPr/>
        </p:nvSpPr>
        <p:spPr>
          <a:xfrm>
            <a:off x="6732240" y="1419622"/>
            <a:ext cx="2160240" cy="2160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dependent</a:t>
            </a:r>
            <a:endParaRPr lang="en-US" sz="1200" dirty="0"/>
          </a:p>
        </p:txBody>
      </p:sp>
      <p:sp>
        <p:nvSpPr>
          <p:cNvPr id="13" name="Rechteck 12"/>
          <p:cNvSpPr/>
          <p:nvPr/>
        </p:nvSpPr>
        <p:spPr>
          <a:xfrm>
            <a:off x="4211960" y="1419622"/>
            <a:ext cx="2160240" cy="2160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independent</a:t>
            </a:r>
            <a:endParaRPr lang="en-US" sz="1200" dirty="0"/>
          </a:p>
        </p:txBody>
      </p:sp>
      <p:sp>
        <p:nvSpPr>
          <p:cNvPr id="15" name="Rechteck 14"/>
          <p:cNvSpPr/>
          <p:nvPr/>
        </p:nvSpPr>
        <p:spPr>
          <a:xfrm>
            <a:off x="4211960" y="1131590"/>
            <a:ext cx="4680520" cy="2160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consistent</a:t>
            </a:r>
            <a:endParaRPr lang="en-US" sz="1200" dirty="0"/>
          </a:p>
        </p:txBody>
      </p:sp>
      <p:sp>
        <p:nvSpPr>
          <p:cNvPr id="16" name="Rechteck 15"/>
          <p:cNvSpPr/>
          <p:nvPr/>
        </p:nvSpPr>
        <p:spPr>
          <a:xfrm>
            <a:off x="1691680" y="1707654"/>
            <a:ext cx="2160240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732240" y="1707654"/>
            <a:ext cx="2160240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4211960" y="1707654"/>
            <a:ext cx="2160240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feld 18"/>
          <p:cNvSpPr txBox="1"/>
          <p:nvPr/>
        </p:nvSpPr>
        <p:spPr>
          <a:xfrm>
            <a:off x="1691680" y="1707654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solution</a:t>
            </a:r>
          </a:p>
          <a:p>
            <a:r>
              <a:rPr lang="en-US" sz="1200" dirty="0" smtClean="0"/>
              <a:t>(parallel)</a:t>
            </a:r>
            <a:endParaRPr lang="en-US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4211960" y="1707654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one solution</a:t>
            </a:r>
          </a:p>
          <a:p>
            <a:r>
              <a:rPr lang="en-US" sz="1200" dirty="0" smtClean="0"/>
              <a:t>(intersect)</a:t>
            </a:r>
            <a:endParaRPr lang="en-US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6732240" y="1707654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</a:t>
            </a:r>
            <a:r>
              <a:rPr lang="en-US" sz="1200" dirty="0" smtClean="0"/>
              <a:t> solutions</a:t>
            </a:r>
          </a:p>
          <a:p>
            <a:r>
              <a:rPr lang="en-US" sz="1200" dirty="0" smtClean="0"/>
              <a:t>(identical)</a:t>
            </a:r>
            <a:endParaRPr lang="en-US" sz="1200" dirty="0"/>
          </a:p>
        </p:txBody>
      </p:sp>
      <p:cxnSp>
        <p:nvCxnSpPr>
          <p:cNvPr id="23" name="Gerade Verbindung 22"/>
          <p:cNvCxnSpPr/>
          <p:nvPr/>
        </p:nvCxnSpPr>
        <p:spPr>
          <a:xfrm flipV="1">
            <a:off x="2555776" y="1851670"/>
            <a:ext cx="1224136" cy="216024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2555776" y="1995686"/>
            <a:ext cx="1224136" cy="21602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5076056" y="1851670"/>
            <a:ext cx="1224136" cy="216024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596336" y="1995686"/>
            <a:ext cx="1224136" cy="21602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436096" y="1851670"/>
            <a:ext cx="792088" cy="432048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1,526"/>
  <p:tag name="ORIGINALWIDTH" val="3333,333"/>
  <p:tag name="LATEXADDIN" val="\documentclass{article}\pagestyle{empty}&#10;\usepackage{amsmath}&#10;\usepackage{amsfonts}&#10;\usepackage{amssymb}&#10;\begin{document}&#10;\begin{minipage}{9.4 cm}&#10;{\sffamily{&#10;As you know, a straight line in the plane is the solution set of the linear equation (in $x$ and $y$)&#10;$$&#10; a \, x \, + \, b \, y \, \, = \, \, c \, ,&#10;$$&#10;where, $a$, $b$ and $c$ are real constants and $x$ and $y$ denote the corresponding coordinates.\\[1mm]&#10;Two examples of (linear) equations that determine straight lines in that sense are&#10;\begin{itemize}&#10;\item $y = \tfrac{3}{2} x + \tfrac{7}{2}$ or $3 x – 2 y = -7$, and&#10;\item $y = 7 - 2x$ or $2 x + y = 7$.&#10;\end{itemize}&#10;}}&#10;\end{minipage}&#10;\end{document}"/>
  <p:tag name="IGUANATEXSIZE" val="20"/>
  <p:tag name="IGUANATEXCURSOR" val="5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3,75"/>
  <p:tag name="ORIGINALWIDTH" val="3333,333"/>
  <p:tag name="LATEXADDIN" val="\documentclass{article}\pagestyle{empty}&#10;\usepackage{amsmath}&#10;\usepackage{amsfonts}&#10;\usepackage{amssymb}&#10;\begin{document}&#10;\begin{minipage}{9.4 cm}&#10;{\sffamily{&#10;If we want to determine the intersection of these specific lines, we are asking for the possibility of a simultaneous solution of the corresponding equations.\\[2mm] &#10;I.e. for which pairs $(x, y)$ do&#10;$$&#10; 3 \, x \, – \, 2 \, y \, \, = \, \, -7 \qquad  \text{and} \qquad 2 \, x \, + \, y \, \, = \, \, 7&#10;$$&#10;simultaneously hold?\\[2mm]&#10;Let us next go for a structured process to solve these two equations simultaneously, it may look clumsy for this&#10;tiny example, but will see soon see that in partucular the recod keeping of the manipulations is a huge advantage for&#10;swiftly sloving huge systems of (linear) equations.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0,772"/>
  <p:tag name="ORIGINALWIDTH" val="4076,491"/>
  <p:tag name="LATEXADDIN" val="\documentclass{article}\pagestyle{empty}&#10;\usepackage{amsmath}&#10;\usepackage{amsfonts}&#10;\usepackage{amssymb}&#10;\begin{document}&#10;\begin{minipage}{12.4 cm}&#10;{\sffamily{&#10;Let us go for a structured process to solve these two equations simultaneously:&#10;$$&#10;\begin{array}{ c c c c c c l }&#10;3x &amp; -  &amp; 2 y &amp; = &amp; -7 &amp; \quad &amp; \\[1mm]&#10;2x &amp; + &amp; y    &amp; = &amp; 7 &amp; &amp; \text{multiply 2nd eqation by $2$} \\[1mm]&#10;&amp; &amp; &amp; \Downarrow &amp; &amp; &amp; \\&#10;3x &amp; - &amp; 2 y &amp; = &amp; -7 &amp; &amp; \text{add 2nd eqation to 1st equation} \\[1mm]&#10;4x &amp; + &amp; 2y &amp; = &amp;14 &amp; &amp; \\[2mm]&#10;&amp; &amp; &amp; \Downarrow &amp; &amp; &amp; \\&#10;7x &amp; + &amp; 0 y &amp; = &amp; 7 &amp; &amp; \text{divide 1st eqation by $7$} \\[1mm]&#10;4x &amp; + &amp; 2y &amp; = &amp;14 &amp; &amp; \text{divide 2nd eqation by $2$}\\[1mm]&#10;&amp; &amp; &amp; \Downarrow &amp; &amp; &amp;&#10;\end{array}&#10;$$&#10;}}&#10;\end{minipage}&#10;\end{document}"/>
  <p:tag name="IGUANATEXSIZE" val="20"/>
  <p:tag name="IGUANATEXCURSOR" val="6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5,4443"/>
  <p:tag name="ORIGINALWIDTH" val="1107,612"/>
  <p:tag name="LATEXADDIN" val="\documentclass{article}\pagestyle{empty}&#10;\usepackage{amsmath}&#10;\usepackage{amsfonts}&#10;\usepackage{amssymb}&#10;\begin{document}&#10;\begin{minipage}{12.4 cm}&#10;{\sffamily{&#10;$$&#10;\begin{array}{ c c c c c c l }&#10;&amp; &amp; &amp; \Downarrow &amp; &amp; &amp; \\&#10;3x &amp; - &amp; 2 y &amp; = &amp; -7 &amp; &amp; \\[1mm]&#10;4x &amp; + &amp; 2y &amp; = &amp;14 &amp; &amp; \\[2mm]&#10;\end{array}&#10;$$&#10;}}&#10;\end{minipage}&#10;\end{document}"/>
  <p:tag name="IGUANATEXSIZE" val="20"/>
  <p:tag name="IGUANATEXCURSOR" val="1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321,335"/>
  <p:tag name="LATEXADDIN" val="\documentclass{article}\pagestyle{empty}&#10;\usepackage{amsmath}&#10;\usepackage{amsfonts}&#10;\usepackage{amssymb}&#10;\begin{document}&#10;\begin{minipage}{12.4 cm}&#10;{\sffamily{&#10;multiply 2nd eqation by $2$&#10;}}&#10;\end{minipage}&#10;\end{document}"/>
  <p:tag name="IGUANATEXSIZE" val="20"/>
  <p:tag name="IGUANATEXCURSOR" val="1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661,042"/>
  <p:tag name="LATEXADDIN" val="\documentclass{article}\pagestyle{empty}&#10;\usepackage{amsmath}&#10;\usepackage{amsfonts}&#10;\usepackage{amssymb}&#10;\begin{document}&#10;\begin{minipage}{12.4 cm}&#10;{\sffamily{&#10;add 2nd eqation to 1st equation&#10;}}&#10;\end{minipage}&#10;\end{document}"/>
  <p:tag name="IGUANATEXSIZE" val="20"/>
  <p:tag name="IGUANATEXCURSOR" val="1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5,4443"/>
  <p:tag name="ORIGINALWIDTH" val="1071,616"/>
  <p:tag name="LATEXADDIN" val="\documentclass{article}\pagestyle{empty}&#10;\usepackage{amsmath}&#10;\usepackage{amsfonts}&#10;\usepackage{amssymb}&#10;\begin{document}&#10;\begin{minipage}{12.4 cm}&#10;{\sffamily{&#10;$$&#10;\begin{array}{ c c c c c c l }&#10;&amp; &amp; &amp; \Downarrow &amp; &amp; &amp; \\&#10;7x &amp; + &amp; 0 y &amp; = &amp; 7 &amp; &amp;\\[1mm]&#10;4x &amp; + &amp; 2y &amp; = &amp;14 &amp; &amp;&#10;\end{array}&#10;$$&#10;}}&#10;\end{minipage}&#10;\end{document}"/>
  <p:tag name="IGUANATEXSIZE" val="20"/>
  <p:tag name="IGUANATEXCURSOR" val="2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1926,509"/>
  <p:tag name="LATEXADDIN" val="\documentclass{article}\pagestyle{empty}&#10;\usepackage{amsmath}&#10;\usepackage{amsfonts}&#10;\usepackage{amssymb}&#10;\begin{document}&#10;\begin{minipage}{12.4 cm}&#10;{\sffamily{&#10;At this stage, we already have $x = 1$.\\&#10;But we can do even better!&#10;}}&#10;\end{minipage}&#10;\end{document}"/>
  <p:tag name="IGUANATEXSIZE" val="20"/>
  <p:tag name="IGUANATEXCURSOR" val="2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0,997"/>
  <p:tag name="ORIGINALWIDTH" val="3656,543"/>
  <p:tag name="LATEXADDIN" val="\documentclass{article}\pagestyle{empty}&#10;\usepackage{amsmath}&#10;\usepackage{amsfonts}&#10;\usepackage{amssymb}&#10;\begin{document}&#10;\begin{minipage}{12.4 cm}&#10;{\sffamily{&#10;$$&#10;\begin{array}{ c c c c c c l }&#10;&amp; &amp; &amp; \Downarrow &amp; &amp; &amp; \\&#10;7x &amp; + &amp; 0 y &amp; = &amp; 7 &amp; &amp; \text{divide 1st eqation by $7$} \\[1mm]&#10;4x &amp; + &amp; 2y &amp; = &amp;14 &amp; &amp; \text{divide 2nd eqation by $2$}\\[1mm]&#10;&amp; &amp; &amp; \Downarrow &amp; &amp; &amp; \\&#10;x &amp; + &amp; 0 y &amp; = &amp; 1 &amp; &amp; \\[1mm]&#10;2x &amp; + &amp; y &amp; = &amp;7 &amp; &amp; \text{subtract 1st equation from 2nd}\\[1mm]&#10;&amp; &amp; &amp; \Downarrow &amp; &amp; &amp; \\&#10;x &amp; + &amp; 0 y &amp; = &amp; 1 &amp; &amp; \\[1mm]&#10;0 x &amp; + &amp; y &amp; = &amp; 5 &amp; &amp;&#10;\end{array}&#10;$$\\[-1mm]&#10;Thus the solution set in this case is&#10;$$&#10; \mathbb{L} \, \, = \, \, \left\{ (x,y) \in \mathbb{R}^2 \, : \, x = 1 \, , \, \, y = 5 \right\} \, \, = \, \,&#10; \left\{ (1, 5) \right\} \, .&#10;$$&#10;}}&#10;\end{minipage}&#10;\end{document}"/>
  <p:tag name="IGUANATEXSIZE" val="20"/>
  <p:tag name="IGUANATEXCURSOR" val="5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178,103"/>
  <p:tag name="LATEXADDIN" val="\documentclass{article}\pagestyle{empty}&#10;\usepackage{amsmath}&#10;\usepackage{amsfonts}&#10;\usepackage{amssymb}&#10;\begin{document}&#10;\begin{minipage}{12.4 cm}&#10;{\sffamily{&#10;divide 1st eqation by $7$&#10;}}&#10;\end{minipage}&#10;\end{document}"/>
  <p:tag name="IGUANATEXSIZE" val="20"/>
  <p:tag name="IGUANATEXCURSOR" val="1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209,599"/>
  <p:tag name="LATEXADDIN" val="\documentclass{article}\pagestyle{empty}&#10;\usepackage{amsmath}&#10;\usepackage{amsfonts}&#10;\usepackage{amssymb}&#10;\begin{document}&#10;\begin{minipage}{12.4 cm}&#10;{\sffamily{&#10;divide 2nd eqation by $2$&#10;}}&#10;\end{minipage}&#10;\end{document}"/>
  <p:tag name="IGUANATEXSIZE" val="20"/>
  <p:tag name="IGUANATEXCURSOR" val="1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031,496"/>
  <p:tag name="LATEXADDIN" val="\documentclass{article}\pagestyle{empty}&#10;\usepackage{amsmath}&#10;\usepackage{amsfonts}&#10;\usepackage{amssymb}&#10;\begin{document}&#10;\begin{minipage}{12.4 cm}&#10;{\sffamily{&#10;subtract 2-times 1st equation from 2nd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,4496"/>
  <p:tag name="ORIGINALWIDTH" val="3505,062"/>
  <p:tag name="LATEXADDIN" val="\documentclass{article}\pagestyle{empty}&#10;\usepackage{amsmath}&#10;\usepackage{amsfonts}&#10;\usepackage{amssymb}&#10;\begin{document}&#10;\begin{minipage}{12.4 cm}&#10;{\sffamily{&#10;Thus the solution set $\mathbb{L}$ in this case is&#10;$$&#10; \mathbb{L} \, \, = \, \, \left\{ (x,y) \in \mathbb{R}^2 \, : \, x = 1 \, , \, \, y = 5 \right\} \, \, = \, \,&#10; \left\{ (1, 5) \right\} \, .&#10;$$&#10;&#10;}}&#10;\end{minipage}&#10;\end{document}"/>
  <p:tag name="IGUANATEXSIZE" val="20"/>
  <p:tag name="IGUANATEXCURSOR" val="1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5,4443"/>
  <p:tag name="ORIGINALWIDTH" val="1007,124"/>
  <p:tag name="LATEXADDIN" val="\documentclass{article}\pagestyle{empty}&#10;\usepackage{amsmath}&#10;\usepackage{amsfonts}&#10;\usepackage{amssymb}&#10;\begin{document}&#10;\begin{minipage}{12.4 cm}&#10;{\sffamily{&#10;$$&#10;\begin{array}{ c c c c c c l }&#10;&amp; &amp; &amp; \Downarrow &amp; &amp; &amp; \\&#10;x &amp; + &amp; 0 y &amp; = &amp; 1 &amp; &amp; \\[1mm]&#10;2x &amp; + &amp; y &amp; = &amp;7 &amp; &amp;&#10;\end{array}&#10;$$&#10;}}&#10;\end{minipage}&#10;\end{document}"/>
  <p:tag name="IGUANATEXSIZE" val="20"/>
  <p:tag name="IGUANATEXCURSOR" val="2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5,4443"/>
  <p:tag name="ORIGINALWIDTH" val="1004,125"/>
  <p:tag name="LATEXADDIN" val="\documentclass{article}\pagestyle{empty}&#10;\usepackage{amsmath}&#10;\usepackage{amsfonts}&#10;\usepackage{amssymb}&#10;\begin{document}&#10;\begin{minipage}{12.4 cm}&#10;{\sffamily{&#10;$$&#10;\begin{array}{ c c c c c c l }&#10;&amp; &amp; &amp; \Downarrow &amp; &amp; &amp; \\&#10;x &amp; + &amp; 0 y &amp; = &amp; 1 &amp; &amp; \\[1mm]&#10;0 x &amp; + &amp; y &amp; = &amp; 5 &amp; &amp;&#10;\end{array}&#10;$$&#10;}}&#10;\end{minipage}&#10;\end{document}"/>
  <p:tag name="IGUANATEXSIZE" val="20"/>
  <p:tag name="IGUANATEXCURSOR" val="2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BJtSpsEqc57TkoG.P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3,8884"/>
  <p:tag name="ORIGINALWIDTH" val="3324,335"/>
  <p:tag name="LATEXADDIN" val="\documentclass{article}\pagestyle{empty}&#10;\usepackage{amsmath}&#10;\usepackage{amsfonts}&#10;\usepackage{amssymb}&#10;\begin{document}&#10;\begin{minipage}{9.4 cm}&#10;{\sffamily{&#10;{\bf{Example: (Intersection of Three Lines)}}\\[1mm]&#10;Find the solution set $\mathbb{L}$ of the following system of three linear equations:&#10;$$&#10;\begin{array}{c c c c c c}&#10;  x &amp; - &amp; 2 y &amp; = &amp; -1 \\&#10;3x &amp; + &amp; 5 y &amp; = &amp; 8 \\&#10;4x &amp; + &amp; 3 y &amp; = &amp; 7 \, .&#10;\end{array}&#10;$$&#10;}}&#10;\end{minipage}&#10;\end{document}"/>
  <p:tag name="IGUANATEXSIZE" val="20"/>
  <p:tag name="IGUANATEXCURSOR" val="2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BJtSpsEqc57TkoG.PV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8,748"/>
  <p:tag name="ORIGINALWIDTH" val="2995,126"/>
  <p:tag name="LATEXADDIN" val="\documentclass{article}\pagestyle{empty}&#10;\usepackage{amsmath}&#10;\usepackage{amsfonts}&#10;\usepackage{amssymb}&#10;\begin{document}&#10;\begin{minipage}{9.4 cm}&#10;{\sffamily{&#10;{\bf{Solution:}}\\[1mm]&#10;We get&#10;$$&#10;\begin{array}{c c c c c c c l}&#10;  x &amp; - &amp; 2 y &amp; = &amp; -1 \\&#10;3x &amp; + &amp; 5 y &amp; = &amp; 8 &amp; \quad &amp; \text{minus $3$-times 1st eq.}\\&#10;4x &amp; + &amp; 3 y &amp; = &amp; 7 &amp; \quad &amp; \text{minus $4$-times 1st eq.}\\&#10;&amp; &amp; &amp; \Downarrow &amp; &amp; \\&#10;  x &amp; - &amp; 2 y &amp; = &amp; -1 \\&#10;0x &amp; + &amp; 11 y &amp; = &amp; 11 \\&#10;0x &amp; + &amp; 11 y &amp; = &amp; 11 \, .&#10;\end{array}&#10;$$&#10;Thus, $x = 1$ and $y = 1$ and&#10;$$&#10; \mathbb{L} \, \, = \, \, \left\{ (x,y) \in \mathbb{R}^2 \, : \, x = 1 \, , \, \, y = 1 \right\} \, \, = \, \,&#10; \left\{ (1, 1) \right\} \, .&#10;$$&#10;&#10;}}&#10;\end{minipage}&#10;\end{document}"/>
  <p:tag name="IGUANATEXSIZE" val="20"/>
  <p:tag name="IGUANATEXCURSOR" val="6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9,996"/>
  <p:tag name="ORIGINALWIDTH" val="2353,956"/>
  <p:tag name="LATEXADDIN" val="\documentclass{article}\pagestyle{empty}&#10;\usepackage{amsmath}&#10;\usepackage{amsfonts}&#10;\usepackage{amssymb}&#10;\begin{document}&#10;\begin{minipage}{7.2 cm}&#10;{\sffamily{&#10;{\bf{Example:}}&#10;The solution set of&#10;$$&#10; 2 \, x \, + \, 4 \, y \, \, = \, \, 16 \quad \text{and} \quad 3 \, x \, + \, 2 \, y \, \, = \, \, 12&#10;$$&#10;is the same as that of&#10;$$&#10; 3 \, x \, + \, 2 \, y \, \, = \, \, 12  \quad \text{and} \quad  2 \, x \, + \, 4 \, y \, \, = \, \, 16&#10;$$&#10;and is the same as of&#10;$$&#10; x \, + \, 2 \, y  \, \, = \, \, 8  \quad \text{and} \quad  \tfrac{3}{2} \, x \, + \, y \, \, = \, \, 6&#10;$$&#10;and is also the same as of&#10;$$&#10; 2 \, x \, + \, 4 \,y \, \, = \, \, 16 \quad \text{and} \quad 5 \, x \, + \, 6 \,y \, \, = \, \, 28&#10;$$&#10;}}&#10;\end{minipage}&#10;\end{document}"/>
  <p:tag name="IGUANATEXSIZE" val="20"/>
  <p:tag name="IGUANATEXCURSOR" val="6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0,045"/>
  <p:tag name="ORIGINALWIDTH" val="2545,932"/>
  <p:tag name="LATEXADDIN" val="\documentclass{article}\pagestyle{empty}&#10;\usepackage{amsmath}&#10;\usepackage{amsfonts}&#10;\usepackage{amssymb}&#10;\begin{document}&#10;\begin{minipage}{7.2 cm}&#10;{\sffamily{&#10;{\bf{Elementary Operations:}}\\[1mm]&#10;Elementary operations leave the solution set $\mathbb{L}$ invariant, i.e. when applied do not change the solution.&#10;\begin{description}&#10;\item[Type 1:] Swap the positions of two equations&#10;\item[Type 2:] Multiply an equation by a nonzero number/ scalar&#10;\item[Type 3:] Add to one equation a scalar multiple of another equation&#10;\end{description}&#10;}}&#10;\end{minipage}&#10;\end{document}"/>
  <p:tag name="IGUANATEXSIZE" val="20"/>
  <p:tag name="IGUANATEXCURSOR" val="4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1,084"/>
  <p:tag name="ORIGINALWIDTH" val="4386,952"/>
  <p:tag name="LATEXADDIN" val="\documentclass{article}\pagestyle{empty}&#10;\usepackage{amsmath}&#10;\usepackage{amsfonts}&#10;\usepackage{amssymb}&#10;\begin{document}&#10;\begin{minipage}{12.4 cm}&#10;{\sffamily{&#10;Depending on the values of the constants in a system with two variables there are several ways the solution set may look like:&#10;\begin{enumerate}&#10;\item If the equations are inconsistent (the lines are parallel), then the solution set is empty.\\[-6mm]&#10;\item If the equations are consistent and independent (crossing lines), then the solution set contains exactly one element (the point of intersection of the lines).\\[-6mm]&#10;\item If the equations are consistent and dependent (identical lines), then the solution set contains infinitely many elements.&#10;\end{enumerate}&#10;}}&#10;\end{minipage}&#10;\end{document}"/>
  <p:tag name="IGUANATEXSIZE" val="20"/>
  <p:tag name="IGUANATEXCURSOR" val="6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1,507"/>
  <p:tag name="ORIGINALWIDTH" val="4387,702"/>
  <p:tag name="LATEXADDIN" val="\documentclass{article}\pagestyle{empty}&#10;\usepackage{amsmath}&#10;\usepackage{amsfonts}&#10;\usepackage{amssymb}&#10;\begin{document}&#10;\begin{minipage}{12.4 cm}&#10;{\sffamily{&#10;{\bf{Example:}}&#10;Depending on the choice of the real constants $a$ and $b$ give the feasiable solution set of the&#10;following system of two equations in two unknowns:&#10;$$&#10;\left\{ \begin{array}{c c c c c}&#10; x &amp; - &amp; b y &amp; = &amp; -1 \\&#10; x &amp; + &amp; ay &amp; = &amp; 3 \, .&#10;\end{array} \right.&#10;$$&#10;I.e., determine $a, b \in \mathbb{R}$ such that this system may have none, exactly one, or infinitely many&#10;solutions.&#10;&#10;\vspace{0.3cm}&#10;\noindent {\bf{Solution:}}&#10;For sake of ease of notation let us denote the 1st equation $x - by =-1$ by $(I)$ and the 2nd equation $x + ay = 3$&#10;by $(II)$, then&#10;$$&#10;\left\{ \begin{array}{c c c c c}&#10; x &amp; - &amp; b y &amp; = &amp; -1 \\&#10; x &amp; + &amp; ay &amp; = &amp; 3 \, .&#10;\end{array} \right.&#10;\quad \stackrel{(II) - (I)}{\longrightarrow} \quad&#10;\left\{ \begin{array}{c c c}&#10; x - b y &amp; = &amp; -1 \\&#10;  (a+b) y &amp; = &amp; 4 \, .&#10;\end{array} \right.&#10;$$&#10;}}&#10;\end{minipage}&#10;\end{document}"/>
  <p:tag name="IGUANATEXSIZE" val="20"/>
  <p:tag name="IGUANATEXCURSOR" val="59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6,745"/>
  <p:tag name="ORIGINALWIDTH" val="4389,952"/>
  <p:tag name="LATEXADDIN" val="\documentclass{article}\pagestyle{empty}&#10;\usepackage{amsmath}&#10;\usepackage{amsfonts}&#10;\usepackage{amssymb}&#10;\begin{document}&#10;\begin{minipage}{12.4 cm}&#10;{\sffamily{&#10;Based on the manipulated system&#10;$$&#10; x \, - \, b \, y \, \, = \, \, -1 \quad \text{and} \quad&#10; (a+b) \, y \, \, = \, \, 4&#10;$$\\[-6mm]&#10;we obtain, that&#10;\begin{enumerate}&#10;\item if $a+b = 0$, then there are no solutions, as $0 = 4$ is a false statement. In this case the solution&#10; set reads as $\mathbb{L} = \{ \}$.&#10;\item if $a+b \neq 0$, then $y = \frac{4}{a+b}$, and $x = -1 + \frac{4b}{a + b}$.&#10; Hence, in that case there is always a unique solution and the solution set reads as $\mathbb{L} =&#10; \left\{ \left( -1 + \frac{4b}{a + b} ,  \frac{4}{a+b} \right)  \right\}$.&#10;\end{enumerate}&#10;The case of infinitely many solutions can not occur in this setting, which is intuitively clear from a geometric&#10;point of view: the lines $x = by -1$ and $x = -ay + 3$ will never be identical (whatever the values of $a$ and $b$&#10;may be).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</Words>
  <Application>Microsoft Office PowerPoint</Application>
  <PresentationFormat>Bildschirmpräsentation (16:9)</PresentationFormat>
  <Paragraphs>44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Calculus II for MGMT – Introduction to Vectors &amp; Matrices Linear Systems of Equations</vt:lpstr>
      <vt:lpstr>Determining the point of intersection of two lines, i.e. solving a system of two linear equations with two variables (1/ 4)</vt:lpstr>
      <vt:lpstr>Determining the point of intersection of two lines, i.e. solving a system of two linear equations with two variables (2/ 4)</vt:lpstr>
      <vt:lpstr>Determining the point of intersection of two lines, i.e. solving a system of two linear equations with two variables (3/ 4)</vt:lpstr>
      <vt:lpstr>Determining the point of intersection of two lines, i.e. solving a system of two linear equations with two variables (4/ 4)</vt:lpstr>
      <vt:lpstr>Example: Applying the elimination procedure</vt:lpstr>
      <vt:lpstr>Example: Applying the elimination procedure</vt:lpstr>
      <vt:lpstr>Summary: Elementary operations to gain the upper echelon form</vt:lpstr>
      <vt:lpstr>Of course, depending on the mutual position of the two lines there can as well be no or infinitely many points of intersection</vt:lpstr>
      <vt:lpstr>Example: The structure of the solution set</vt:lpstr>
      <vt:lpstr>Example: The structure of the solution set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183</cp:revision>
  <dcterms:created xsi:type="dcterms:W3CDTF">2020-04-04T18:50:50Z</dcterms:created>
  <dcterms:modified xsi:type="dcterms:W3CDTF">2023-02-19T20:47:45Z</dcterms:modified>
</cp:coreProperties>
</file>