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Default Extension="gif" ContentType="image/gif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60" r:id="rId14"/>
    <p:sldId id="363" r:id="rId15"/>
    <p:sldId id="364" r:id="rId16"/>
    <p:sldId id="403" r:id="rId1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72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Linear Systems of Equations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Lines in the plane &amp; systems of equations in 2 variables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Lines in space &amp; systems of equations in 3 variables</a:t>
            </a: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N-variable systems &amp;</a:t>
            </a:r>
          </a:p>
          <a:p>
            <a:pPr marL="0" lvl="1" algn="ctr"/>
            <a:r>
              <a:rPr lang="en-US" sz="1000" dirty="0" smtClean="0"/>
              <a:t>Gaussian Elimination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Linear Systems of Equations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Matrix-column multiplication to check a solution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84666" cy="27158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Matrix-column multiplication to check a solution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0"/>
            <a:ext cx="6554913" cy="31323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Gaussian Elimination in a nutshell</a:t>
            </a:r>
            <a:endParaRPr lang="en-US" dirty="0"/>
          </a:p>
        </p:txBody>
      </p:sp>
      <p:pic>
        <p:nvPicPr>
          <p:cNvPr id="3" name="Grafik 2" descr="carl_friedrich_gau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131590"/>
            <a:ext cx="2140730" cy="244827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635895" y="1203584"/>
            <a:ext cx="5085901" cy="379814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elementary row operations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61326" cy="28223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 know that these do not alter the solution set of a linear system of equations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5865180" cy="37938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we know that these do not alter the solution set of a linear system of equations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5"/>
            <a:ext cx="7063223" cy="30122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rank of a linear system/ an augmented coefficient matrix is the number of pivot elements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841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48"/>
            <a:ext cx="7082590" cy="1423702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859782"/>
            <a:ext cx="720080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2931738"/>
            <a:ext cx="7073559" cy="2005174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6"/>
          <p:cNvGrpSpPr/>
          <p:nvPr>
            <p:custDataLst>
              <p:tags r:id="rId3"/>
            </p:custDataLst>
          </p:nvPr>
        </p:nvGrpSpPr>
        <p:grpSpPr>
          <a:xfrm>
            <a:off x="3923928" y="3557002"/>
            <a:ext cx="2808312" cy="1102980"/>
            <a:chOff x="1619672" y="4698856"/>
            <a:chExt cx="3312368" cy="1152128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619672" y="4698856"/>
              <a:ext cx="0" cy="28803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619672" y="4986888"/>
              <a:ext cx="3600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1979712" y="4986888"/>
              <a:ext cx="0" cy="28803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1979712" y="5274920"/>
              <a:ext cx="50405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2483768" y="5274920"/>
              <a:ext cx="0" cy="28803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2483768" y="5562952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3059832" y="5562952"/>
              <a:ext cx="0" cy="28803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3059832" y="5850984"/>
              <a:ext cx="187220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it is convenient to write a linear system in the form Ax = b that allows the immediate determination of the augmented matrix (A | b)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8"/>
            <a:ext cx="7090590" cy="37939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it is convenient to write a linear system in the form Ax = b that allows the immediate determination of the augmented matrix (A | b)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83960" cy="24327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matrix-column interpretation of a linear system of equation is possible for arbitrary numbers of equations and unknowns,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9"/>
            <a:ext cx="7077329" cy="37679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matrix-column interpretation of a linear system of equation is possible for arbitrary numbers of equations and unknowns,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73133" cy="25382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in particular, given a matrix-column system, we interpret this as a system of linear equations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0"/>
            <a:ext cx="7071602" cy="36428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multiplication of a matrix with a column is easily visualized in terms of overlaying, multiplication and summation of scalars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8"/>
            <a:ext cx="7085019" cy="1989814"/>
          </a:xfrm>
          <a:prstGeom prst="rect">
            <a:avLst/>
          </a:prstGeom>
          <a:noFill/>
          <a:ln/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34744" y="3507854"/>
            <a:ext cx="12241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Illustratively, the computation of Ax follows these steps:</a:t>
            </a:r>
            <a:endParaRPr lang="en-US" sz="1200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4904" y="3507854"/>
            <a:ext cx="20510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1748" y="3507452"/>
            <a:ext cx="3008324" cy="151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Only the multiplication of a  (m x n)-matrix with an n-column is well-defined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9"/>
            <a:ext cx="7105545" cy="37590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3,4047"/>
  <p:tag name="ORIGINALWIDTH" val="4386,202"/>
  <p:tag name="LATEXADDIN" val="\documentclass{article}\pagestyle{empty}&#10;\usepackage{amsmath}&#10;\usepackage{amsfonts}&#10;\usepackage{amssymb}&#10;\usepackage[usenames,dvipsnames]{color}&#10;\begin{document}&#10;\begin{minipage}{12.4 cm}&#10;{\sffamily{&#10;{\bf{Definition: (Rank)}} \\[1mm]&#10;The {\bf{rank}} of a linear system of equations or an augmented matrix or a coefficient matrix is the&#10;number of pivot elements.\\[1mm]&#10;{\bf{Hence, the rank plus the number of free variables is equal to the number of unknowns.}}&#10;}}&#10;\end{minipage}&#10;\end{document}"/>
  <p:tag name="IGUANATEXSIZE" val="20"/>
  <p:tag name="IGUANATEXCURSOR" val="4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5,366"/>
  <p:tag name="ORIGINALWIDTH" val="4379,453"/>
  <p:tag name="LATEXADDIN" val="\documentclass{article}\pagestyle{empty}&#10;\usepackage{amsmath}&#10;\usepackage{amsfonts}&#10;\usepackage{amssymb}&#10;\usepackage[usenames,dvipsnames]{color}&#10;\begin{document}&#10;\begin{minipage}{12.4 cm}&#10;{\sffamily{&#10;For intstance, the rank is $4$ and there is $1$ free variable in the following example of a&#10;system in $5$ unknowns:\\[-2mm]&#10;$$&#10;\left( \begin{array}{c c c c c | c}&#10;1 &amp; -1 &amp; 0 &amp; 0 &amp; 0 &amp; 300 \\&#10;0 &amp; 1 &amp; 0 &amp; 0 &amp; -1 &amp; -200 \\&#10;0 &amp; 0 &amp; -1 &amp; 0 &amp; 1 &amp; -300 \\&#10;0 &amp; 0 &amp; 0 &amp; -1 &amp; 1 &amp; -400 \\&#10;0 &amp; 0 &amp; 0 &amp; 1 &amp; -1 &amp; 400&#10;\end{array} \right)&#10;$$&#10;}}&#10;\end{minipage}&#10;\end{document}"/>
  <p:tag name="IGUANATEXSIZE" val="20"/>
  <p:tag name="IGUANATEXCURSOR" val="3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5Maqkr5kSBJueAWB1o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8,245"/>
  <p:tag name="ORIGINALWIDTH" val="4387,702"/>
  <p:tag name="LATEXADDIN" val="\documentclass{article}\pagestyle{empty}&#10;\usepackage{amsmath}&#10;\usepackage{amsfonts}&#10;\usepackage{amssymb}&#10;\usepackage[usenames,dvipsnames]{color}&#10;\begin{document}&#10;\begin{minipage}{12.4 cm}&#10;{\sffamily{&#10;When we have a linear system like\\[-3mm]&#10;{\small{&#10;$$&#10;\begin{array}{c c c c c c c c c c c}&#10;{\color{red} 1} x_1 &amp; {\color{red} -} &amp; {\color{red} 1} x_2 &amp; &amp; &amp; &amp; &amp;   &amp;       &amp; = &amp; {\color{blue} 300} \\&#10;{\color{red} 1} x_1 &amp;   &amp;       &amp; &amp; &amp; &amp; &amp; {\color{red} -} &amp; {\color{red} 1} x_5 &amp; = &amp; {\color{blue} 100} \\&#10;      &amp;   &amp;       &amp; &amp; &amp; &amp;{\color{red} 1} x_4 &amp; {\color{red} -} &amp;{\color{red} 1} x_5 &amp; = &amp; {\color{blue} 400} \\&#10;      &amp;   &amp;{\color{red} 1} x_2 &amp; {\color{red} -} &amp;{\color{red} 1} x_3 &amp; &amp; &amp; &amp; &amp; = &amp; {\color{blue} -500} \\&#10;      &amp;   &amp;       &amp; &amp; {\color{red} 1} x_3 &amp; {\color{red} - } &amp; {\color{red} 1} x_4 &amp; &amp; &amp; = &amp; {\color{blue} -100}&#10;\end{array}&#10;$$}}\\[-1mm]&#10;it helps to write it in a way such that the coefficients of the unknowns, the unknowns&#10;and the right hand side are grouped in a clearly arranged way, like\\[-2mm]&#10;{\small{&#10;$$&#10;{\color{red} \underbrace{\left( \begin{array}{c c c c c}&#10;1 &amp; -1 &amp; 0 &amp; 0 &amp; 0 \\&#10;1 &amp; 0 &amp; 0 &amp; 0 &amp; -1 \\&#10;0 &amp; 0 &amp; 0 &amp; 1 &amp; -1 \\&#10;0 &amp; 1 &amp; -1 &amp; 0 &amp; 0 \\&#10;0 &amp; 0 &amp; 1 &amp; -1 &amp; 0 &#10;\end{array} \right)}_{=: \, A}}&#10;\underbrace{\left( \begin{array}{c}&#10;x_1 \\&#10;x_2 \\&#10;x_3 \\&#10;x_4 \\&#10;x_5&#10;\end{array} \right)}_{=: \, x}&#10;\, \, = \, \, &#10;{\color{blue}\underbrace{\left( \begin{array}{c}&#10;300 \\&#10;100 \\&#10;400 \\&#10;-500 \\&#10;-100 &#10;\end{array} \right)}_{=: \, b}} \, .&#10;$$&#10;}}&#10;}}&#10;\end{minipage}&#10;\end{document}"/>
  <p:tag name="IGUANATEXSIZE" val="20"/>
  <p:tag name="IGUANATEXCURSOR" val="23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7,087"/>
  <p:tag name="ORIGINALWIDTH" val="4385,452"/>
  <p:tag name="LATEXADDIN" val="\documentclass{article}\pagestyle{empty}&#10;\usepackage{amsmath}&#10;\usepackage{amsfonts}&#10;\usepackage{amssymb}&#10;\usepackage[usenames,dvipsnames]{color}&#10;\begin{document}&#10;\begin{minipage}{12.4 cm}&#10;{\sffamily{&#10;{\small{&#10;$$&#10;{\color{red} \underbrace{\left( \begin{array}{c c c c c}&#10;1 &amp; -1 &amp; 0 &amp; 0 &amp; 0 \\&#10;1 &amp; 0 &amp; 0 &amp; 0 &amp; -1 \\&#10;0 &amp; 0 &amp; 0 &amp; 1 &amp; -1 \\&#10;0 &amp; 1 &amp; -1 &amp; 0 &amp; 0 \\&#10;0 &amp; 0 &amp; 1 &amp; -1 &amp; 0 &#10;\end{array} \right)}_{=: \, A}}&#10;\underbrace{\left( \begin{array}{c}&#10;x_1 \\&#10;x_2 \\&#10;x_3 \\&#10;x_4 \\&#10;x_5&#10;\end{array} \right)}_{=: \, x}&#10;\, \, = \, \, &#10;{\color{blue}\underbrace{\left( \begin{array}{c}&#10;300 \\&#10;100 \\&#10;400 \\&#10;-500 \\&#10;-100 &#10;\end{array} \right)}_{=: \, b}} \, .&#10;$$&#10;}}\\[2mm]&#10;The collection of coefficients, denoted by $A$, is called a {\bf{matrix}}, and the unknowns and the right hand side are both stored&#10;in {\bf{columns}} denoted by $x$ and $b$ respectively.&#10;}}&#10;\end{minipage}&#10;\end{document}"/>
  <p:tag name="IGUANATEXSIZE" val="20"/>
  <p:tag name="IGUANATEXCURSOR" val="6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6,247"/>
  <p:tag name="ORIGINALWIDTH" val="4383,952"/>
  <p:tag name="LATEXADDIN" val="\documentclass{article}\pagestyle{empty}&#10;\usepackage{amsmath}&#10;\usepackage{amsfonts}&#10;\usepackage{amssymb}&#10;\usepackage[usenames,dvipsnames]{color}&#10;\begin{document}&#10;\begin{minipage}{12.4 cm}&#10;{\sffamily{&#10;More generally, when we have a linear system of $m$ equations in $n$ unknowns like\\[-2mm]&#10;{\small{&#10;$$&#10;\begin{array}{c c c c c c c c c}&#10;{\color{red} a_{11}} x_1 &amp; + &amp; {\color{red} a_{12}} x_2 &amp; + &amp; \dots &amp; + &amp; {\color{red} a_{1n}} x_n &amp; = &amp; {\color{blue} b_1} \\&#10;{\color{red} a_{21}} x_1 &amp; + &amp; {\color{red} a_{22}} x_2 &amp; + &amp; \dots &amp; + &amp; {\color{red} a_{2n}} x_n &amp; = &amp; {\color{blue} b_2} \\&#10;\vdots &amp; &amp; \vdots &amp; &amp; \ddots &amp; &amp; \vdots &amp; &amp; \vdots \\&#10;{\color{red} a_{m1}} x_1 &amp; + &amp; {\color{red} a_{m2}} x_2 &amp; + &amp; \dots &amp; + &amp; {\color{red} a_{mn}} x_n &amp; = &amp; {\color{blue} b_m}&#10;\end{array}&#10;$$}}&#10;it helps to write it in a way such that the coefficients of the unknowns, the unknowns&#10;and the right hand side are grouped in a clearly arranged way, like&#10;{\small{&#10;$$&#10;{\color{red} \underbrace{\left( \begin{array}{c c c c}&#10;a_{11} &amp; a_{12} &amp; \dots &amp; a_{1n} \\&#10;a_{21} &amp; a_{22} &amp; \dots &amp; a_{2n} \\&#10;\vdots &amp; \vdots  &amp; \ddots &amp; \vdots \\&#10;a_{m1} &amp; a_{m2} &amp; \dots &amp; a_{mn}&#10;\end{array} \right)}_{=: \, A}}&#10;\underbrace{\left( \begin{array}{c}&#10;x_1 \\&#10;x_2 \\&#10;\vdots \\&#10;x_n&#10;\end{array} \right)}_{=: \, x}&#10;\, \, = \, \, &#10;{\color{blue}\underbrace{\left( \begin{array}{c}&#10;b_1 \\&#10;b_2 \\&#10;\vdots \\&#10;b_m&#10;\end{array} \right)}_{=: \, b}} \, .&#10;$$&#10;}}&#10;}}&#10;\end{minipage}&#10;\end{document}"/>
  <p:tag name="IGUANATEXSIZE" val="20"/>
  <p:tag name="IGUANATEXCURSOR" val="2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3,33"/>
  <p:tag name="ORIGINALWIDTH" val="4380,953"/>
  <p:tag name="LATEXADDIN" val="\documentclass{article}\pagestyle{empty}&#10;\usepackage{amsmath}&#10;\usepackage{amsfonts}&#10;\usepackage{amssymb}&#10;\usepackage[usenames,dvipsnames]{color}&#10;\begin{document}&#10;\begin{minipage}{12.4 cm}&#10;{\sffamily{&#10;{\small{&#10;$$&#10;{\color{red} \underbrace{\left( \begin{array}{c c c c}&#10;a_{11} &amp; a_{12} &amp; \dots &amp; a_{1n} \\&#10;a_{21} &amp; a_{22} &amp; \dots &amp; a_{2n} \\&#10;\vdots &amp; \vdots  &amp; \ddots &amp; \vdots \\&#10;a_{m1} &amp; a_{m2} &amp; \dots &amp; a_{mn}&#10;\end{array} \right)}_{=: \, A}}&#10;\underbrace{\left( \begin{array}{c}&#10;x_1 \\&#10;x_2 \\&#10;\vdots \\&#10;x_n&#10;\end{array} \right)}_{=: \, x}&#10;\, \, = \, \, &#10;{\color{blue}\underbrace{\left( \begin{array}{c}&#10;b_1 \\&#10;b_2 \\&#10;\vdots \\&#10;b_m&#10;\end{array} \right)}_{=: \, b}} \, .&#10;$$&#10;}}\\&#10;\noindent We say that $A$ is a $m \times n$-matrix $A$ (with $m$ rows and $n$ columns) and with real coefficients,&#10;or in symbols $A \in \mathbb{R}^{m \times n}$.\\[1mm] Analogously, if $x$ and $b$ have only real entries we have&#10;$x \in \mathbb{R}^{n \times 1}$ and $b \in \mathbb{R}^{m \times 1}$.&#10;&#10;}}&#10;\end{minipage}&#10;\end{document}"/>
  <p:tag name="IGUANATEXSIZE" val="20"/>
  <p:tag name="IGUANATEXCURSOR" val="8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8,755"/>
  <p:tag name="ORIGINALWIDTH" val="4379,453"/>
  <p:tag name="LATEXADDIN" val="\documentclass{article}\pagestyle{empty}&#10;\usepackage{amsmath}&#10;\usepackage{amsfonts}&#10;\usepackage{amssymb}&#10;\usepackage[usenames,dvipsnames]{color}&#10;\begin{document}&#10;\begin{minipage}{12.4 cm}&#10;{\sffamily{&#10;In particular, if we have $A \in \mathbb{R}^{m \times n}$, $x \in \mathbb{R}^{n \times 1}$ and&#10;$b \in \mathbb{R}^{m \times 1}$ such that $Ax = b$ in a form like&#10;{\small{&#10;$$&#10;{\color{red} \underbrace{\left( \begin{array}{c c c c}&#10;a_{11} &amp; a_{12} &amp; \dots &amp; a_{1n} \\&#10;a_{21} &amp; a_{22} &amp; \dots &amp; a_{2n} \\&#10;\vdots &amp; \vdots  &amp; \ddots &amp; \vdots \\&#10;a_{m1} &amp; a_{m2} &amp; \dots &amp; a_{mn}&#10;\end{array} \right)}_{=: \, A}}&#10;\underbrace{\left( \begin{array}{c}&#10;x_1 \\&#10;x_2 \\&#10;\vdots \\&#10;x_n&#10;\end{array} \right)}_{=: \, x}&#10;\, \, = \, \, &#10;{\color{blue}\underbrace{\left( \begin{array}{c}&#10;b_1 \\&#10;b_2 \\&#10;\vdots \\&#10;b_m&#10;\end{array} \right)}_{=: \, b}} \, .&#10;$$&#10;}}&#10;we interpret this, as a system of linear equations&#10;{\small{&#10;$$&#10;\begin{array}{c c c c c c c c c}&#10;{\color{red} a_{11}} x_1 &amp; + &amp; {\color{red} a_{12}} x_2 &amp; + &amp; \dots &amp; + &amp; {\color{red} a_{1n}} x_n &amp; = &amp; {\color{blue} b_1} \\&#10;{\color{red} a_{21}} x_1 &amp; + &amp; {\color{red} a_{22}} x_2 &amp; + &amp; \dots &amp; + &amp; {\color{red} a_{2n}} x_n &amp; = &amp; {\color{blue} b_2} \\&#10;\vdots &amp; &amp; \vdots &amp; &amp; \ddots &amp; &amp; \vdots &amp; &amp; \vdots \\&#10;{\color{red} a_{m1}} x_1 &amp; + &amp; {\color{red} a_{m2}} x_2 &amp; + &amp; \dots &amp; + &amp; {\color{red} a_{mn}} x_n &amp; = &amp; {\color{blue} b_m}&#10;\end{array} \ .&#10;$$&#10;}}&#10;}}&#10;\end{minipage}&#10;\end{document}"/>
  <p:tag name="IGUANATEXSIZE" val="20"/>
  <p:tag name="IGUANATEXCURSOR" val="1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7,867"/>
  <p:tag name="ORIGINALWIDTH" val="4385,452"/>
  <p:tag name="LATEXADDIN" val="\documentclass{article}\pagestyle{empty}&#10;\usepackage{amsmath}&#10;\usepackage{amsfonts}&#10;\usepackage{amssymb}&#10;\usepackage[usenames,dvipsnames]{color}&#10;\begin{document}&#10;\begin{minipage}{12.4 cm}&#10;{\sffamily{&#10;This actually defines the {\bf{multiplication of a matrix with a column}}: Let&#10;$A \in \mathbb{R}^{m \times n}$ be a matrix, and $x \in \mathbb{R}^{n \times 1}$ be a column, the&#10;the result of $Ax$ is a column $b \in \mathbb{R}^{m \times 1}$.\\[-4mm]&#10;{\small{&#10;$$&#10;\left( \begin{array}{c c c c}&#10;a_{11} &amp; \dots &amp; \dots &amp; a_{1n} \\&#10;\vdots &amp; &amp; &amp; \vdots \\&#10;a_{m1} &amp; \dots &amp; \dots &amp; a_{mn}&#10;\end{array} \right) \left( \begin{array}{c} x_1 \\ \vdots \\ \vdots \\ x_n \end{array} \right)&#10;\, \, = \, \,&#10;\left( \begin{array}{c}&#10;a_{11} \cdot x_1 + \dots + a_{1n} \cdot x_n\\&#10;\vdots \\&#10;a_{m1} \cdot x_1 + \dots + a_{mn} \cdot x_n&#10;\end{array} \right)&#10;$$&#10;}}&#10;}}&#10;\end{minipage}&#10;\end{document}"/>
  <p:tag name="IGUANATEXSIZE" val="20"/>
  <p:tag name="IGUANATEXCURSOR" val="75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5,748"/>
  <p:tag name="ORIGINALWIDTH" val="4393,701"/>
  <p:tag name="LATEXADDIN" val="\documentclass{article}\pagestyle{empty}&#10;\usepackage{amsmath}&#10;\usepackage{amsfonts}&#10;\usepackage{amssymb}&#10;\usepackage[usenames,dvipsnames]{color}&#10;\begin{document}&#10;\begin{minipage}{12.4 cm}&#10;{\sffamily{&#10;The multiplication of a matrix and a column is defined if and only if the number of rows $n$ of the coumn is exactly the same as the number of&#10;columns of the matrix:&#10;{\small{&#10;$$&#10;{\color{red} \underbrace{\left( \begin{array}{c c c c}&#10;a_{11} &amp; a_{12} &amp; \dots &amp; a_{1n} \\&#10;a_{21} &amp; a_{22} &amp; \dots &amp; a_{2n} \\&#10;\vdots &amp; \vdots  &amp; \ddots &amp; \vdots \\&#10;a_{m1} &amp; a_{m2} &amp; \dots &amp; a_{mn}&#10;\end{array} \right)}_{=: \, A}}&#10;\underbrace{\left( \begin{array}{c}&#10;x_1 \\&#10;x_2 \\&#10;\vdots \\&#10;x_n&#10;\end{array} \right)}_{=: \, x}&#10;\, \, = \, \, &#10;{\color{blue}\underbrace{\left( \begin{array}{c}&#10;b_1 \\&#10;b_2 \\&#10;\vdots \\&#10;b_m&#10;\end{array} \right)}_{=: \, b}} \, .&#10;$$&#10;}}&#10;We can not have more unknowns than we have coefficients for them. For instance\\[-6mm]&#10;\begin{itemize}&#10;\item Let $A \in \mathbb{R}^{7 \times 5}$ and $x \in \mathbb{R}^{5 \times 1}$. The multiplication $Ax$ is&#10; {\bf{well-defined}} and the result is $Ax = b \in \mathbb{R}^{7 \times 1}$.\\[-7mm]&#10;\item Let $A \in \mathbb{R}^{7 \times 5}$ and $x \in \mathbb{R}^{9 \times 1}$. The multiplication $Ax$ is&#10; {\bf{not}} well-defined and there is no result.&#10;\end{itemize}&#10;}}&#10;\end{minipage}&#10;\end{document}"/>
  <p:tag name="IGUANATEXSIZE" val="20"/>
  <p:tag name="IGUANATEXCURSOR" val="11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1,819"/>
  <p:tag name="ORIGINALWIDTH" val="4380,953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\\[1mm]&#10;We gained the upper echelon form for a system of equations given in augmented matrix form:&#10;\begin{eqnarray*}&#10;\left( \begin{array}{c c c | c}&#10;1 &amp; -1 &amp; -3 &amp; 0 \\&#10;-2 &amp; 1 &amp; 5 &amp; 3 \\&#10;0 &amp; 2 &amp; 1 &amp; -8&#10;\end{array} \right)&#10;&amp; \Rightarrow \, \, \dots \, \, \Rightarrow &amp;&#10;\left( \begin{array}{c c c | c}&#10;1 &amp; -1 &amp; -3 &amp; 0 \\&#10;0 &amp; 1 &amp; 1 &amp; -3 \\&#10;0 &amp; 0 &amp; 1 &amp; 2&#10;\end{array} \right)&#10;\end{eqnarray*}&#10;such that the solution set is $\mathbb{L} = \left\{ (1 , -5, 2 ) \right\}$.\\[1mm]&#10;Use matrix-colmn multiplication to verify that $(1 , -5, 2 )$ is indeed a solution.&#10;}}&#10;\end{minipage}&#10;\end{document}"/>
  <p:tag name="IGUANATEXSIZE" val="20"/>
  <p:tag name="IGUANATEXCURSOR" val="7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4,541"/>
  <p:tag name="ORIGINALWIDTH" val="4051,744"/>
  <p:tag name="LATEXADDIN" val="\documentclass{article}\pagestyle{empty}&#10;\usepackage{amsmath}&#10;\usepackage{amsfonts}&#10;\usepackage{amssymb}&#10;\usepackage[usenames,dvipsnames]{color}&#10;\begin{document}&#10;\begin{minipage}{12.4 cm}&#10;{\sffamily{&#10;{\bf{Solution:}}\\[1mm]&#10;We have&#10;\begin{eqnarray*}&#10;\left( \begin{array}{c c c}&#10;1 &amp; -1 &amp; -3 \\&#10;-2 &amp; 1 &amp; 5 \\&#10;0 &amp; 2 &amp; 1 &#10;\end{array} \right)&#10;\left( \begin{array}{c}&#10;1 \\ -5 \\ 2&#10;\end{array} \right) &amp; = &amp;&#10;\left( \begin{array}{c}&#10;1 \cdot 1 + (-1) \cdot (-5)  + (-3) \cdot 2 \\&#10;-2 \cdot 1 + 1 \cdot (-5)  + 5 \cdot 2 \\&#10;0 \cdot 1 + 2 \cdot (-5)  + 1 \cdot 2&#10;\end{array} \right)\\[2mm]&#10;&amp; = &amp;&#10;\left( \begin{array}{c}&#10;0 \\ 3 \\ -8&#10;\end{array} \right)&#10;\end{eqnarray*}&#10;which is the right hand side and such verifies the solution.&#10;&#10;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381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7,99"/>
  <p:tag name="ORIGINALWIDTH" val="3179,603"/>
  <p:tag name="LATEXADDIN" val="\documentclass{article}\pagestyle{empty}&#10;\usepackage{amsmath}&#10;\usepackage{amsfonts}&#10;\usepackage{amssymb}&#10;\begin{document}&#10;\begin{minipage}{9.4 cm}&#10;{\sffamily{&#10;\begin{enumerate}&#10;\item Perform elementary row operation until you reach an upper echelon form\\[-6mm]                                                          &#10;\begin{itemize}&#10;\item maybe you have to swap rows in order to start&#10;\item determine the rank of the system (i.e. the number of pivots) as well as the free variables&#10;\end{itemize}&#10;\item Decide about the solvability of the linear system\\[-6mm]&#10;\begin{itemize}&#10;\item if there is no solution, then the solution set is empty&#10;\item if the system is solvable, then proceed to determine the elements of the solution set&#10;\end{itemize}&#10;\item Perform backward substitution to determine the solution&#10;\item Check your solution by matrix-column multiplication&#10;\end{enumerate}&#10;}}&#10;\end{minipage}&#10;\end{document}"/>
  <p:tag name="IGUANATEXSIZE" val="20"/>
  <p:tag name="IGUANATEXCURSOR" val="5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6,059"/>
  <p:tag name="ORIGINALWIDTH" val="4383,202"/>
  <p:tag name="LATEXADDIN" val="\documentclass{article}\pagestyle{empty}&#10;\usepackage{amsmath}&#10;\usepackage{amsfonts}&#10;\usepackage{amssymb}&#10;\begin{document}&#10;\begin{minipage}{12.4 cm}&#10;{\sffamily{&#10;Let an augmented matrix $(A| b)$ be given. Recall, that there are three types of elementary row operations&#10;\begin{description}&#10;\item{{\bf{Type 1:}}} Swap the positions of two rows in the augmented matrix.&#10;\item{{\bf{Type 2:}}} Multiply a row by a nonzero number/ scalar. &#10;\item{{\bf{Type 3:}}} Add to one row a scalar multiple of another row.&#10;\end{description}&#10;\vspace{0.3cm}&#10;\noindent Let $\mathbb{L}(A, b)$ denote the solution set of a system of linear equations that is accosocaited to the&#10;augmented matrix $(A| b)$. &#10;}}&#10;\end{minipage}&#10;\end{document}"/>
  <p:tag name="IGUANATEXSIZE" val="20"/>
  <p:tag name="IGUANATEXCURSOR" val="6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0,244"/>
  <p:tag name="ORIGINALWIDTH" val="3638,545"/>
  <p:tag name="LATEXADDIN" val="\documentclass{article}\pagestyle{empty}&#10;\usepackage{amsmath}&#10;\usepackage{amsfonts}&#10;\usepackage{amssymb}&#10;\begin{document}&#10;\begin{minipage}{12.4 cm}&#10;{\sffamily{&#10;If we transform this augmented matrix\\&#10;{\small{&#10;$$&#10;\left( \begin{array}{c c c c | c}&#10;a_{11} &amp; a_{12} &amp; \dots &amp; a_{1n} &amp; b_1 \\&#10;a_{21} &amp; a_{22} &amp; \dots &amp; a_{2n} &amp; b_2 \\&#10;\vdots &amp; \vdots  &amp; \ddots &amp; \vdots &amp; \vdots \\&#10;a_{m1} &amp; a_{m2} &amp; \dots &amp; a_{mn} &amp; b_m&#10;\end{array} \right)&#10;$$&#10;}}&#10;by elementary row operations to another augmented matrix\\&#10;{\small{&#10;$$&#10;\left( \begin{array}{c c c c | c}&#10;a_{11}' &amp; a_{12}' &amp; \dots &amp; a_{1n}' &amp; b_1' \\&#10;a_{21}' &amp; a_{22}' &amp; \dots &amp; a_{2n}' &amp; b_2' \\&#10;\vdots &amp; \vdots  &amp; \ddots &amp; \vdots &amp; \vdots \\&#10;a_{m1}' &amp; a_{m2}' &amp; \dots &amp; a_{mn}' &amp; b_m'&#10;\end{array} \right)&#10;$$\\&#10;}}&#10;then it holds that the solution sets $\mathbb{L}(A, b)$ and $\mathbb{L}(A', b')$ are identical.&#10;}}&#10;\end{minipage}&#10;\end{document}"/>
  <p:tag name="IGUANATEXSIZE" val="20"/>
  <p:tag name="IGUANATEXCURSOR" val="2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4,297"/>
  <p:tag name="ORIGINALWIDTH" val="4377,953"/>
  <p:tag name="LATEXADDIN" val="\documentclass{article}\pagestyle{empty}&#10;\usepackage{amsmath}&#10;\usepackage{amsfonts}&#10;\usepackage{amssymb}&#10;\begin{document}&#10;\begin{minipage}{12.4 cm}&#10;{\sffamily{&#10;{\small{&#10;$$&#10;\underbrace{\left( \begin{array}{c c c c | c}&#10;a_{11} &amp; a_{12} &amp; \dots &amp; a_{1n} &amp; b_1 \\&#10;a_{21} &amp; a_{22} &amp; \dots &amp; a_{2n} &amp; b_2 \\&#10;\vdots &amp; \vdots  &amp; \ddots &amp; \vdots &amp; \vdots \\&#10;a_{m1} &amp; a_{m2} &amp; \dots &amp; a_{mn} &amp; b_m&#10;\end{array} \right)}_{\text{with $\mathbb{L}(A, b)$}}&#10;\, \, \leadsto \, \,&#10;\underbrace{\left( \begin{array}{c c c c | c}&#10;a_{11}' &amp; a_{12}' &amp; \dots &amp; a_{1n}' &amp; b_1' \\&#10;a_{21}' &amp; a_{22}' &amp; \dots &amp; a_{2n}' &amp; b_2' \\&#10;\vdots &amp; \vdots  &amp; \ddots &amp; \vdots &amp; \vdots \\&#10;a_{m1}' &amp; a_{m2}' &amp; \dots &amp; a_{mn}' &amp; b_m'&#10;\end{array} \right)}_{\text{with $\mathbb{L}(A', b') = \mathbb{L}(A, b)$}}&#10;$$&#10;}}&#10;&#10;\vspace{0.5cm}&#10;The application of elementary row manipulations leaves the solution set invariant, i.e. these operations &#10;do not change the solution set.\\[2mm]&#10;{\bf{Note:}} Coulmn manipulations change the solution set. Why?&#10;}}&#10;\end{minipage}&#10;\end{document}"/>
  <p:tag name="IGUANATEXSIZE" val="20"/>
  <p:tag name="IGUANATEXCURSOR" val="7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288</Words>
  <Application>Microsoft Office PowerPoint</Application>
  <PresentationFormat>Bildschirmpräsentation (16:9)</PresentationFormat>
  <Paragraphs>25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Calculus II for MGMT – Introduction to Vectors &amp; Matrices Linear Systems of Equations</vt:lpstr>
      <vt:lpstr>The rank of a linear system/ an augmented coefficient matrix is the number of pivot elements</vt:lpstr>
      <vt:lpstr>Often it is convenient to write a linear system in the form Ax = b that allows the immediate determination of the augmented matrix (A | b)</vt:lpstr>
      <vt:lpstr>Often it is convenient to write a linear system in the form Ax = b that allows the immediate determination of the augmented matrix (A | b)</vt:lpstr>
      <vt:lpstr>This matrix-column interpretation of a linear system of equation is possible for arbitrary numbers of equations and unknowns, …</vt:lpstr>
      <vt:lpstr>This matrix-column interpretation of a linear system of equation is possible for arbitrary numbers of equations and unknowns, …</vt:lpstr>
      <vt:lpstr>… in particular, given a matrix-column system, we interpret this as a system of linear equations</vt:lpstr>
      <vt:lpstr>The multiplication of a matrix with a column is easily visualized in terms of overlaying, multiplication and summation of scalars </vt:lpstr>
      <vt:lpstr>Note: Only the multiplication of a  (m x n)-matrix with an n-column is well-defined</vt:lpstr>
      <vt:lpstr>Example: Matrix-column multiplication to check a solution</vt:lpstr>
      <vt:lpstr>Example: Matrix-column multiplication to check a solution</vt:lpstr>
      <vt:lpstr>Summary: Gaussian Elimination in a nutshell</vt:lpstr>
      <vt:lpstr>Based on elementary row operations …</vt:lpstr>
      <vt:lpstr>… we know that these do not alter the solution set of a linear system of equations (1/ 2)</vt:lpstr>
      <vt:lpstr>… we know that these do not alter the solution set of a linear system of equations (2/ 2)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180</cp:revision>
  <dcterms:created xsi:type="dcterms:W3CDTF">2020-04-04T18:50:50Z</dcterms:created>
  <dcterms:modified xsi:type="dcterms:W3CDTF">2023-02-19T20:38:41Z</dcterms:modified>
</cp:coreProperties>
</file>