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4" r:id="rId2"/>
    <p:sldId id="326" r:id="rId3"/>
    <p:sldId id="336" r:id="rId4"/>
    <p:sldId id="369" r:id="rId5"/>
    <p:sldId id="317" r:id="rId6"/>
    <p:sldId id="315" r:id="rId7"/>
    <p:sldId id="330" r:id="rId8"/>
    <p:sldId id="331" r:id="rId9"/>
    <p:sldId id="333" r:id="rId10"/>
    <p:sldId id="337" r:id="rId11"/>
    <p:sldId id="320" r:id="rId12"/>
    <p:sldId id="321" r:id="rId13"/>
    <p:sldId id="322" r:id="rId14"/>
    <p:sldId id="324" r:id="rId15"/>
    <p:sldId id="325" r:id="rId16"/>
    <p:sldId id="334" r:id="rId17"/>
    <p:sldId id="332" r:id="rId18"/>
    <p:sldId id="335" r:id="rId19"/>
    <p:sldId id="374" r:id="rId20"/>
    <p:sldId id="370" r:id="rId21"/>
    <p:sldId id="403" r:id="rId2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72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smtClean="0">
                <a:latin typeface="+mn-lt"/>
              </a:rPr>
              <a:t>. Florian </a:t>
            </a:r>
            <a:r>
              <a:rPr lang="en-US" sz="1400" b="1" kern="0" dirty="0" smtClean="0">
                <a:latin typeface="+mn-lt"/>
              </a:rPr>
              <a:t>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40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38.png"/><Relationship Id="rId5" Type="http://schemas.openxmlformats.org/officeDocument/2006/relationships/tags" Target="../tags/tag69.xml"/><Relationship Id="rId10" Type="http://schemas.openxmlformats.org/officeDocument/2006/relationships/image" Target="../media/image37.png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4.png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5.png"/><Relationship Id="rId5" Type="http://schemas.openxmlformats.org/officeDocument/2006/relationships/tags" Target="../tags/tag33.xml"/><Relationship Id="rId10" Type="http://schemas.openxmlformats.org/officeDocument/2006/relationships/image" Target="../media/image14.png"/><Relationship Id="rId4" Type="http://schemas.openxmlformats.org/officeDocument/2006/relationships/tags" Target="../tags/tag32.xm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3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1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16.png"/><Relationship Id="rId5" Type="http://schemas.openxmlformats.org/officeDocument/2006/relationships/tags" Target="../tags/tag40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7.xml"/><Relationship Id="rId7" Type="http://schemas.openxmlformats.org/officeDocument/2006/relationships/image" Target="../media/image19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49.xml"/><Relationship Id="rId10" Type="http://schemas.openxmlformats.org/officeDocument/2006/relationships/image" Target="../media/image22.png"/><Relationship Id="rId4" Type="http://schemas.openxmlformats.org/officeDocument/2006/relationships/tags" Target="../tags/tag48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27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2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5.png"/><Relationship Id="rId5" Type="http://schemas.openxmlformats.org/officeDocument/2006/relationships/tags" Target="../tags/tag54.xml"/><Relationship Id="rId10" Type="http://schemas.openxmlformats.org/officeDocument/2006/relationships/image" Target="../media/image24.pn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Determinants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Motivation: The geometry of determinants</a:t>
            </a:r>
            <a:endParaRPr lang="en-US" sz="1000" dirty="0"/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properties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computation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rules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Determinants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value of a determinant in 2D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808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6144814" cy="2591056"/>
          </a:xfrm>
          <a:prstGeom prst="rect">
            <a:avLst/>
          </a:prstGeom>
          <a:noFill/>
          <a:ln/>
          <a:effectLst/>
        </p:spPr>
      </p:pic>
      <p:sp>
        <p:nvSpPr>
          <p:cNvPr id="10" name="Abgerundetes Rechteck 9"/>
          <p:cNvSpPr/>
          <p:nvPr/>
        </p:nvSpPr>
        <p:spPr>
          <a:xfrm>
            <a:off x="7092280" y="987574"/>
            <a:ext cx="1944216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abi-mathe.de/shared/images/devpages/determinante-2x2.png"/>
          <p:cNvPicPr>
            <a:picLocks noChangeAspect="1" noChangeArrowheads="1"/>
          </p:cNvPicPr>
          <p:nvPr/>
        </p:nvPicPr>
        <p:blipFill>
          <a:blip r:embed="rId5" cstate="print"/>
          <a:srcRect t="24332" b="23123"/>
          <a:stretch>
            <a:fillRect/>
          </a:stretch>
        </p:blipFill>
        <p:spPr bwMode="auto">
          <a:xfrm>
            <a:off x="7236296" y="1059582"/>
            <a:ext cx="1656185" cy="43760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1691680" y="4083918"/>
            <a:ext cx="7200800" cy="9361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4155883"/>
            <a:ext cx="7089337" cy="8121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in 2D the determinant in 3D can be connected with the volume of a spat spanned by three vectors</a:t>
            </a:r>
            <a:endParaRPr lang="en-US" dirty="0"/>
          </a:p>
        </p:txBody>
      </p:sp>
      <p:sp>
        <p:nvSpPr>
          <p:cNvPr id="3" name="Würfel 2"/>
          <p:cNvSpPr/>
          <p:nvPr>
            <p:custDataLst>
              <p:tags r:id="rId1"/>
            </p:custDataLst>
          </p:nvPr>
        </p:nvSpPr>
        <p:spPr>
          <a:xfrm>
            <a:off x="1860561" y="1275383"/>
            <a:ext cx="2736304" cy="144016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Gerade Verbindung mit Pfeil 3"/>
          <p:cNvCxnSpPr/>
          <p:nvPr>
            <p:custDataLst>
              <p:tags r:id="rId2"/>
            </p:custDataLst>
          </p:nvPr>
        </p:nvCxnSpPr>
        <p:spPr>
          <a:xfrm>
            <a:off x="1860561" y="2715543"/>
            <a:ext cx="2376264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77154" y="2355503"/>
            <a:ext cx="1347571" cy="941622"/>
          </a:xfrm>
          <a:prstGeom prst="rect">
            <a:avLst/>
          </a:prstGeom>
          <a:noFill/>
          <a:ln/>
          <a:effectLst/>
        </p:spPr>
      </p:pic>
      <p:pic>
        <p:nvPicPr>
          <p:cNvPr id="6" name="Grafik 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51520" y="1131590"/>
            <a:ext cx="1396325" cy="939513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932040" y="2571750"/>
            <a:ext cx="3967006" cy="2425005"/>
          </a:xfrm>
          <a:prstGeom prst="rect">
            <a:avLst/>
          </a:prstGeom>
          <a:noFill/>
          <a:ln/>
          <a:effectLst/>
        </p:spPr>
      </p:pic>
      <p:cxnSp>
        <p:nvCxnSpPr>
          <p:cNvPr id="8" name="Gerade Verbindung mit Pfeil 7"/>
          <p:cNvCxnSpPr/>
          <p:nvPr>
            <p:custDataLst>
              <p:tags r:id="rId6"/>
            </p:custDataLst>
          </p:nvPr>
        </p:nvCxnSpPr>
        <p:spPr>
          <a:xfrm flipV="1">
            <a:off x="1860561" y="2334915"/>
            <a:ext cx="385936" cy="38062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>
            <p:custDataLst>
              <p:tags r:id="rId7"/>
            </p:custDataLst>
          </p:nvPr>
        </p:nvCxnSpPr>
        <p:spPr>
          <a:xfrm flipV="1">
            <a:off x="1860561" y="1635423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220601" y="2355503"/>
            <a:ext cx="2376264" cy="0"/>
          </a:xfrm>
          <a:prstGeom prst="line">
            <a:avLst/>
          </a:prstGeom>
          <a:solidFill>
            <a:srgbClr val="92D05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2220601" y="1275383"/>
            <a:ext cx="0" cy="1080120"/>
          </a:xfrm>
          <a:prstGeom prst="line">
            <a:avLst/>
          </a:prstGeom>
          <a:solidFill>
            <a:srgbClr val="92D05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" name="Grafik 11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033887" y="2966079"/>
            <a:ext cx="2009734" cy="331140"/>
          </a:xfrm>
          <a:prstGeom prst="rect">
            <a:avLst/>
          </a:prstGeom>
          <a:noFill/>
          <a:ln/>
          <a:effectLst/>
        </p:spPr>
      </p:pic>
      <p:cxnSp>
        <p:nvCxnSpPr>
          <p:cNvPr id="13" name="Gerade Verbindung 12"/>
          <p:cNvCxnSpPr/>
          <p:nvPr/>
        </p:nvCxnSpPr>
        <p:spPr>
          <a:xfrm>
            <a:off x="3732769" y="1786285"/>
            <a:ext cx="1559311" cy="713457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br>
              <a:rPr lang="en-US" dirty="0" smtClean="0"/>
            </a:br>
            <a:r>
              <a:rPr lang="en-US" dirty="0" smtClean="0"/>
              <a:t>The determinant function in 3D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2680722"/>
            <a:ext cx="7200800" cy="23392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2752688"/>
            <a:ext cx="7059612" cy="2195326"/>
          </a:xfrm>
          <a:prstGeom prst="rect">
            <a:avLst/>
          </a:prstGeom>
          <a:noFill/>
          <a:ln/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31590"/>
            <a:ext cx="5616624" cy="132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Only, in 2D and 3D can the determinate be computed by utilizing a diagonal crossing scheme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835695" y="1563638"/>
            <a:ext cx="6744832" cy="2448272"/>
            <a:chOff x="645071" y="2046069"/>
            <a:chExt cx="8391425" cy="3045961"/>
          </a:xfrm>
        </p:grpSpPr>
        <p:pic>
          <p:nvPicPr>
            <p:cNvPr id="3" name="Picture 4" descr="http://www.abi-mathe.de/shared/images/devpages/determinante-3x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072" y="3292698"/>
              <a:ext cx="8391424" cy="1799332"/>
            </a:xfrm>
            <a:prstGeom prst="rect">
              <a:avLst/>
            </a:prstGeom>
            <a:noFill/>
          </p:spPr>
        </p:pic>
        <p:pic>
          <p:nvPicPr>
            <p:cNvPr id="4" name="Picture 6" descr="http://www.abi-mathe.de/shared/images/devpages/determinante-2x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5071" y="2046069"/>
              <a:ext cx="2862569" cy="1439466"/>
            </a:xfrm>
            <a:prstGeom prst="rect">
              <a:avLst/>
            </a:prstGeom>
            <a:noFill/>
          </p:spPr>
        </p:pic>
      </p:grp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56"/>
            <a:ext cx="7054705" cy="511871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4090414"/>
            <a:ext cx="7064140" cy="8576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 1" descr="http://www.abi-mathe.de/shared/images/devpages/determinante-3x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3924667"/>
            <a:ext cx="5472608" cy="11734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3D this diagonal crossing scheme (</a:t>
            </a:r>
            <a:r>
              <a:rPr lang="en-US" dirty="0" err="1" smtClean="0"/>
              <a:t>Sarrus</a:t>
            </a:r>
            <a:r>
              <a:rPr lang="en-US" dirty="0" smtClean="0"/>
              <a:t>’ rule) requires that the first two columns are attached at the end of the determinant</a:t>
            </a:r>
            <a:endParaRPr lang="en-US" dirty="0"/>
          </a:p>
        </p:txBody>
      </p:sp>
      <p:pic>
        <p:nvPicPr>
          <p:cNvPr id="4" name="Grafik 3" descr="Determinan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6203" y="922264"/>
            <a:ext cx="7830702" cy="28475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55"/>
            <a:ext cx="2476085" cy="1704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 Verbindung 30"/>
          <p:cNvCxnSpPr/>
          <p:nvPr/>
        </p:nvCxnSpPr>
        <p:spPr>
          <a:xfrm flipH="1">
            <a:off x="5436096" y="3029922"/>
            <a:ext cx="1080120" cy="72008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5900799" y="3029922"/>
            <a:ext cx="1080120" cy="72008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6293661" y="3029922"/>
            <a:ext cx="1080120" cy="72008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5842020" y="3029922"/>
            <a:ext cx="1080120" cy="72008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293661" y="3029922"/>
            <a:ext cx="1080120" cy="72008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416503" y="3029922"/>
            <a:ext cx="1080120" cy="72008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4860032" y="4155926"/>
            <a:ext cx="2952328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4983108" y="4495026"/>
            <a:ext cx="2952328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value of a determinant in 3D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6191908" cy="3721759"/>
          </a:xfrm>
          <a:prstGeom prst="rect">
            <a:avLst/>
          </a:prstGeom>
          <a:noFill/>
          <a:ln/>
          <a:effectLst/>
        </p:spPr>
      </p:pic>
      <p:sp>
        <p:nvSpPr>
          <p:cNvPr id="40" name="Ellipse 39"/>
          <p:cNvSpPr/>
          <p:nvPr/>
        </p:nvSpPr>
        <p:spPr>
          <a:xfrm>
            <a:off x="5508104" y="2643758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7020272" y="2643758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-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value of a determinant in 3D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68104" cy="3512438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convenience, we group vectors in special entry schemas that we call matrices (like in the case of linear systems)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6903522" cy="3014761"/>
          </a:xfrm>
          <a:prstGeom prst="rect">
            <a:avLst/>
          </a:prstGeom>
          <a:noFill/>
          <a:ln/>
          <a:effectLst/>
        </p:spPr>
      </p:pic>
      <p:grpSp>
        <p:nvGrpSpPr>
          <p:cNvPr id="9" name="Gruppieren 11"/>
          <p:cNvGrpSpPr/>
          <p:nvPr/>
        </p:nvGrpSpPr>
        <p:grpSpPr>
          <a:xfrm>
            <a:off x="5076056" y="3560117"/>
            <a:ext cx="3337380" cy="1315889"/>
            <a:chOff x="4572000" y="4548683"/>
            <a:chExt cx="3337380" cy="1315889"/>
          </a:xfrm>
        </p:grpSpPr>
        <p:sp>
          <p:nvSpPr>
            <p:cNvPr id="10" name="Pfeil nach rechts 9"/>
            <p:cNvSpPr/>
            <p:nvPr/>
          </p:nvSpPr>
          <p:spPr>
            <a:xfrm rot="16200000">
              <a:off x="4499992" y="5504532"/>
              <a:ext cx="432048" cy="2880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872613" y="5419824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columns</a:t>
              </a:r>
              <a:endParaRPr lang="en-US" sz="1400" dirty="0"/>
            </a:p>
          </p:txBody>
        </p:sp>
        <p:sp>
          <p:nvSpPr>
            <p:cNvPr id="12" name="Pfeil nach rechts 11"/>
            <p:cNvSpPr/>
            <p:nvPr/>
          </p:nvSpPr>
          <p:spPr>
            <a:xfrm rot="10800000">
              <a:off x="6804249" y="4557191"/>
              <a:ext cx="432048" cy="2880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346405" y="45486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rows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Some matrices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5"/>
            <a:ext cx="7072045" cy="27940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first properties of matrices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6"/>
            <a:ext cx="7057996" cy="44168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1923678"/>
            <a:ext cx="7200800" cy="15841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95644"/>
            <a:ext cx="6128294" cy="14375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have a vocabulary that allows us to express geometric quantities, let us recall the notions of position and direction vectors (1/ 2)</a:t>
            </a:r>
            <a:endParaRPr lang="en-US" dirty="0"/>
          </a:p>
        </p:txBody>
      </p:sp>
      <p:cxnSp>
        <p:nvCxnSpPr>
          <p:cNvPr id="4" name="Gerade Verbindung mit Pfeil 3"/>
          <p:cNvCxnSpPr/>
          <p:nvPr>
            <p:custDataLst>
              <p:tags r:id="rId1"/>
            </p:custDataLst>
          </p:nvPr>
        </p:nvCxnSpPr>
        <p:spPr>
          <a:xfrm flipV="1">
            <a:off x="827584" y="113159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>
            <p:custDataLst>
              <p:tags r:id="rId2"/>
            </p:custDataLst>
          </p:nvPr>
        </p:nvCxnSpPr>
        <p:spPr>
          <a:xfrm>
            <a:off x="683568" y="2355726"/>
            <a:ext cx="1728192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835696" y="2355726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x-axis</a:t>
            </a:r>
            <a:endParaRPr lang="en-US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1131590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y-axis</a:t>
            </a:r>
            <a:endParaRPr lang="en-US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251520" y="2715766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 of the coordinate system</a:t>
            </a:r>
            <a:endParaRPr lang="en-US" sz="1200" dirty="0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467544" y="2427734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1475656" y="1563638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fik 26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051720" y="1419622"/>
            <a:ext cx="792088" cy="407798"/>
          </a:xfrm>
          <a:prstGeom prst="rect">
            <a:avLst/>
          </a:prstGeom>
          <a:noFill/>
          <a:ln/>
          <a:effectLst/>
        </p:spPr>
      </p:pic>
      <p:cxnSp>
        <p:nvCxnSpPr>
          <p:cNvPr id="22" name="Gerade Verbindung 21"/>
          <p:cNvCxnSpPr>
            <a:stCxn id="19" idx="4"/>
          </p:cNvCxnSpPr>
          <p:nvPr/>
        </p:nvCxnSpPr>
        <p:spPr>
          <a:xfrm>
            <a:off x="1547664" y="1707654"/>
            <a:ext cx="0" cy="6480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19" idx="2"/>
          </p:cNvCxnSpPr>
          <p:nvPr/>
        </p:nvCxnSpPr>
        <p:spPr>
          <a:xfrm flipH="1">
            <a:off x="827584" y="1635646"/>
            <a:ext cx="6480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endCxn id="19" idx="3"/>
          </p:cNvCxnSpPr>
          <p:nvPr/>
        </p:nvCxnSpPr>
        <p:spPr>
          <a:xfrm flipV="1">
            <a:off x="827584" y="1686563"/>
            <a:ext cx="669163" cy="669163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>
            <p:custDataLst>
              <p:tags r:id="rId4"/>
            </p:custDataLst>
          </p:nvPr>
        </p:nvCxnSpPr>
        <p:spPr>
          <a:xfrm flipV="1">
            <a:off x="827584" y="3147814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>
            <p:custDataLst>
              <p:tags r:id="rId5"/>
            </p:custDataLst>
          </p:nvPr>
        </p:nvCxnSpPr>
        <p:spPr>
          <a:xfrm>
            <a:off x="683568" y="4371950"/>
            <a:ext cx="1728192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1835696" y="4371950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x-axis</a:t>
            </a:r>
            <a:endParaRPr lang="en-US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251520" y="3147814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z-axis</a:t>
            </a:r>
            <a:endParaRPr lang="en-US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251520" y="4731990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 of the coordinate system</a:t>
            </a:r>
            <a:endParaRPr lang="en-US" sz="1200" dirty="0"/>
          </a:p>
        </p:txBody>
      </p:sp>
      <p:cxnSp>
        <p:nvCxnSpPr>
          <p:cNvPr id="35" name="Gerade Verbindung 34"/>
          <p:cNvCxnSpPr/>
          <p:nvPr/>
        </p:nvCxnSpPr>
        <p:spPr>
          <a:xfrm flipV="1">
            <a:off x="467544" y="4443958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1475656" y="3579862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fik 45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051719" y="3363838"/>
            <a:ext cx="825045" cy="611620"/>
          </a:xfrm>
          <a:prstGeom prst="rect">
            <a:avLst/>
          </a:prstGeom>
          <a:noFill/>
          <a:ln/>
          <a:effectLst/>
        </p:spPr>
      </p:pic>
      <p:cxnSp>
        <p:nvCxnSpPr>
          <p:cNvPr id="38" name="Gerade Verbindung 37"/>
          <p:cNvCxnSpPr>
            <a:stCxn id="36" idx="4"/>
          </p:cNvCxnSpPr>
          <p:nvPr/>
        </p:nvCxnSpPr>
        <p:spPr>
          <a:xfrm>
            <a:off x="1547664" y="3723878"/>
            <a:ext cx="0" cy="6480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6" idx="2"/>
          </p:cNvCxnSpPr>
          <p:nvPr/>
        </p:nvCxnSpPr>
        <p:spPr>
          <a:xfrm flipH="1">
            <a:off x="827584" y="3651870"/>
            <a:ext cx="6480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endCxn id="36" idx="3"/>
          </p:cNvCxnSpPr>
          <p:nvPr/>
        </p:nvCxnSpPr>
        <p:spPr>
          <a:xfrm flipV="1">
            <a:off x="827584" y="3702787"/>
            <a:ext cx="669163" cy="669163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V="1">
            <a:off x="827584" y="3291830"/>
            <a:ext cx="576064" cy="108012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36" idx="2"/>
          </p:cNvCxnSpPr>
          <p:nvPr/>
        </p:nvCxnSpPr>
        <p:spPr>
          <a:xfrm flipH="1" flipV="1">
            <a:off x="1259632" y="3579862"/>
            <a:ext cx="216024" cy="720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403648" y="3147814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y-axis</a:t>
            </a:r>
            <a:endParaRPr lang="en-US" sz="1200" dirty="0"/>
          </a:p>
        </p:txBody>
      </p:sp>
      <p:sp>
        <p:nvSpPr>
          <p:cNvPr id="47" name="Rechteck 4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fik 48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491877" y="1203580"/>
            <a:ext cx="5330986" cy="3731128"/>
          </a:xfrm>
          <a:prstGeom prst="rect">
            <a:avLst/>
          </a:prstGeom>
          <a:noFill/>
          <a:ln/>
          <a:effectLst/>
        </p:spPr>
      </p:pic>
      <p:sp>
        <p:nvSpPr>
          <p:cNvPr id="37" name="Textfeld 36"/>
          <p:cNvSpPr txBox="1"/>
          <p:nvPr/>
        </p:nvSpPr>
        <p:spPr>
          <a:xfrm>
            <a:off x="539552" y="206769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</a:t>
            </a:r>
            <a:endParaRPr lang="en-US" sz="1200" dirty="0"/>
          </a:p>
        </p:txBody>
      </p:sp>
      <p:sp>
        <p:nvSpPr>
          <p:cNvPr id="41" name="Textfeld 40"/>
          <p:cNvSpPr txBox="1"/>
          <p:nvPr/>
        </p:nvSpPr>
        <p:spPr>
          <a:xfrm>
            <a:off x="539552" y="408391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</a:t>
            </a:r>
            <a:endParaRPr lang="en-US" sz="1200" dirty="0"/>
          </a:p>
        </p:txBody>
      </p:sp>
      <p:sp>
        <p:nvSpPr>
          <p:cNvPr id="43" name="Textfeld 42"/>
          <p:cNvSpPr txBox="1"/>
          <p:nvPr/>
        </p:nvSpPr>
        <p:spPr>
          <a:xfrm>
            <a:off x="1416710" y="1275606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endParaRPr lang="en-US" sz="1200" dirty="0"/>
          </a:p>
        </p:txBody>
      </p:sp>
      <p:sp>
        <p:nvSpPr>
          <p:cNvPr id="48" name="Textfeld 47"/>
          <p:cNvSpPr txBox="1"/>
          <p:nvPr/>
        </p:nvSpPr>
        <p:spPr>
          <a:xfrm>
            <a:off x="1547664" y="3723878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Addition and scalar multiplication of a square matrix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2"/>
            <a:ext cx="6931305" cy="37354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have a vocabulary that allows us to express geometric quantities, let us recall the notions of position and direction vectors (2/ 2)</a:t>
            </a:r>
            <a:endParaRPr lang="en-US" dirty="0"/>
          </a:p>
        </p:txBody>
      </p:sp>
      <p:cxnSp>
        <p:nvCxnSpPr>
          <p:cNvPr id="3" name="Gerade Verbindung mit Pfeil 2"/>
          <p:cNvCxnSpPr/>
          <p:nvPr>
            <p:custDataLst>
              <p:tags r:id="rId1"/>
            </p:custDataLst>
          </p:nvPr>
        </p:nvCxnSpPr>
        <p:spPr>
          <a:xfrm flipV="1">
            <a:off x="827584" y="113159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>
            <p:custDataLst>
              <p:tags r:id="rId2"/>
            </p:custDataLst>
          </p:nvPr>
        </p:nvCxnSpPr>
        <p:spPr>
          <a:xfrm>
            <a:off x="683568" y="2355726"/>
            <a:ext cx="1728192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35696" y="2355726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x-axis</a:t>
            </a:r>
            <a:endParaRPr lang="en-US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1131590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y-axis</a:t>
            </a:r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2715766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 of the coordinate system</a:t>
            </a:r>
            <a:endParaRPr lang="en-US" sz="1200" dirty="0"/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467544" y="2427734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75656" y="1563638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051719" y="1995686"/>
            <a:ext cx="798464" cy="185123"/>
          </a:xfrm>
          <a:prstGeom prst="rect">
            <a:avLst/>
          </a:prstGeom>
          <a:noFill/>
          <a:ln/>
          <a:effectLst/>
        </p:spPr>
      </p:pic>
      <p:cxnSp>
        <p:nvCxnSpPr>
          <p:cNvPr id="11" name="Gerade Verbindung 10"/>
          <p:cNvCxnSpPr>
            <a:stCxn id="9" idx="4"/>
          </p:cNvCxnSpPr>
          <p:nvPr/>
        </p:nvCxnSpPr>
        <p:spPr>
          <a:xfrm>
            <a:off x="1547664" y="1707654"/>
            <a:ext cx="0" cy="6480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stCxn id="9" idx="2"/>
          </p:cNvCxnSpPr>
          <p:nvPr/>
        </p:nvCxnSpPr>
        <p:spPr>
          <a:xfrm flipH="1">
            <a:off x="827584" y="1635646"/>
            <a:ext cx="6480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9" idx="3"/>
          </p:cNvCxnSpPr>
          <p:nvPr/>
        </p:nvCxnSpPr>
        <p:spPr>
          <a:xfrm flipV="1">
            <a:off x="827584" y="1686563"/>
            <a:ext cx="669163" cy="669163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>
            <p:custDataLst>
              <p:tags r:id="rId4"/>
            </p:custDataLst>
          </p:nvPr>
        </p:nvCxnSpPr>
        <p:spPr>
          <a:xfrm flipV="1">
            <a:off x="827584" y="3147814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>
            <p:custDataLst>
              <p:tags r:id="rId5"/>
            </p:custDataLst>
          </p:nvPr>
        </p:nvCxnSpPr>
        <p:spPr>
          <a:xfrm>
            <a:off x="683568" y="4371950"/>
            <a:ext cx="1728192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835696" y="4371950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x-axis</a:t>
            </a:r>
            <a:endParaRPr lang="en-US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51520" y="3147814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z-axis</a:t>
            </a:r>
            <a:endParaRPr lang="en-US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4731990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 of the coordinate system</a:t>
            </a:r>
            <a:endParaRPr lang="en-US" sz="1200" dirty="0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467544" y="4443958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1475656" y="3579862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051718" y="4114636"/>
            <a:ext cx="961296" cy="185306"/>
          </a:xfrm>
          <a:prstGeom prst="rect">
            <a:avLst/>
          </a:prstGeom>
          <a:noFill/>
          <a:ln/>
          <a:effectLst/>
        </p:spPr>
      </p:pic>
      <p:cxnSp>
        <p:nvCxnSpPr>
          <p:cNvPr id="22" name="Gerade Verbindung 21"/>
          <p:cNvCxnSpPr>
            <a:stCxn id="20" idx="4"/>
          </p:cNvCxnSpPr>
          <p:nvPr/>
        </p:nvCxnSpPr>
        <p:spPr>
          <a:xfrm>
            <a:off x="1547664" y="3723878"/>
            <a:ext cx="0" cy="6480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stCxn id="20" idx="2"/>
          </p:cNvCxnSpPr>
          <p:nvPr/>
        </p:nvCxnSpPr>
        <p:spPr>
          <a:xfrm flipH="1">
            <a:off x="827584" y="3651870"/>
            <a:ext cx="6480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endCxn id="20" idx="3"/>
          </p:cNvCxnSpPr>
          <p:nvPr/>
        </p:nvCxnSpPr>
        <p:spPr>
          <a:xfrm flipV="1">
            <a:off x="827584" y="3702787"/>
            <a:ext cx="669163" cy="669163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827584" y="3291830"/>
            <a:ext cx="576064" cy="108012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20" idx="2"/>
          </p:cNvCxnSpPr>
          <p:nvPr/>
        </p:nvCxnSpPr>
        <p:spPr>
          <a:xfrm flipH="1" flipV="1">
            <a:off x="1259632" y="3579862"/>
            <a:ext cx="216024" cy="720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403648" y="3147814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y-axis</a:t>
            </a:r>
            <a:endParaRPr lang="en-US" sz="1200" dirty="0"/>
          </a:p>
        </p:txBody>
      </p:sp>
      <p:pic>
        <p:nvPicPr>
          <p:cNvPr id="31" name="Grafik 30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051720" y="1419622"/>
            <a:ext cx="792088" cy="407798"/>
          </a:xfrm>
          <a:prstGeom prst="rect">
            <a:avLst/>
          </a:prstGeom>
          <a:noFill/>
          <a:ln/>
          <a:effectLst/>
        </p:spPr>
      </p:pic>
      <p:pic>
        <p:nvPicPr>
          <p:cNvPr id="32" name="Grafik 31" descr="IguanaTex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051719" y="3363838"/>
            <a:ext cx="825045" cy="611620"/>
          </a:xfrm>
          <a:prstGeom prst="rect">
            <a:avLst/>
          </a:prstGeom>
          <a:noFill/>
          <a:ln/>
          <a:effectLst/>
        </p:spPr>
      </p:pic>
      <p:sp>
        <p:nvSpPr>
          <p:cNvPr id="33" name="Rechteck 3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fik 41" descr="IguanaTex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491877" y="1203580"/>
            <a:ext cx="5332998" cy="3611177"/>
          </a:xfrm>
          <a:prstGeom prst="rect">
            <a:avLst/>
          </a:prstGeom>
          <a:noFill/>
          <a:ln/>
          <a:effectLst/>
        </p:spPr>
      </p:pic>
      <p:sp>
        <p:nvSpPr>
          <p:cNvPr id="35" name="Textfeld 34"/>
          <p:cNvSpPr txBox="1"/>
          <p:nvPr/>
        </p:nvSpPr>
        <p:spPr>
          <a:xfrm>
            <a:off x="539552" y="206769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</a:t>
            </a:r>
            <a:endParaRPr lang="en-US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539552" y="408391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</a:t>
            </a:r>
            <a:endParaRPr lang="en-US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1416710" y="1275606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endParaRPr lang="en-US" sz="1200" dirty="0"/>
          </a:p>
        </p:txBody>
      </p:sp>
      <p:sp>
        <p:nvSpPr>
          <p:cNvPr id="38" name="Textfeld 37"/>
          <p:cNvSpPr txBox="1"/>
          <p:nvPr/>
        </p:nvSpPr>
        <p:spPr>
          <a:xfrm>
            <a:off x="1547664" y="3723878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of two vectors and multiplication by a scalar are performed element-wise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fik 3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8" y="1203578"/>
            <a:ext cx="5344557" cy="3779419"/>
          </a:xfrm>
          <a:prstGeom prst="rect">
            <a:avLst/>
          </a:prstGeom>
          <a:noFill/>
          <a:ln/>
          <a:effectLst/>
        </p:spPr>
      </p:pic>
      <p:cxnSp>
        <p:nvCxnSpPr>
          <p:cNvPr id="7" name="Gerade Verbindung mit Pfeil 6"/>
          <p:cNvCxnSpPr/>
          <p:nvPr/>
        </p:nvCxnSpPr>
        <p:spPr>
          <a:xfrm flipV="1">
            <a:off x="1403648" y="3579862"/>
            <a:ext cx="1440160" cy="1440160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323528" y="1203598"/>
            <a:ext cx="720080" cy="72008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323528" y="2211710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67544" y="1275606"/>
            <a:ext cx="143238" cy="184381"/>
          </a:xfrm>
          <a:prstGeom prst="rect">
            <a:avLst/>
          </a:prstGeom>
          <a:noFill/>
          <a:ln/>
          <a:effectLst/>
        </p:spPr>
      </p:pic>
      <p:pic>
        <p:nvPicPr>
          <p:cNvPr id="28" name="Grafik 2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10576" y="2355725"/>
            <a:ext cx="149333" cy="184381"/>
          </a:xfrm>
          <a:prstGeom prst="rect">
            <a:avLst/>
          </a:prstGeom>
          <a:noFill/>
          <a:ln/>
          <a:effectLst/>
        </p:spPr>
      </p:pic>
      <p:pic>
        <p:nvPicPr>
          <p:cNvPr id="33" name="Grafik 32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788101" y="3971545"/>
            <a:ext cx="306495" cy="185894"/>
          </a:xfrm>
          <a:prstGeom prst="rect">
            <a:avLst/>
          </a:prstGeom>
          <a:noFill/>
          <a:ln/>
          <a:effectLst/>
        </p:spPr>
      </p:pic>
      <p:cxnSp>
        <p:nvCxnSpPr>
          <p:cNvPr id="13" name="Gerade Verbindung mit Pfeil 12"/>
          <p:cNvCxnSpPr/>
          <p:nvPr/>
        </p:nvCxnSpPr>
        <p:spPr>
          <a:xfrm flipV="1">
            <a:off x="395536" y="3147814"/>
            <a:ext cx="720080" cy="72008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95536" y="386789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115616" y="3147814"/>
            <a:ext cx="72008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1115616" y="3147814"/>
            <a:ext cx="720080" cy="72008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395536" y="3147814"/>
            <a:ext cx="1440160" cy="720080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47663" y="2787774"/>
            <a:ext cx="589627" cy="2028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in 2D and 3D, we are introducing a new function – the determinant – to measure areas and volumes</a:t>
            </a:r>
            <a:endParaRPr lang="en-US" dirty="0"/>
          </a:p>
        </p:txBody>
      </p:sp>
      <p:pic>
        <p:nvPicPr>
          <p:cNvPr id="3" name="Grafik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51520" y="1131590"/>
            <a:ext cx="1322643" cy="636151"/>
          </a:xfrm>
          <a:prstGeom prst="rect">
            <a:avLst/>
          </a:prstGeom>
          <a:noFill/>
          <a:ln/>
          <a:effectLst/>
        </p:spPr>
      </p:pic>
      <p:sp>
        <p:nvSpPr>
          <p:cNvPr id="4" name="Parallelogramm 3"/>
          <p:cNvSpPr/>
          <p:nvPr>
            <p:custDataLst>
              <p:tags r:id="rId2"/>
            </p:custDataLst>
          </p:nvPr>
        </p:nvSpPr>
        <p:spPr>
          <a:xfrm>
            <a:off x="755576" y="1131590"/>
            <a:ext cx="5040560" cy="1440160"/>
          </a:xfrm>
          <a:prstGeom prst="parallelogram">
            <a:avLst>
              <a:gd name="adj" fmla="val 9907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Gerade Verbindung mit Pfeil 4"/>
          <p:cNvCxnSpPr/>
          <p:nvPr>
            <p:custDataLst>
              <p:tags r:id="rId3"/>
            </p:custDataLst>
          </p:nvPr>
        </p:nvCxnSpPr>
        <p:spPr>
          <a:xfrm flipV="1">
            <a:off x="755576" y="1131590"/>
            <a:ext cx="1440160" cy="144016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>
            <p:custDataLst>
              <p:tags r:id="rId4"/>
            </p:custDataLst>
          </p:nvPr>
        </p:nvCxnSpPr>
        <p:spPr>
          <a:xfrm>
            <a:off x="755576" y="2571750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>
            <p:custDataLst>
              <p:tags r:id="rId5"/>
            </p:custDataLst>
          </p:nvPr>
        </p:nvCxnSpPr>
        <p:spPr>
          <a:xfrm>
            <a:off x="2195736" y="1131590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>
            <p:custDataLst>
              <p:tags r:id="rId6"/>
            </p:custDataLst>
          </p:nvPr>
        </p:nvCxnSpPr>
        <p:spPr>
          <a:xfrm flipV="1">
            <a:off x="4355976" y="1131590"/>
            <a:ext cx="1440160" cy="144016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204920" y="2676670"/>
            <a:ext cx="1345059" cy="635210"/>
          </a:xfrm>
          <a:prstGeom prst="rect">
            <a:avLst/>
          </a:prstGeom>
          <a:noFill/>
          <a:ln/>
          <a:effectLst/>
        </p:spPr>
      </p:pic>
      <p:pic>
        <p:nvPicPr>
          <p:cNvPr id="10" name="Grafik 9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834937" y="2591343"/>
            <a:ext cx="3051012" cy="1475163"/>
          </a:xfrm>
          <a:prstGeom prst="rect">
            <a:avLst/>
          </a:prstGeom>
          <a:noFill/>
          <a:ln/>
          <a:effectLst/>
        </p:spPr>
      </p:pic>
      <p:cxnSp>
        <p:nvCxnSpPr>
          <p:cNvPr id="12" name="Gerade Verbindung 11"/>
          <p:cNvCxnSpPr/>
          <p:nvPr/>
        </p:nvCxnSpPr>
        <p:spPr>
          <a:xfrm>
            <a:off x="3923928" y="1851670"/>
            <a:ext cx="1800200" cy="864096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7092280" y="987574"/>
            <a:ext cx="194421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http://www.abi-mathe.de/shared/images/devpages/determinante-2x2.png"/>
          <p:cNvPicPr>
            <a:picLocks noChangeAspect="1" noChangeArrowheads="1"/>
          </p:cNvPicPr>
          <p:nvPr/>
        </p:nvPicPr>
        <p:blipFill>
          <a:blip r:embed="rId13" cstate="print"/>
          <a:srcRect t="24332" b="23123"/>
          <a:stretch>
            <a:fillRect/>
          </a:stretch>
        </p:blipFill>
        <p:spPr bwMode="auto">
          <a:xfrm>
            <a:off x="7236296" y="1059582"/>
            <a:ext cx="1656185" cy="43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br>
              <a:rPr lang="en-US" dirty="0" smtClean="0"/>
            </a:br>
            <a:r>
              <a:rPr lang="en-US" dirty="0" smtClean="0"/>
              <a:t>The determinant function in 2D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1033463"/>
            <a:ext cx="4929985" cy="175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hteck 12"/>
          <p:cNvSpPr/>
          <p:nvPr/>
        </p:nvSpPr>
        <p:spPr>
          <a:xfrm>
            <a:off x="1691680" y="3147814"/>
            <a:ext cx="7200800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219779"/>
            <a:ext cx="6358108" cy="1702616"/>
          </a:xfrm>
          <a:prstGeom prst="rect">
            <a:avLst/>
          </a:prstGeom>
          <a:noFill/>
          <a:ln/>
          <a:effectLst/>
        </p:spPr>
      </p:pic>
      <p:sp>
        <p:nvSpPr>
          <p:cNvPr id="6" name="Abgerundetes Rechteck 5"/>
          <p:cNvSpPr/>
          <p:nvPr/>
        </p:nvSpPr>
        <p:spPr>
          <a:xfrm>
            <a:off x="7092280" y="987574"/>
            <a:ext cx="194421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abi-mathe.de/shared/images/devpages/determinante-2x2.png"/>
          <p:cNvPicPr>
            <a:picLocks noChangeAspect="1" noChangeArrowheads="1"/>
          </p:cNvPicPr>
          <p:nvPr/>
        </p:nvPicPr>
        <p:blipFill>
          <a:blip r:embed="rId5" cstate="print"/>
          <a:srcRect t="24332" b="23123"/>
          <a:stretch>
            <a:fillRect/>
          </a:stretch>
        </p:blipFill>
        <p:spPr bwMode="auto">
          <a:xfrm>
            <a:off x="7236296" y="1059582"/>
            <a:ext cx="1656185" cy="43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we can straightforwardly connect the value of a determinant with the area of the parallelogram spanned by its input vectors (1/ 2)</a:t>
            </a:r>
            <a:endParaRPr lang="en-US" dirty="0"/>
          </a:p>
        </p:txBody>
      </p:sp>
      <p:pic>
        <p:nvPicPr>
          <p:cNvPr id="3" name="Picture 4" descr="http://www.mat.univie.ac.at/~kriegl/Skripten/Math4Ilak1/img3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" y="1131590"/>
            <a:ext cx="2853148" cy="2880320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0" y="4928056"/>
            <a:ext cx="33836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http://www.mat.univie.ac.at/~kriegl/Skripten/Math4Ilak1/node13.html</a:t>
            </a:r>
            <a:endParaRPr lang="en-US" sz="800" dirty="0"/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82"/>
            <a:ext cx="5309846" cy="26058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we can straightforwardly connect the value of a determinant with the area of the parallelogram spanned by its input vectors (1/ 2)</a:t>
            </a:r>
            <a:endParaRPr lang="en-US" dirty="0"/>
          </a:p>
        </p:txBody>
      </p:sp>
      <p:pic>
        <p:nvPicPr>
          <p:cNvPr id="3" name="Picture 4" descr="http://www.mat.univie.ac.at/~kriegl/Skripten/Math4Ilak1/img3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8" y="1131589"/>
            <a:ext cx="1295375" cy="1307711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55"/>
            <a:ext cx="7049723" cy="34048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value of a determinant in 2D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808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6220928" cy="2588541"/>
          </a:xfrm>
          <a:prstGeom prst="rect">
            <a:avLst/>
          </a:prstGeom>
          <a:noFill/>
          <a:ln/>
          <a:effectLst/>
        </p:spPr>
      </p:pic>
      <p:sp>
        <p:nvSpPr>
          <p:cNvPr id="10" name="Abgerundetes Rechteck 9"/>
          <p:cNvSpPr/>
          <p:nvPr/>
        </p:nvSpPr>
        <p:spPr>
          <a:xfrm>
            <a:off x="7092280" y="987574"/>
            <a:ext cx="1944216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abi-mathe.de/shared/images/devpages/determinante-2x2.png"/>
          <p:cNvPicPr>
            <a:picLocks noChangeAspect="1" noChangeArrowheads="1"/>
          </p:cNvPicPr>
          <p:nvPr/>
        </p:nvPicPr>
        <p:blipFill>
          <a:blip r:embed="rId5" cstate="print"/>
          <a:srcRect t="24332" b="23123"/>
          <a:stretch>
            <a:fillRect/>
          </a:stretch>
        </p:blipFill>
        <p:spPr bwMode="auto">
          <a:xfrm>
            <a:off x="7236296" y="1059582"/>
            <a:ext cx="1656185" cy="437605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1691680" y="4083918"/>
            <a:ext cx="7200800" cy="9361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4155883"/>
            <a:ext cx="7078987" cy="4881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Za6mBnKkG1PNL5EmYG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XicswgQ0SK_qdpfbJk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581,1774"/>
  <p:tag name="LATEXADDIN" val="\documentclass{article}\pagestyle{empty}&#10;\usepackage{amsmath}&#10;\usepackage{amsfonts}&#10;\usepackage{amssymb}&#10;\begin{document}&#10;{\sffamily{&#10;$\vec{v} = \left(\begin{array}{c} x \\ y \end{array} \right)$&#10;}}&#10;\end{document}"/>
  <p:tag name="IGUANATEXSIZE" val="20"/>
  <p:tag name="IGUANATEXCURSOR" val="174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Za6mBnKkG1PNL5EmYGO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XicswgQ0SK_qdpfbJk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05,1744"/>
  <p:tag name="LATEXADDIN" val="\documentclass{article}\pagestyle{empty}&#10;\usepackage{amsmath}&#10;\usepackage{amsfonts}&#10;\usepackage{amssymb}&#10;\begin{document}&#10;{\sffamily{&#10;$\vec{v} = \left(\begin{array}{c} x \\ y \\ z \end{array} \right)$&#10;}}&#10;\end{document}"/>
  <p:tag name="IGUANATEXSIZE" val="20"/>
  <p:tag name="IGUANATEXCURSOR" val="179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2,497"/>
  <p:tag name="ORIGINALWIDTH" val="3323,585"/>
  <p:tag name="LATEXADDIN" val="\documentclass{article}\pagestyle{empty}&#10;\usepackage{amsmath}&#10;\usepackage{amsfonts}&#10;\usepackage{amssymb}&#10;\begin{document}&#10;\begin{minipage}{9.4 cm}&#10;{\sffamily{&#10;As you know from school, a point $P$ in a coordinate $x$-$y$-system is uniquely determined by means of its $x$- and $y$-coordinate, like $P(x,y)$, where $x, y \in \mathbb{R}$.&#10;This gives rise to the notion of a {\bf{position vector}}:\\[-2mm]&#10;$$&#10;P(x,y) \, \, = \, \, \left( \begin{array}{c} x \\ y \end{array} \right) \, \, \in \, \, \mathbb{R} \times \mathbb{R} \, \, = \, \, \mathbb{R}^2 \, .&#10;$$&#10;A {\bf{direction vector}} is, as the position vector, a column, that connetcs two points. For instance, the directed vector from the orgin $O(0,0)$ to any point $P(x,y)$ reads\\[-1mm]&#10;$$&#10;\vec{OP} \, \, = \, \, \vec{v} \, \, = \, \, \left(\begin{array}{c} x \\ y \end{array} \right)  \in \, \, \mathbb{R}^2 \, .&#10;$$&#10;Analogous notions hold in higher dimensions.&#10;}}&#10;\end{minipage}&#10;\end{document}"/>
  <p:tag name="IGUANATEXSIZE" val="20"/>
  <p:tag name="IGUANATEXCURSOR" val="7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Za6mBnKkG1PNL5EmYGO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XicswgQ0SK_qdpfbJkt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585,6769"/>
  <p:tag name="LATEXADDIN" val="\documentclass{article}\pagestyle{empty}&#10;\usepackage{amsmath}&#10;\usepackage{amsfonts}&#10;\usepackage{amssymb}&#10;\begin{document}&#10;{\sffamily{&#10;$\vec{v} = (x, y)^T$&#10;}}&#10;\end{document}"/>
  <p:tag name="IGUANATEXSIZE" val="20"/>
  <p:tag name="IGUANATEXCURSOR" val="153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Za6mBnKkG1PNL5EmYG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XicswgQ0SK_qdpfbJkt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704,912"/>
  <p:tag name="LATEXADDIN" val="\documentclass{article}\pagestyle{empty}&#10;\usepackage{amsmath}&#10;\usepackage{amsfonts}&#10;\usepackage{amssymb}&#10;\begin{document}&#10;{\sffamily{&#10;$\vec{v} = (x, y, z)^T$&#10;}}&#10;\end{document}"/>
  <p:tag name="IGUANATEXSIZE" val="20"/>
  <p:tag name="IGUANATEXCURSOR" val="156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581,1774"/>
  <p:tag name="LATEXADDIN" val="\documentclass{article}\pagestyle{empty}&#10;\usepackage{amsmath}&#10;\usepackage{amsfonts}&#10;\usepackage{amssymb}&#10;\begin{document}&#10;{\sffamily{&#10;$\vec{v} = \left(\begin{array}{c} x \\ y \end{array} \right)$&#10;}}&#10;\end{document}"/>
  <p:tag name="IGUANATEXSIZE" val="20"/>
  <p:tag name="IGUANATEXCURSOR" val="174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05,1744"/>
  <p:tag name="LATEXADDIN" val="\documentclass{article}\pagestyle{empty}&#10;\usepackage{amsmath}&#10;\usepackage{amsfonts}&#10;\usepackage{amssymb}&#10;\begin{document}&#10;{\sffamily{&#10;$\vec{v} = \left(\begin{array}{c} x \\ y \\ z \end{array} \right)$&#10;}}&#10;\end{document}"/>
  <p:tag name="IGUANATEXSIZE" val="20"/>
  <p:tag name="IGUANATEXCURSOR" val="179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5,756"/>
  <p:tag name="ORIGINALWIDTH" val="3324,335"/>
  <p:tag name="LATEXADDIN" val="\documentclass{article}\pagestyle{empty}&#10;\usepackage{amsmath}&#10;\usepackage{amsfonts}&#10;\usepackage{amssymb}&#10;\begin{document}&#10;\begin{minipage}{9.4 cm}&#10;{\sffamily{&#10;To save some space column vectors are {\bf{transposed}} to row vectors, where the row vector is equipped with a superscript '$T$' to indicate thatwe are actually considering a column vector, e.g.&#10;$$&#10;\vec{v} \, \, = \, \, \left(\begin{array}{c} x \\ y \end{array} \right) \, \, = \, \, (x, y)^T&#10;$$\\[2mm]&#10;It makes indeed sense to distinguish between row and column vectors, as you already know from the matrix-column product. For instance&#10;$$&#10;(1, 2) \left(\begin{array}{c} 3 \\ 4 \end{array} \right) \, \, = \, \, 1 \cdot 3 \, + \, 2 \cdot 4 \, \, = \, \, 11 \, .&#10;$$&#10;}}&#10;\end{minipage}&#10;\end{document}"/>
  <p:tag name="IGUANATEXSIZE" val="20"/>
  <p:tag name="IGUANATEXCURSOR" val="2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9,996"/>
  <p:tag name="ORIGINALWIDTH" val="3325,084"/>
  <p:tag name="LATEXADDIN" val="\documentclass{article}\pagestyle{empty}&#10;\usepackage{amsmath}&#10;\usepackage{amsfonts}&#10;\usepackage{amssymb}&#10;\begin{document}&#10;\begin{minipage}{9.4 cm}&#10;{\sffamily{&#10;{\bf{Example:}} As you know from school, when we add/ subtract two column (or row) vectors in two ($n=2$) or three ($n=3)$ dimensions, we do this by adding/ subtracting their respective elements, e.g.\\[-3mm]&#10;$$&#10;\vec{u} + \vec{v} \, \, = \, \, \begin{pmatrix} x_1 \\ \vdots \\ x_n \end{pmatrix} + \begin{pmatrix} y_1 \\ \vdots \\ y_n \end{pmatrix}&#10;\, \, = \, \, \begin{pmatrix} x_1 + y_1 \\ \vdots \\ x_n + y_n \end{pmatrix} \, .&#10;$$&#10;Analogously, multiplication by a scalar $\lambda \in \mathbb{R}$ is performed element-wise as well, e.g.\\[-3mm]&#10;$$&#10;\lambda \, \vec{u} \, \, = \lambda \begin{pmatrix} x_1 \\ \vdots \\ x_n \end{pmatrix} \, \, = \, \, \begin{pmatrix} \lambda \, x_1 \\ \vdots \\ \lambda \, x_n \end{pmatrix} \, .&#10;$$&#10;}}&#10;\end{minipage}&#10;\end{document}"/>
  <p:tag name="IGUANATEXSIZE" val="20"/>
  <p:tag name="IGUANATEXCURSOR" val="7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70,49118"/>
  <p:tag name="LATEXADDIN" val="\documentclass{article}\pagestyle{empty}&#10;\usepackage{amsmath}&#10;\usepackage{amsfonts}&#10;\usepackage{amssymb}&#10;\begin{document}&#10;{\sffamily{&#10;$\vec{v}$&#10;}}&#10;\end{document}"/>
  <p:tag name="IGUANATEXSIZE" val="20"/>
  <p:tag name="IGUANATEXCURSOR" val="142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73,49078"/>
  <p:tag name="LATEXADDIN" val="\documentclass{article}\pagestyle{empty}&#10;\usepackage{amsmath}&#10;\usepackage{amsfonts}&#10;\usepackage{amssymb}&#10;\begin{document}&#10;{\sffamily{&#10;$\vec{u}$&#10;}}&#10;\end{document}"/>
  <p:tag name="IGUANATEXSIZE" val="20"/>
  <p:tag name="IGUANATEXCURSOR" val="141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49,9813"/>
  <p:tag name="LATEXADDIN" val="\documentclass{article}\pagestyle{empty}&#10;\usepackage{amsmath}&#10;\usepackage{amsfonts}&#10;\usepackage{amssymb}&#10;\begin{document}&#10;{\sffamily{&#10;$2 \, \vec{v}$&#10;}}&#10;\end{document}"/>
  <p:tag name="IGUANATEXSIZE" val="20"/>
  <p:tag name="IGUANATEXCURSOR" val="140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,73756"/>
  <p:tag name="ORIGINALWIDTH" val="293,9633"/>
  <p:tag name="LATEXADDIN" val="\documentclass{article}\pagestyle{empty}&#10;\usepackage{amsmath}&#10;\usepackage{amsfonts}&#10;\usepackage{amssymb}&#10;\begin{document}&#10;{\sffamily{&#10;$\vec{u} + \vec{v}$&#10;}}&#10;\end{document}"/>
  <p:tag name="IGUANATEXSIZE" val="20"/>
  <p:tag name="IGUANATEXCURSOR" val="141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 = \left(\begin{array}{c} v_1 \\ v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29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YkQxidH0GokEfGmvf7T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Za6mBnKkG1PNL5EmYG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XicswgQ0SK_qdpfbJk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_xUoekI0OaYzTqGjRDa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aBiUpMo0arAQ8LjVgtf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 = \left( \begin{array}{c} u_1 \\ u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293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usepackage[usenames,dvipsnames]{color}&#10;\begin{document}&#10;{\sffamily{&#10;\begin{eqnarray*}&#10;\text{area} &amp; = &amp;&#10;\left|\det\left( {\color{blue}{\vec{v}}}, {\color{red}{\vec{u}}} \right) \right|\\[1mm]&#10;&amp; = &amp; \left| \det\left( \begin{array}{c c} {\color{blue}{v_1}} &amp; {\color{red}{u_1}} \\ {\color{blue}{v_2}} &amp; {\color{red}{u_2}} \end{array} \right) \right|\\[1mm]&#10;&amp; = &amp; \left| {\color{blue}{v_1}} {\color{red}{u_2}} - {\color{blue}{v_2}} {\color{red}{u_1}} \right|&#10;\end{eqnarray*}&#10;}}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922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3,1346"/>
  <p:tag name="ORIGINALWIDTH" val="3949,007"/>
  <p:tag name="LATEXADDIN" val="\documentclass{article}\pagestyle{empty}&#10;\usepackage{amsmath}&#10;\usepackage{amsfonts}&#10;\usepackage{amssymb}&#10;\begin{document}&#10;\begin{minipage}{12.4 cm}&#10;{\sffamily{&#10;{\bf{The Determinant Function in 2D:}}\\[1mm]&#10;Let $\vec{v} = (v_1, v_2)^T$ and $\vec{u} = (u_1, u_2)^T$ be vectors in $\mathbb{R}^2$, then we define&#10;$$&#10; \det \, : \left\{ \begin{array}{l}&#10;  \mathbb{R}^2 \times \mathbb{R}^2 \, \, \longrightarrow \, \, \mathbb{R}\\[1mm]&#10;  \left( \vec{v} , \vec{u} \right) \, \, \mapsto \, \, \det\left( \vec{v} , \vec{u} \right)&#10;  \, \, = \, \, \det\left( \begin{array}{c c} v_1 &amp; u_1 \\ v_2 &amp; u_2 \end{array} \right) &#10;  \, \, := \, \, v_1 u_2 - v_2 u_1 \, .&#10; \end{array} \right.&#10;$$&#10;}}&#10;\end{minipage}&#10;\end{document}"/>
  <p:tag name="IGUANATEXSIZE" val="20"/>
  <p:tag name="IGUANATEXCURSOR" val="2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9,321"/>
  <p:tag name="ORIGINALWIDTH" val="3322,835"/>
  <p:tag name="LATEXADDIN" val="\documentclass{article}\pagestyle{empty}&#10;\usepackage{amsmath}&#10;\usepackage{amsfonts}&#10;\usepackage{amssymb}&#10;\begin{document}&#10;\begin{minipage}{9.4 cm}&#10;{\sffamily{&#10;The geometric meaning of&#10;$$&#10; \det\left(\begin{array}{c c} a &amp; b \\ c &amp; d \end{array} \right) \, \, = \, \, a \cdot d -  b \cdot c&#10;$$&#10;is that of the area of the yellow parallelogram $OACB$ in the sketch on the left-hand side.\\[1mm]&#10;&#10;The area of the yellow parallelogram is the area of the large rectangle $OA_0CB_0$ minus the &#10;green, red and blue areas.&#10;}}&#10;\end{minipage}&#10;\end{document}"/>
  <p:tag name="IGUANATEXSIZE" val="20"/>
  <p:tag name="IGUANATEXCURSOR" val="5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1,77"/>
  <p:tag name="ORIGINALWIDTH" val="4376,453"/>
  <p:tag name="LATEXADDIN" val="\documentclass{article}\pagestyle{empty}&#10;\usepackage{amsmath}&#10;\usepackage{amsfonts}&#10;\usepackage{amssymb}&#10;\begin{document}&#10;\begin{minipage}{12.4 cm}&#10;{\sffamily{&#10;I.e. the area $(a+b) \cdot (c+d)$ of the large rectangle $OA_0CB_0$  minus&#10;\begin{itemize}&#10;\item the common area $2 \cdot b \cdot c$ of the two blue rectangles $A_0 A_2 A A_1$ and $B_0 B_1 B B_2$,&#10;\item the common area $a \cdot c$ of the two red triangles $O A_1 A$ and $C B_1 B$, and&#10;\item the common area $b \cdot d$ of the two green triangles $O B_2 B$ and $C A_2 A$.&#10;\end{itemize}&#10;This leads to&#10;$$&#10;\begin{array}{l}&#10;(a+b)\cdot (c+d) - 2\cdot b\cdot c - a\cdot c - b \cdot d\\[2mm]&#10;\begin{array}{cl}&#10;= &amp; a\cdot d - b\cdot c \\[2mm]&#10;= &amp; \det\left(\begin{array}{c c} a &amp; b \\ c &amp; d \end{array} \right)  \,. &#10;\end{array}&#10;\end{array}&#10;$$&#10;}}&#10;\end{minipage}&#10;\end{document}"/>
  <p:tag name="IGUANATEXSIZE" val="20"/>
  <p:tag name="IGUANATEXCURSOR" val="4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1,826"/>
  <p:tag name="ORIGINALWIDTH" val="3849,269"/>
  <p:tag name="LATEXADDIN" val="\documentclass{article}\pagestyle{empty}&#10;\usepackage{amsmath}&#10;\usepackage{amsfonts}&#10;\usepackage{amssymb}&#10;\begin{document}&#10;\begin{minipage}{12.4 cm}&#10;{\sffamily{&#10;{\bf{Example:}} Compute the value of the following determinant&#10;$$&#10;\det\begin{pmatrix}&#10;4 &amp; -3 \\ 3 &amp; -5&#10;\end{pmatrix} \, . &#10;$$&#10;&#10;{\bf{Solution:}}\\[1mm]&#10;We have&#10;\begin{eqnarray*}&#10;\det\begin{pmatrix}&#10;4 &amp; -3 \\ 3 &amp; -5&#10;\end{pmatrix}&#10;&amp; = &amp; 4 \cdot (-5) \, - \, (-3) \cdot 3 \, \, = \, \, -20 \, + \, 9 \, \, = \, \, -11 \, .&#10;\end{eqnarray*}&#10;}}&#10;\end{minipage}&#10;\end{document}"/>
  <p:tag name="IGUANATEXSIZE" val="20"/>
  <p:tag name="IGUANATEXCURSOR" val="4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380,203"/>
  <p:tag name="LATEXADDIN" val="\documentclass{article}\pagestyle{empty}&#10;\usepackage{amsmath}&#10;\usepackage{amsfonts}&#10;\usepackage{amssymb}&#10;\begin{document}&#10;\begin{minipage}{12.4 cm}&#10;{\sffamily{&#10;{\bf{Note}}: the value of the determinant can be negative. This is why we define the area spanned by two vectors as the absolute value of the determinant of thse two vectors.&#10;}}&#10;\end{minipage}&#10;\end{document}"/>
  <p:tag name="IGUANATEXSIZE" val="20"/>
  <p:tag name="IGUANATEXCURSOR" val="1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1,826"/>
  <p:tag name="ORIGINALWIDTH" val="3800,525"/>
  <p:tag name="LATEXADDIN" val="\documentclass{article}\pagestyle{empty}&#10;\usepackage{amsmath}&#10;\usepackage{amsfonts}&#10;\usepackage{amssymb}&#10;\begin{document}&#10;\begin{minipage}{12.4 cm}&#10;{\sffamily{&#10;{\bf{Example:}} Compute the value of the following determinant&#10;$$&#10;\det\begin{pmatrix}&#10;-3 &amp; 4 \\ -5 &amp; 3&#10;\end{pmatrix} \, . &#10;$$&#10;&#10;{\bf{Solution:}}\\[1mm]&#10;We have&#10;\begin{eqnarray*}&#10;\det\begin{pmatrix}&#10;-3 &amp; 4 \\ -5 &amp; 3&#10;\end{pmatrix}&#10;&amp; = &amp;  (-3) \cdot 3 \, - \, 4 \cdot (-5)  \, \, = \, \, -9 \, + \, 20 \, \, = \, \, 11 \, .&#10;\end{eqnarray*}&#10;}}&#10;\end{minipage}&#10;\end{document}"/>
  <p:tag name="IGUANATEXSIZE" val="20"/>
  <p:tag name="IGUANATEXCURSOR" val="4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4,9457"/>
  <p:tag name="ORIGINALWIDTH" val="4386,202"/>
  <p:tag name="LATEXADDIN" val="\documentclass{article}\pagestyle{empty}&#10;\usepackage{amsmath}&#10;\usepackage{amsfonts}&#10;\usepackage{amssymb}&#10;\begin{document}&#10;\begin{minipage}{12.4 cm}&#10;{\sffamily{&#10;{\bf{Note}}: we changed the two column vectors $(4, 3)^T$ and $(-3,5)^T$ compared to the previous example. We will see later, that interchanging two columns will always change the sign of the determinant (due to the general properties of determinants).&#10;&#10;}}&#10;\end{minipage}&#10;\end{document}"/>
  <p:tag name="IGUANATEXSIZE" val="20"/>
  <p:tag name="IGUANATEXCURSOR" val="3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qN0_GmG02H1F5qSuW9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ojk21vqU2CGHKGfK1w.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 = \left(\begin{array}{c} v_1 \\ v_2 \\ v_3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6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 = \left( \begin{array}{c} u_1 \\ u_2 \\ u_3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36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1,601"/>
  <p:tag name="ORIGINALWIDTH" val="1951,256"/>
  <p:tag name="LATEXADDIN" val="\documentclass{article}\pagestyle{empty}&#10;\usepackage{amsmath}&#10;\usepackage{amsfonts}&#10;\usepackage{amssymb}&#10;\usepackage[usenames,dvipsnames]{color}&#10;\begin{document}&#10;{\sffamily{&#10;\begin{eqnarray*}&#10;\text{volume} &amp; = &amp;&#10;\left|\det\left( {\color{blue}{\vec{v}}}, {\color{red}{\vec{u}}} , \vec{w} \right) \right|\\[1mm]&#10;&amp; = &amp; \left| \det\left( \begin{array}{c c c}&#10; {\color{blue}{v_1}} &amp; {\color{red}{u_1}} &amp; w_1\\&#10; {\color{blue}{v_2}} &amp; {\color{red}{u_2}} &amp; w_2\\&#10; {\color{blue}{v_3}} &amp; {\color{red}{u_3}} &amp; w_3\\&#10;\end{array} \right) \right| \\[1mm]&#10;&amp; = &amp;&#10;\left\{&#10;  \begin{array}{l}&#10;  v_1 u_2 w_3 + u_1 w_2 v_3\\&#10;  + w_1 u_3 u_2 - v_3 u_2 w_1\\&#10;  - u_3 w_2 v_1 - w_3 v_2 u_1&#10;  \end{array} \right.&#10;\end{eqnarray*}&#10;}}&#10;\end{document}"/>
  <p:tag name="IGUANATEXSIZE" val="20"/>
  <p:tag name="IGUANATEXCURSOR" val="665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bTDUucvkGmLEEFDQ0Mj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bTDUucvkGmLEEFDQ0Mj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w} = \left( w_1 , w_2 , w_3 \right)^T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35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0,101"/>
  <p:tag name="ORIGINALWIDTH" val="4384,702"/>
  <p:tag name="LATEXADDIN" val="\documentclass{article}\pagestyle{empty}&#10;\usepackage{amsmath}&#10;\usepackage{amsfonts}&#10;\usepackage{amssymb}&#10;\begin{document}&#10;\begin{minipage}{12.4 cm}&#10;{\sffamily{&#10;{\bf{The Determinant Function in 3D:}}\\[1mm]&#10;Let $\vec{v} = (v_1, v_2, v_3)^T$, $\vec{u} = (u_1, u_2, u_3)^T$ and $\vec{w} = (w_1, w_2, w_3)^T$&#10;be in $\mathbb{R}^3$, then we define&#10;$$&#10; \det \, : \left\{ \begin{array}{l}&#10;  \mathbb{R}^3 \times \mathbb{R}^3 \times \mathbb{R}^3 \, \, \longrightarrow \, \, \mathbb{R}\\[1mm]&#10;  \left( \vec{v} , \vec{u}, \vec{w} \right) \, \, \mapsto \, \,&#10;  \det\left( \begin{array}{c c c} v_1 &amp; u_1 &amp; w_1 \\ v_2 &amp; u_2 &amp; w_2 \\ v_3 &amp; u_3 &amp; w_3 \end{array}&#10;  \right) \, \, = \, \left\{&#10;  \begin{array}{l}&#10;  v_1 u_2 w_3 + u_1 w_2 v_3\\&#10;  + w_1 u_3 u_2 - v_3 u_2 w_1\\&#10;  - u_3 w_2 v_1 - w_3 v_2 u_1 \, .&#10;  \end{array} \right.&#10; \end{array} \right.&#10;$$&#10;}}&#10;\end{minipage}&#10;\end{document}"/>
  <p:tag name="IGUANATEXSIZE" val="20"/>
  <p:tag name="IGUANATEXCURSOR" val="3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,4654"/>
  <p:tag name="ORIGINALWIDTH" val="4380,953"/>
  <p:tag name="LATEXADDIN" val="\documentclass{article}\pagestyle{empty}&#10;\usepackage{amsmath}&#10;\usepackage{amsfonts}&#10;\usepackage{amssymb}&#10;\begin{document}&#10;\begin{minipage}{12.4 cm}&#10;{\sffamily{&#10;The defining formulas for the determinant are a bit opaque, especially in $\mathbb{R}^3$, though there&#10;is a quite well to remember illustrative memory hook:&#10;}}&#10;\end{minipage}&#10;\end{document}"/>
  <p:tag name="IGUANATEXSIZE" val="20"/>
  <p:tag name="IGUANATEXCURSOR" val="3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2,6922"/>
  <p:tag name="ORIGINALWIDTH" val="4383,952"/>
  <p:tag name="LATEXADDIN" val="\documentclass{article}\pagestyle{empty}&#10;\usepackage{amsmath}&#10;\usepackage{amsfonts}&#10;\usepackage{amssymb}&#10;\begin{document}&#10;\begin{minipage}{12.4 cm}&#10;{\sffamily{&#10;The diagonal crossing scheme for determinants with entries from $\mathbb{R}^3$ is called {\bf{Sarrus rule}}&#10;in honor of the Frensh mathematician {\sc{Pierre Sarrus}} (1789 - 1861).\\[1mm]&#10;This crossing scheme {\bf{does only work}} in $\mathbb{R}^3$ and&#10;no more in any dimension higher.&#10;}}&#10;\end{minipage}&#10;\end{document}"/>
  <p:tag name="IGUANATEXSIZE" val="20"/>
  <p:tag name="IGUANATEXCURSOR" val="3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1537,308"/>
  <p:tag name="LATEXADDIN" val="\documentclass{article}\pagestyle{empty}&#10;\usepackage{amsmath}&#10;\usepackage{amsfonts}&#10;\usepackage{amssymb}&#10;\begin{document}&#10;\begin{minipage}{12.4 cm}&#10;{\sffamily{&#10;Animation of the Sarrus' rule:}}&#10;\end{minipage}&#10;\end{document}"/>
  <p:tag name="IGUANATEXSIZE" val="20"/>
  <p:tag name="IGUANATEXCURSOR" val="1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7,001"/>
  <p:tag name="ORIGINALWIDTH" val="3826,772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 Compute the value of the following determinant&#10;$$&#10;\det\begin{pmatrix}&#10;2 &amp; -3 &amp; 1 \\ 2 &amp; 0 &amp; -1 \\ 1 &amp; 4 &amp; 5&#10;\end{pmatrix} \, . &#10;$$\\[-9mm]&#10;&#10;{\bf{Solution:}} We have&#10;\begin{eqnarray*}&#10;\det\begin{pmatrix}&#10;2 &amp; -3 &amp; 1 \\ 2 &amp; 0 &amp; -1 \\ 1 &amp; 4 &amp; 5&#10;\end{pmatrix}&#10;&amp; = &amp;&#10;\det\left( \begin{array}{c c c}&#10;2 &amp; -3 &amp; 1 \\&#10;2 &amp; 0 &amp; -1 \\&#10;1 &amp; 4 &amp; 5&#10;\end{array} \right) {\color{green}{ \begin{array}{c c}&#10; 2 &amp; -3 \\ 2 &amp; 0 \\ 1 &amp; 4&#10;\end{array} }} \\[2mm]&#10;&amp; = &amp;&#10;2 \cdot 0 \cdot 5 + (-3) \cdot (-1) \cdot 1 + 1 \cdot 2 \cdot 4 \\&#10;&amp; &amp;&#10;- \, 1 \cdot 0 \cdot 1 - 4 \cdot (-1) \cdot 2 - 5 \cdot 2 \cdot (-3) \\&#10;&amp; = &amp;&#10;0 + 3 + 8 - 0 + 8 + 30 \, \, = \, \, 49&#10;\, .&#10;\end{eqnarray*}&#10;}}&#10;\end{minipage}&#10;\end{document}"/>
  <p:tag name="IGUANATEXSIZE" val="20"/>
  <p:tag name="IGUANATEXCURSOR" val="3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5,763"/>
  <p:tag name="ORIGINALWIDTH" val="4380,953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&#10;Let us discuss the determinant of the three vectors&#10;$\vec{u} = (u_1, u_2, u_3)^T$, $\vec{v} = (v_1, v_2, v_3)^T$ and&#10;$\vec{w} = (\lambda u_1 + v_1, \lambda u_2 + v_2, \lambda u_3 + v_3)^T$ in $\mathbb{R}^3$, where $\vec{w}$ is a weighted sum of the other vectors:&#10;\begin{eqnarray*}&#10;\det\left( \begin{array}{c c c}&#10; u_1 &amp; v_1 &amp; \lambda u_1 + v_1 \\&#10; u_2 &amp; v_2 &amp; \lambda u_2 + v_2 \\&#10; u_3 &amp; v_3 &amp; \lambda u_3 + v_3&#10;\end{array} \right) &amp; = &amp; &#10;\det\left( \begin{array}{c c c}&#10; u_1 &amp; v_1 &amp; \lambda u_1 + v_1 \\&#10; u_2 &amp; v_2 &amp; \lambda u_2 + v_2 \\&#10; u_3 &amp; v_3 &amp; \lambda u_3 + v_3&#10;\end{array} \right) {\color{green}{ \begin{array}{c c}&#10; u_1 &amp; v_1 \\ u_2 &amp; v_2 \\ u_3 &amp; v_3&#10;\end{array} }} \\[2mm]&#10;&amp; = &amp;&#10; u_1 v_2 (\lambda u_3 +  v_3) + v_1 (\lambda u_2 + v_2) u_3 \\[1mm]&#10;&amp; &amp;&#10; + (\lambda u_1 + v_1) u_2 v_3 - u_3 v_2  (\lambda u_1 + v_1)\\[1mm]&#10;&amp; &amp;&#10; - v_3 (\lambda u_2 + v_2) u_1 - (\lambda u_3 + v_3) u_2 v_1 \\[1mm]&#10;&amp; = &amp;&#10; 0 \, .&#10;\end{eqnarray*}&#10;}}&#10;\end{minipage}&#10;\end{document}"/>
  <p:tag name="IGUANATEXSIZE" val="20"/>
  <p:tag name="IGUANATEXCURSOR" val="11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8,797"/>
  <p:tag name="ORIGINALWIDTH" val="4284,215"/>
  <p:tag name="LATEXADDIN" val="\documentclass{article}\pagestyle{empty}&#10;\usepackage{amsmath}&#10;\usepackage{amsfonts}&#10;\usepackage{amssymb}&#10;\begin{document}&#10;\begin{minipage}{12.4 cm}&#10;{\sffamily{&#10;Let $\vec{v}_1, \dots, \vec{v}_n \in \mathbb{R}^{n \times 1}$ be $n$ column vectors such that&#10;$$&#10; \vec{v}_i \, \, = \, \, \left( a_{1 i}, a_{2 i}, \dots, a_{n i} \right)^T \, .&#10;$$&#10;We concatenate them in order to form an entry scheme called a (square) {\bf{matrix}}:&#10;\begin{eqnarray*}&#10;A &amp; = &amp; \left( \vec{v}_1 \, \dots \, \vec{v}_n \right) \, \, = \, \, \left( a_{ij} \right)_{i,j = 1, \dots, n}  \\[2mm]&#10;&amp; = &amp;&#10;\left( \begin{array}{c c c} a_{11} &amp; \dots &amp; a_{1n} \\ \vdots &amp; \ddots &amp; \vdots \\ a_{n1} &amp; \dots &amp; a_{nn} \end{array} \right)&#10;\, \in \, \mathbb{R}^{n \times n} \, .&#10;\end{eqnarray*}&#10;}}&#10;\end{minipage}&#10;\end{document}"/>
  <p:tag name="IGUANATEXSIZE" val="20"/>
  <p:tag name="IGUANATEXCURSOR" val="4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9,561"/>
  <p:tag name="ORIGINALWIDTH" val="4386,952"/>
  <p:tag name="LATEXADDIN" val="\documentclass{article}\pagestyle{empty}&#10;\usepackage{amsmath}&#10;\usepackage{amsfonts}&#10;\usepackage{amssymb}&#10;\begin{document}&#10;\begin{minipage}{12.4 cm}&#10;{\sffamily{&#10;{\bf{Example:}}\\[1mm]&#10;For instance, square marices (same number of rows and columns) read as&#10;$$&#10;\left( \begin{array}{c c c}&#10;1 &amp; 1 &amp; 2 \\ 2 &amp; 0 &amp; 3 \\ 4 &amp; 1 &amp; 5&#10;\end{array} \right) \, , \quad \text{or} \quad&#10;\mathbb{I} \, \, := \, \, \left( \begin{array}{c c c}&#10;1 &amp; 0 &amp; 0 \\ 0 &amp; 1 &amp; 0 \\ 0 &amp; 0 &amp; 1&#10;\end{array} \right) \, ,&#10;$$\\&#10;where $\mathbb{I}$ is called the $3 \times 3$-{\bf{unit matrix}}.\\[1mm]&#10;Sometimes we use $\mathbb{I}_3$, or ingeneral $\mathbb{I}_n$,&#10;with the subscribt $3$ or $n$, respectively, to indicate the dimension of the matrix. &#10;}}&#10;\end{minipage}&#10;\end{document}"/>
  <p:tag name="IGUANATEXSIZE" val="20"/>
  <p:tag name="IGUANATEXCURSOR" val="1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4377,953"/>
  <p:tag name="LATEXADDIN" val="\documentclass{article}\pagestyle{empty}&#10;\usepackage{amsmath}&#10;\usepackage{amsfonts}&#10;\usepackage{amssymb}&#10;\begin{document}&#10;\begin{minipage}{12.4 cm}&#10;{\sffamily{&#10;Addition of two matrices and multiplication by a scalar are performed element-wise, like in the case of vectors.&#10;}}&#10;\end{minipage}&#10;\end{document}"/>
  <p:tag name="IGUANATEXSIZE" val="20"/>
  <p:tag name="IGUANATEXCURSOR" val="2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6,1531"/>
  <p:tag name="ORIGINALWIDTH" val="3801,275"/>
  <p:tag name="LATEXADDIN" val="\documentclass{article}\pagestyle{empty}&#10;\usepackage{amsmath}&#10;\usepackage{amsfonts}&#10;\usepackage{amssymb}&#10;\begin{document}&#10;\begin{minipage}{12.4 cm}&#10;{\sffamily{&#10;{\bf{Definition (Matrix-Addition and Multiplication by a Scalar):}}\\[1mm]&#10;Let $A = (a_{i,j}), B = (b_{i,j}) \in \mathbb{R}^{n \times n}$ and $\lambda \in \mathbb{R}$. Then&#10;\begin{eqnarray*}&#10; A + B &amp; := &amp; \left( a_{i,j} + b_{i,j} \right) \, , \\&#10; \lambda \cdot A &amp; := &amp; \left( \lambda a_{i,j} \right) \, .&#10;\end{eqnarray*}&#10;}}&#10;\end{minipage}&#10;\end{document}"/>
  <p:tag name="IGUANATEXSIZE" val="20"/>
  <p:tag name="IGUANATEXCURSOR" val="3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1,999"/>
  <p:tag name="ORIGINALWIDTH" val="4287,964"/>
  <p:tag name="LATEXADDIN" val="\documentclass{article}\pagestyle{empty}&#10;\usepackage{amsmath}&#10;\usepackage{amsfonts}&#10;\usepackage{amssymb}&#10;\begin{document}&#10;\begin{minipage}{12.4 cm}&#10;{\sffamily{&#10;{\bf{Example:}}&#10;Let\\[-4mm]&#10;$$&#10;\lambda \, \, = \, \, 3 \, , \qquad&#10;A \, \, = \, \,&#10;\begin{pmatrix}&#10;1 &amp; 1 &amp; 2 \\ 2 &amp; 0 &amp; 3 \\ 4 &amp; 1 &amp; 5&#10;\end{pmatrix} \, \qquad&#10;B \, \, = \, \,&#10;\begin{pmatrix}&#10;-4 &amp; 1 &amp; 5 \\ -2 &amp; 0 &amp; 3 \\ 1 &amp; 1 &amp; -2&#10;\end{pmatrix} \, .&#10;$$\\[-4mm]&#10;Then&#10;$$&#10;\underbrace{\begin{pmatrix}&#10;1 &amp; 1 &amp; 2 \\ 2 &amp; 0 &amp; 3 \\ 4 &amp; 1 &amp; 5&#10;\end{pmatrix}}_{= \, A} + \underbrace{\begin{pmatrix}&#10;-4 &amp; 1 &amp; 5 \\ -2 &amp; 0 &amp; 3 \\ 1 &amp; 1 &amp; -2&#10;\end{pmatrix}}_{= \, B} \, \, = \, \,&#10;\begin{pmatrix}&#10;1-4 &amp; 1+1 &amp; 2+5 \\ 2-2 &amp; 0+0 &amp; 3+3 \\ 4+1 &amp; 1+1 &amp; 5-2&#10;\end{pmatrix}\, \, = \, \,&#10;\underbrace{\begin{pmatrix}&#10;-3 &amp; 2 &amp; 7 \\ 0 &amp; 0 &amp; 6 \\ 5 &amp; 2 &amp; 3&#10;\end{pmatrix}}_{= \, A + B}&#10;$$&#10;%and\\[-4mm]&#10;$$&#10;\lambda \, A \, \, = \, \, \lambda \, \begin{pmatrix}&#10;1 &amp; 1 &amp; 2 \\ 2 &amp; 0 &amp; 3 \\ 4 &amp; 1 &amp; 5&#10;\end{pmatrix}&#10;\, \, = \, \, \begin{pmatrix}&#10;\lambda &amp; \lambda &amp; 2 \lambda \\ 2 \lambda &amp; 0 &amp; 3 \lambda \\ 4 \lambda &amp; \lambda &amp; 5 \lambda&#10;\end{pmatrix}&#10;$$&#10;}}&#10;\end{minipage}&#10;\end{document}"/>
  <p:tag name="IGUANATEXSIZE" val="20"/>
  <p:tag name="IGUANATEXCURSOR" val="4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Bildschirmpräsentation (16:9)</PresentationFormat>
  <Paragraphs>55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Calculus II for MGMT – Introduction to Vectors &amp; Matrices Determinants</vt:lpstr>
      <vt:lpstr>To have a vocabulary that allows us to express geometric quantities, let us recall the notions of position and direction vectors (1/ 2)</vt:lpstr>
      <vt:lpstr>To have a vocabulary that allows us to express geometric quantities, let us recall the notions of position and direction vectors (2/ 2)</vt:lpstr>
      <vt:lpstr>Addition of two vectors and multiplication by a scalar are performed element-wise</vt:lpstr>
      <vt:lpstr>Geometrically, in 2D and 3D, we are introducing a new function – the determinant – to measure areas and volumes</vt:lpstr>
      <vt:lpstr>Definition: The determinant function in 2D</vt:lpstr>
      <vt:lpstr>Geometrically, we can straightforwardly connect the value of a determinant with the area of the parallelogram spanned by its input vectors (1/ 2)</vt:lpstr>
      <vt:lpstr>Geometrically, we can straightforwardly connect the value of a determinant with the area of the parallelogram spanned by its input vectors (1/ 2)</vt:lpstr>
      <vt:lpstr>Example: The value of a determinant in 2D</vt:lpstr>
      <vt:lpstr>Example: The value of a determinant in 2D</vt:lpstr>
      <vt:lpstr>As in 2D the determinant in 3D can be connected with the volume of a spat spanned by three vectors</vt:lpstr>
      <vt:lpstr>Definition: The determinant function in 3D</vt:lpstr>
      <vt:lpstr>Only, in 2D and 3D can the determinate be computed by utilizing a diagonal crossing scheme</vt:lpstr>
      <vt:lpstr>In 3D this diagonal crossing scheme (Sarrus’ rule) requires that the first two columns are attached at the end of the determinant</vt:lpstr>
      <vt:lpstr>Example: The value of a determinant in 3D</vt:lpstr>
      <vt:lpstr>Example: The value of a determinant in 3D</vt:lpstr>
      <vt:lpstr>For convenience, we group vectors in special entry schemas that we call matrices (like in the case of linear systems)</vt:lpstr>
      <vt:lpstr>Example: Some matrices</vt:lpstr>
      <vt:lpstr>Some first properties of matrices</vt:lpstr>
      <vt:lpstr>Example: Addition and scalar multiplication of a square matrix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179</cp:revision>
  <dcterms:created xsi:type="dcterms:W3CDTF">2020-04-04T18:50:50Z</dcterms:created>
  <dcterms:modified xsi:type="dcterms:W3CDTF">2023-02-19T20:40:42Z</dcterms:modified>
</cp:coreProperties>
</file>