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tags/tag117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2" r:id="rId2"/>
    <p:sldId id="362" r:id="rId3"/>
    <p:sldId id="360" r:id="rId4"/>
    <p:sldId id="359" r:id="rId5"/>
    <p:sldId id="361" r:id="rId6"/>
    <p:sldId id="363" r:id="rId7"/>
    <p:sldId id="376" r:id="rId8"/>
    <p:sldId id="364" r:id="rId9"/>
    <p:sldId id="365" r:id="rId10"/>
    <p:sldId id="366" r:id="rId11"/>
    <p:sldId id="367" r:id="rId12"/>
    <p:sldId id="374" r:id="rId13"/>
    <p:sldId id="375" r:id="rId14"/>
    <p:sldId id="370" r:id="rId15"/>
    <p:sldId id="371" r:id="rId16"/>
    <p:sldId id="372" r:id="rId17"/>
    <p:sldId id="377" r:id="rId18"/>
    <p:sldId id="379" r:id="rId19"/>
    <p:sldId id="380" r:id="rId20"/>
    <p:sldId id="378" r:id="rId21"/>
    <p:sldId id="381" r:id="rId2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72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BB6B-D677-4309-BA08-8CBBE2F14D3A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643A-B163-451F-A0AA-9C4AE6A5A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smtClean="0">
                <a:latin typeface="+mn-lt"/>
              </a:rPr>
              <a:t>. Florian </a:t>
            </a:r>
            <a:r>
              <a:rPr lang="en-US" sz="1400" b="1" kern="0" dirty="0" smtClean="0">
                <a:latin typeface="+mn-lt"/>
              </a:rPr>
              <a:t>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3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37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36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46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2.png"/><Relationship Id="rId5" Type="http://schemas.openxmlformats.org/officeDocument/2006/relationships/tags" Target="../tags/tag38.xml"/><Relationship Id="rId10" Type="http://schemas.openxmlformats.org/officeDocument/2006/relationships/image" Target="../media/image21.png"/><Relationship Id="rId4" Type="http://schemas.openxmlformats.org/officeDocument/2006/relationships/tags" Target="../tags/tag37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image" Target="../media/image26.png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20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19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25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image" Target="../media/image20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19.png"/><Relationship Id="rId2" Type="http://schemas.openxmlformats.org/officeDocument/2006/relationships/tags" Target="../tags/tag6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10" Type="http://schemas.openxmlformats.org/officeDocument/2006/relationships/tags" Target="../tags/tag70.xml"/><Relationship Id="rId19" Type="http://schemas.openxmlformats.org/officeDocument/2006/relationships/image" Target="../media/image26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Linear Combinations of Vectors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Vectors &amp; their linear combinations</a:t>
            </a:r>
            <a:endParaRPr lang="en-US" sz="1000" dirty="0"/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Scalar-, vector-,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spat-product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Hessian Normal Form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Vectors &amp; their linear combinations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 to decide upon linear independence/ dependence is to solve a linear system of equations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8"/>
            <a:ext cx="7062166" cy="37868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Independence/ dependence of 3 vectors in 4D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8"/>
            <a:ext cx="7061143" cy="32100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Independence of 3 vectors in 4D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89" y="1203549"/>
            <a:ext cx="6119354" cy="2053053"/>
          </a:xfrm>
          <a:prstGeom prst="rect">
            <a:avLst/>
          </a:prstGeom>
          <a:noFill/>
          <a:ln/>
          <a:effectLst/>
        </p:spPr>
      </p:pic>
      <p:pic>
        <p:nvPicPr>
          <p:cNvPr id="5" name="Grafik 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411760" y="3507854"/>
            <a:ext cx="3087669" cy="1121510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744375" y="3507854"/>
            <a:ext cx="2428025" cy="11215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Independence of 3 vectors in 4D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9"/>
            <a:ext cx="6967719" cy="28448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Remark: The determinant can serve as an easy test for linear independence/ dependence</a:t>
            </a:r>
            <a:endParaRPr lang="en-US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251520" y="1059582"/>
            <a:ext cx="7200800" cy="1278085"/>
            <a:chOff x="539552" y="1040690"/>
            <a:chExt cx="7992888" cy="1418674"/>
          </a:xfrm>
        </p:grpSpPr>
        <p:sp>
          <p:nvSpPr>
            <p:cNvPr id="3" name="Ellipse 2"/>
            <p:cNvSpPr/>
            <p:nvPr/>
          </p:nvSpPr>
          <p:spPr>
            <a:xfrm>
              <a:off x="539552" y="1667276"/>
              <a:ext cx="1656184" cy="79208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/>
            <p:cNvSpPr/>
            <p:nvPr>
              <p:custDataLst>
                <p:tags r:id="rId3"/>
              </p:custDataLst>
            </p:nvPr>
          </p:nvSpPr>
          <p:spPr>
            <a:xfrm>
              <a:off x="1115616" y="1883300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llipse 4"/>
            <p:cNvSpPr/>
            <p:nvPr>
              <p:custDataLst>
                <p:tags r:id="rId4"/>
              </p:custDataLst>
            </p:nvPr>
          </p:nvSpPr>
          <p:spPr>
            <a:xfrm>
              <a:off x="826815" y="209932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lipse 5"/>
            <p:cNvSpPr/>
            <p:nvPr>
              <p:custDataLst>
                <p:tags r:id="rId5"/>
              </p:custDataLst>
            </p:nvPr>
          </p:nvSpPr>
          <p:spPr>
            <a:xfrm>
              <a:off x="1691680" y="1811292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6"/>
            <p:cNvSpPr/>
            <p:nvPr>
              <p:custDataLst>
                <p:tags r:id="rId6"/>
              </p:custDataLst>
            </p:nvPr>
          </p:nvSpPr>
          <p:spPr>
            <a:xfrm>
              <a:off x="1402879" y="209932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Gerade Verbindung 7"/>
            <p:cNvCxnSpPr/>
            <p:nvPr/>
          </p:nvCxnSpPr>
          <p:spPr>
            <a:xfrm>
              <a:off x="4572000" y="2099324"/>
              <a:ext cx="39604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6012160" y="1955308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5724128" y="21397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95736" y="1091212"/>
              <a:ext cx="1656184" cy="79208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/>
            <p:nvPr>
              <p:custDataLst>
                <p:tags r:id="rId7"/>
              </p:custDataLst>
            </p:nvPr>
          </p:nvSpPr>
          <p:spPr>
            <a:xfrm>
              <a:off x="2771800" y="1307236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/>
            <p:cNvSpPr/>
            <p:nvPr>
              <p:custDataLst>
                <p:tags r:id="rId8"/>
              </p:custDataLst>
            </p:nvPr>
          </p:nvSpPr>
          <p:spPr>
            <a:xfrm>
              <a:off x="2482999" y="1523260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>
              <p:custDataLst>
                <p:tags r:id="rId9"/>
              </p:custDataLst>
            </p:nvPr>
          </p:nvSpPr>
          <p:spPr>
            <a:xfrm>
              <a:off x="3347864" y="1235228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/>
            <p:cNvSpPr/>
            <p:nvPr>
              <p:custDataLst>
                <p:tags r:id="rId10"/>
              </p:custDataLst>
            </p:nvPr>
          </p:nvSpPr>
          <p:spPr>
            <a:xfrm>
              <a:off x="3059063" y="1523260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3721100" y="1060504"/>
              <a:ext cx="2247900" cy="812800"/>
            </a:xfrm>
            <a:custGeom>
              <a:avLst/>
              <a:gdLst>
                <a:gd name="connsiteX0" fmla="*/ 0 w 2247900"/>
                <a:gd name="connsiteY0" fmla="*/ 355600 h 812800"/>
                <a:gd name="connsiteX1" fmla="*/ 1625600 w 2247900"/>
                <a:gd name="connsiteY1" fmla="*/ 76200 h 812800"/>
                <a:gd name="connsiteX2" fmla="*/ 2247900 w 2247900"/>
                <a:gd name="connsiteY2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7900" h="812800">
                  <a:moveTo>
                    <a:pt x="0" y="355600"/>
                  </a:moveTo>
                  <a:cubicBezTo>
                    <a:pt x="625475" y="177800"/>
                    <a:pt x="1250950" y="0"/>
                    <a:pt x="1625600" y="76200"/>
                  </a:cubicBezTo>
                  <a:cubicBezTo>
                    <a:pt x="2000250" y="152400"/>
                    <a:pt x="2124075" y="482600"/>
                    <a:pt x="2247900" y="812800"/>
                  </a:cubicBezTo>
                </a:path>
              </a:pathLst>
            </a:custGeom>
            <a:ln w="28575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1979712" y="1473254"/>
              <a:ext cx="5724955" cy="654050"/>
            </a:xfrm>
            <a:custGeom>
              <a:avLst/>
              <a:gdLst>
                <a:gd name="connsiteX0" fmla="*/ 0 w 5317067"/>
                <a:gd name="connsiteY0" fmla="*/ 654050 h 654050"/>
                <a:gd name="connsiteX1" fmla="*/ 4470400 w 5317067"/>
                <a:gd name="connsiteY1" fmla="*/ 19050 h 654050"/>
                <a:gd name="connsiteX2" fmla="*/ 5080000 w 5317067"/>
                <a:gd name="connsiteY2" fmla="*/ 53975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067" h="654050">
                  <a:moveTo>
                    <a:pt x="0" y="654050"/>
                  </a:moveTo>
                  <a:cubicBezTo>
                    <a:pt x="1811866" y="346075"/>
                    <a:pt x="3623733" y="38100"/>
                    <a:pt x="4470400" y="19050"/>
                  </a:cubicBezTo>
                  <a:cubicBezTo>
                    <a:pt x="5317067" y="0"/>
                    <a:pt x="5198533" y="269875"/>
                    <a:pt x="5080000" y="539750"/>
                  </a:cubicBezTo>
                </a:path>
              </a:pathLst>
            </a:custGeom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652120" y="1040690"/>
              <a:ext cx="1566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linearly dependent</a:t>
              </a:r>
              <a:endParaRPr lang="en-US" sz="1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195736" y="2120538"/>
              <a:ext cx="1702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linearly independent</a:t>
              </a:r>
              <a:endParaRPr lang="en-US" sz="1400" dirty="0"/>
            </a:p>
          </p:txBody>
        </p:sp>
      </p:grpSp>
      <p:sp>
        <p:nvSpPr>
          <p:cNvPr id="22" name="Rechteck 21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fik 2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63690" y="2643709"/>
            <a:ext cx="7052124" cy="2310257"/>
          </a:xfrm>
          <a:prstGeom prst="rect">
            <a:avLst/>
          </a:prstGeom>
          <a:noFill/>
          <a:ln/>
          <a:effectLst/>
        </p:spPr>
      </p:pic>
      <p:pic>
        <p:nvPicPr>
          <p:cNvPr id="28" name="Grafik 2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236296" y="2067694"/>
            <a:ext cx="139745" cy="1591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basis of a vector space is a collection of linearly independent vectors that span the whole space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48"/>
            <a:ext cx="7036123" cy="165837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291830"/>
            <a:ext cx="7200800" cy="153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363788"/>
            <a:ext cx="7054761" cy="13502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canonical basis</a:t>
            </a:r>
            <a:endParaRPr lang="en-US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251520" y="1131590"/>
            <a:ext cx="5846249" cy="1645031"/>
            <a:chOff x="338042" y="4149080"/>
            <a:chExt cx="8482430" cy="2386806"/>
          </a:xfrm>
        </p:grpSpPr>
        <p:sp>
          <p:nvSpPr>
            <p:cNvPr id="4" name="Abgerundetes Rechteck 3"/>
            <p:cNvSpPr/>
            <p:nvPr>
              <p:custDataLst>
                <p:tags r:id="rId2"/>
              </p:custDataLst>
            </p:nvPr>
          </p:nvSpPr>
          <p:spPr>
            <a:xfrm>
              <a:off x="2779057" y="4149725"/>
              <a:ext cx="2519511" cy="23861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" name="Abgerundetes Rechteck 4"/>
            <p:cNvSpPr/>
            <p:nvPr>
              <p:custDataLst>
                <p:tags r:id="rId3"/>
              </p:custDataLst>
            </p:nvPr>
          </p:nvSpPr>
          <p:spPr>
            <a:xfrm>
              <a:off x="338042" y="4149725"/>
              <a:ext cx="2303487" cy="23861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" name="Abgerundetes Rechteck 5"/>
            <p:cNvSpPr/>
            <p:nvPr>
              <p:custDataLst>
                <p:tags r:id="rId4"/>
              </p:custDataLst>
            </p:nvPr>
          </p:nvSpPr>
          <p:spPr>
            <a:xfrm>
              <a:off x="5436096" y="4149080"/>
              <a:ext cx="3384376" cy="23861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7" name="Gerade Verbindung 6"/>
            <p:cNvCxnSpPr/>
            <p:nvPr>
              <p:custDataLst>
                <p:tags r:id="rId5"/>
              </p:custDataLst>
            </p:nvPr>
          </p:nvCxnSpPr>
          <p:spPr>
            <a:xfrm>
              <a:off x="653978" y="5589240"/>
              <a:ext cx="165618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>
              <p:custDataLst>
                <p:tags r:id="rId6"/>
              </p:custDataLst>
            </p:nvPr>
          </p:nvCxnSpPr>
          <p:spPr>
            <a:xfrm>
              <a:off x="3203286" y="5752992"/>
              <a:ext cx="172819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>
              <p:custDataLst>
                <p:tags r:id="rId7"/>
              </p:custDataLst>
            </p:nvPr>
          </p:nvCxnSpPr>
          <p:spPr>
            <a:xfrm>
              <a:off x="3491318" y="4313477"/>
              <a:ext cx="0" cy="1727547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>
              <p:custDataLst>
                <p:tags r:id="rId8"/>
              </p:custDataLst>
            </p:nvPr>
          </p:nvSpPr>
          <p:spPr>
            <a:xfrm>
              <a:off x="797994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Ellipse 10"/>
            <p:cNvSpPr/>
            <p:nvPr>
              <p:custDataLst>
                <p:tags r:id="rId9"/>
              </p:custDataLst>
            </p:nvPr>
          </p:nvSpPr>
          <p:spPr>
            <a:xfrm>
              <a:off x="3419310" y="56809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2" name="Gerade Verbindung mit Pfeil 11"/>
            <p:cNvCxnSpPr/>
            <p:nvPr>
              <p:custDataLst>
                <p:tags r:id="rId10"/>
              </p:custDataLst>
            </p:nvPr>
          </p:nvCxnSpPr>
          <p:spPr>
            <a:xfrm>
              <a:off x="870002" y="5589240"/>
              <a:ext cx="100811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>
              <p:custDataLst>
                <p:tags r:id="rId11"/>
              </p:custDataLst>
            </p:nvPr>
          </p:nvSpPr>
          <p:spPr>
            <a:xfrm>
              <a:off x="701113" y="5733255"/>
              <a:ext cx="363295" cy="357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4" name="Textfeld 13"/>
            <p:cNvSpPr txBox="1"/>
            <p:nvPr>
              <p:custDataLst>
                <p:tags r:id="rId12"/>
              </p:custDataLst>
            </p:nvPr>
          </p:nvSpPr>
          <p:spPr>
            <a:xfrm>
              <a:off x="3131277" y="5824998"/>
              <a:ext cx="363295" cy="357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5" name="Textfeld 14"/>
            <p:cNvSpPr txBox="1"/>
            <p:nvPr>
              <p:custDataLst>
                <p:tags r:id="rId13"/>
              </p:custDataLst>
            </p:nvPr>
          </p:nvSpPr>
          <p:spPr>
            <a:xfrm>
              <a:off x="1449155" y="5805263"/>
              <a:ext cx="712169" cy="357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latin typeface="Arial"/>
                </a:rPr>
                <a:t>e</a:t>
              </a:r>
              <a:r>
                <a:rPr lang="en-US" sz="1000" baseline="-25000" smtClean="0">
                  <a:latin typeface="Arial"/>
                </a:rPr>
                <a:t>1</a:t>
              </a:r>
              <a:r>
                <a:rPr lang="en-US" sz="1000" smtClean="0"/>
                <a:t> </a:t>
              </a:r>
              <a:r>
                <a:rPr lang="en-US" sz="1000" dirty="0" smtClean="0"/>
                <a:t>= 1</a:t>
              </a:r>
              <a:endParaRPr lang="en-US" sz="1000" dirty="0"/>
            </a:p>
          </p:txBody>
        </p:sp>
        <p:sp>
          <p:nvSpPr>
            <p:cNvPr id="16" name="Textfeld 15"/>
            <p:cNvSpPr txBox="1"/>
            <p:nvPr>
              <p:custDataLst>
                <p:tags r:id="rId14"/>
              </p:custDataLst>
            </p:nvPr>
          </p:nvSpPr>
          <p:spPr>
            <a:xfrm>
              <a:off x="3707341" y="5897006"/>
              <a:ext cx="1107560" cy="36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</a:rPr>
                <a:t>e</a:t>
              </a:r>
              <a:r>
                <a:rPr lang="en-US" sz="1000" baseline="-25000" dirty="0" smtClean="0">
                  <a:latin typeface="Arial"/>
                </a:rPr>
                <a:t>1</a:t>
              </a:r>
              <a:r>
                <a:rPr lang="en-US" sz="1000" dirty="0" smtClean="0"/>
                <a:t> = (1, 0)</a:t>
              </a:r>
              <a:r>
                <a:rPr lang="en-US" sz="1000" baseline="30000" dirty="0" smtClean="0"/>
                <a:t>T</a:t>
              </a:r>
              <a:endParaRPr lang="en-US" sz="1000" baseline="30000" dirty="0"/>
            </a:p>
          </p:txBody>
        </p:sp>
        <p:cxnSp>
          <p:nvCxnSpPr>
            <p:cNvPr id="17" name="Gerade Verbindung mit Pfeil 16"/>
            <p:cNvCxnSpPr/>
            <p:nvPr>
              <p:custDataLst>
                <p:tags r:id="rId15"/>
              </p:custDataLst>
            </p:nvPr>
          </p:nvCxnSpPr>
          <p:spPr>
            <a:xfrm>
              <a:off x="3491318" y="5752992"/>
              <a:ext cx="100811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>
              <p:custDataLst>
                <p:tags r:id="rId16"/>
              </p:custDataLst>
            </p:nvPr>
          </p:nvSpPr>
          <p:spPr>
            <a:xfrm>
              <a:off x="3491319" y="4456846"/>
              <a:ext cx="1107560" cy="368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</a:rPr>
                <a:t>e</a:t>
              </a:r>
              <a:r>
                <a:rPr lang="en-US" sz="1000" baseline="-25000" dirty="0" smtClean="0">
                  <a:latin typeface="Arial"/>
                </a:rPr>
                <a:t>2</a:t>
              </a:r>
              <a:r>
                <a:rPr lang="en-US" sz="1000" dirty="0" smtClean="0"/>
                <a:t> = (0, 1)</a:t>
              </a:r>
              <a:r>
                <a:rPr lang="en-US" sz="1000" baseline="30000" dirty="0" smtClean="0"/>
                <a:t>T</a:t>
              </a:r>
              <a:endParaRPr lang="en-US" sz="1000" baseline="30000" dirty="0"/>
            </a:p>
          </p:txBody>
        </p:sp>
        <p:cxnSp>
          <p:nvCxnSpPr>
            <p:cNvPr id="19" name="Gerade Verbindung mit Pfeil 18"/>
            <p:cNvCxnSpPr/>
            <p:nvPr>
              <p:custDataLst>
                <p:tags r:id="rId17"/>
              </p:custDataLst>
            </p:nvPr>
          </p:nvCxnSpPr>
          <p:spPr>
            <a:xfrm rot="16200000">
              <a:off x="2987262" y="5248936"/>
              <a:ext cx="100811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53"/>
            <p:cNvGrpSpPr/>
            <p:nvPr>
              <p:custDataLst>
                <p:tags r:id="rId18"/>
              </p:custDataLst>
            </p:nvPr>
          </p:nvGrpSpPr>
          <p:grpSpPr>
            <a:xfrm>
              <a:off x="5681710" y="4231630"/>
              <a:ext cx="2927196" cy="2283405"/>
              <a:chOff x="5292080" y="4149725"/>
              <a:chExt cx="2927196" cy="2283405"/>
            </a:xfrm>
          </p:grpSpPr>
          <p:cxnSp>
            <p:nvCxnSpPr>
              <p:cNvPr id="21" name="Gerade Verbindung 20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5292080" y="5445224"/>
                <a:ext cx="1656184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6732240" y="4149725"/>
                <a:ext cx="0" cy="172754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>
                <p:custDataLst>
                  <p:tags r:id="rId21"/>
                </p:custDataLst>
              </p:nvPr>
            </p:nvCxnSpPr>
            <p:spPr>
              <a:xfrm flipH="1" flipV="1">
                <a:off x="6516216" y="5445224"/>
                <a:ext cx="1656184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/>
              <p:cNvSpPr/>
              <p:nvPr>
                <p:custDataLst>
                  <p:tags r:id="rId22"/>
                </p:custDataLst>
              </p:nvPr>
            </p:nvSpPr>
            <p:spPr>
              <a:xfrm>
                <a:off x="6660232" y="551723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347326" y="5166716"/>
                <a:ext cx="363295" cy="357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cxnSp>
            <p:nvCxnSpPr>
              <p:cNvPr id="26" name="Gerade Verbindung mit Pfeil 25"/>
              <p:cNvCxnSpPr/>
              <p:nvPr>
                <p:custDataLst>
                  <p:tags r:id="rId23"/>
                </p:custDataLst>
              </p:nvPr>
            </p:nvCxnSpPr>
            <p:spPr>
              <a:xfrm rot="16200000">
                <a:off x="6228184" y="5085184"/>
                <a:ext cx="1008112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/>
              <p:cNvCxnSpPr/>
              <p:nvPr>
                <p:custDataLst>
                  <p:tags r:id="rId24"/>
                </p:custDataLst>
              </p:nvPr>
            </p:nvCxnSpPr>
            <p:spPr>
              <a:xfrm rot="1680000">
                <a:off x="6673239" y="5797305"/>
                <a:ext cx="1008112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/>
              <p:nvPr>
                <p:custDataLst>
                  <p:tags r:id="rId25"/>
                </p:custDataLst>
              </p:nvPr>
            </p:nvCxnSpPr>
            <p:spPr>
              <a:xfrm rot="19920000" flipH="1">
                <a:off x="5780568" y="5797305"/>
                <a:ext cx="1008112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/>
              <p:cNvSpPr txBox="1"/>
              <p:nvPr/>
            </p:nvSpPr>
            <p:spPr>
              <a:xfrm>
                <a:off x="6732240" y="4293095"/>
                <a:ext cx="1300602" cy="368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/>
                  </a:rPr>
                  <a:t>e</a:t>
                </a:r>
                <a:r>
                  <a:rPr lang="en-US" sz="1000" baseline="-25000" dirty="0" smtClean="0">
                    <a:latin typeface="Arial"/>
                  </a:rPr>
                  <a:t>3</a:t>
                </a:r>
                <a:r>
                  <a:rPr lang="en-US" sz="1000" dirty="0" smtClean="0"/>
                  <a:t> = (0, 0, 1)</a:t>
                </a:r>
                <a:r>
                  <a:rPr lang="en-US" sz="1000" baseline="30000" dirty="0" smtClean="0"/>
                  <a:t>T</a:t>
                </a:r>
                <a:endParaRPr lang="en-US" sz="1000" baseline="30000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6918674" y="5354025"/>
                <a:ext cx="1300602" cy="368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/>
                  </a:rPr>
                  <a:t>e</a:t>
                </a:r>
                <a:r>
                  <a:rPr lang="en-US" sz="1000" baseline="-25000" dirty="0" smtClean="0">
                    <a:latin typeface="Arial"/>
                  </a:rPr>
                  <a:t>1</a:t>
                </a:r>
                <a:r>
                  <a:rPr lang="en-US" sz="1000" dirty="0" smtClean="0"/>
                  <a:t> = (1, 0, 0)</a:t>
                </a:r>
                <a:r>
                  <a:rPr lang="en-US" sz="1000" baseline="30000" dirty="0" smtClean="0"/>
                  <a:t>T</a:t>
                </a:r>
                <a:endParaRPr lang="en-US" sz="1000" baseline="30000" dirty="0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5796136" y="6064719"/>
                <a:ext cx="1300602" cy="368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/>
                  </a:rPr>
                  <a:t>e</a:t>
                </a:r>
                <a:r>
                  <a:rPr lang="en-US" sz="1000" baseline="-25000" dirty="0" smtClean="0">
                    <a:latin typeface="Arial"/>
                  </a:rPr>
                  <a:t>2</a:t>
                </a:r>
                <a:r>
                  <a:rPr lang="en-US" sz="1000" dirty="0" smtClean="0"/>
                  <a:t> = (0, 1, 0)</a:t>
                </a:r>
                <a:r>
                  <a:rPr lang="en-US" sz="1000" baseline="30000" dirty="0" smtClean="0"/>
                  <a:t>T</a:t>
                </a:r>
                <a:endParaRPr lang="en-US" sz="1000" baseline="30000" dirty="0"/>
              </a:p>
            </p:txBody>
          </p:sp>
        </p:grpSp>
      </p:grpSp>
      <p:sp>
        <p:nvSpPr>
          <p:cNvPr id="33" name="Rechteck 32"/>
          <p:cNvSpPr/>
          <p:nvPr/>
        </p:nvSpPr>
        <p:spPr>
          <a:xfrm>
            <a:off x="1691680" y="3003798"/>
            <a:ext cx="7200800" cy="20162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fik 3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1763690" y="3075757"/>
            <a:ext cx="7056170" cy="18653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 basis for the space P</a:t>
            </a:r>
            <a:r>
              <a:rPr lang="en-US" baseline="-25000" dirty="0" smtClean="0"/>
              <a:t>2</a:t>
            </a:r>
            <a:r>
              <a:rPr lang="en-US" dirty="0" smtClean="0"/>
              <a:t> of polynomials of degree of at most 2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0"/>
            <a:ext cx="7065513" cy="37202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 basis for the space P</a:t>
            </a:r>
            <a:r>
              <a:rPr lang="en-US" baseline="-25000" dirty="0" smtClean="0"/>
              <a:t>2</a:t>
            </a:r>
            <a:r>
              <a:rPr lang="en-US" dirty="0" smtClean="0"/>
              <a:t> of polynomials of degree of at most 2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71546" cy="37014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 basis for the space P</a:t>
            </a:r>
            <a:r>
              <a:rPr lang="en-US" baseline="-25000" dirty="0" smtClean="0"/>
              <a:t>2</a:t>
            </a:r>
            <a:r>
              <a:rPr lang="en-US" dirty="0" smtClean="0"/>
              <a:t> of polynomials of degree of at most 2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6"/>
            <a:ext cx="7078343" cy="37008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summarize our knowledge on vectors by generalizing the concepts of addition of two vectors and multiplication of a vector with a scalar (1/ 3)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7" y="1203577"/>
            <a:ext cx="5317934" cy="3360489"/>
          </a:xfrm>
          <a:prstGeom prst="rect">
            <a:avLst/>
          </a:prstGeom>
          <a:noFill/>
          <a:ln/>
          <a:effectLst/>
        </p:spPr>
      </p:pic>
      <p:pic>
        <p:nvPicPr>
          <p:cNvPr id="6" name="Grafik 5" descr="AdditionOf5Vecto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31591"/>
            <a:ext cx="288254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basis sets of a vector space have the same lengths. This allows us to assign a dimension to each vector space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48"/>
            <a:ext cx="7055096" cy="835631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571750"/>
            <a:ext cx="7200800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2643708"/>
            <a:ext cx="7051501" cy="851155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3723878"/>
            <a:ext cx="7200800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795836"/>
            <a:ext cx="7056665" cy="8372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summarize our knowledge on vectors by generalizing the concepts of addition of two vectors and multiplication of a vector with a scalar (2/ 3)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2"/>
            <a:ext cx="7038866" cy="37463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summarize our knowledge on vectors by generalizing the concepts of addition of two vectors and multiplication of a vector with a scalar (3/ 3)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3"/>
            <a:ext cx="7041016" cy="37866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such that we obtain the notion of a “vector space”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3762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1"/>
            <a:ext cx="7040943" cy="2211930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3651870"/>
            <a:ext cx="7200800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723832"/>
            <a:ext cx="7048504" cy="11210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notions of linear combination, …</a:t>
            </a:r>
            <a:endParaRPr lang="en-US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323528" y="1131590"/>
            <a:ext cx="5773591" cy="1544472"/>
            <a:chOff x="1318689" y="1059582"/>
            <a:chExt cx="6997727" cy="1871936"/>
          </a:xfrm>
        </p:grpSpPr>
        <p:cxnSp>
          <p:nvCxnSpPr>
            <p:cNvPr id="5" name="Gerade Verbindung mit Pfeil 4"/>
            <p:cNvCxnSpPr/>
            <p:nvPr/>
          </p:nvCxnSpPr>
          <p:spPr>
            <a:xfrm flipV="1">
              <a:off x="3275856" y="1131590"/>
              <a:ext cx="144016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3275856" y="2571750"/>
              <a:ext cx="360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4716016" y="1131590"/>
              <a:ext cx="360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 flipV="1">
              <a:off x="6876256" y="1131590"/>
              <a:ext cx="144016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1331640" y="1131590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1331640" y="2139702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leichschenkliges Dreieck 10"/>
            <p:cNvSpPr/>
            <p:nvPr/>
          </p:nvSpPr>
          <p:spPr>
            <a:xfrm rot="5400000">
              <a:off x="2339752" y="1707654"/>
              <a:ext cx="1044116" cy="18002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fik 11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331640" y="1059582"/>
              <a:ext cx="228554" cy="254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Grafik 12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318689" y="2283717"/>
              <a:ext cx="254456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Grafik 13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593162" y="1491630"/>
              <a:ext cx="330641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Grafik 1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5219947" y="2676670"/>
              <a:ext cx="355566" cy="2548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Grafik 15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4787899" y="1347614"/>
              <a:ext cx="1576398" cy="25484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7" name="Gerade Verbindung mit Pfeil 16"/>
            <p:cNvCxnSpPr/>
            <p:nvPr/>
          </p:nvCxnSpPr>
          <p:spPr>
            <a:xfrm flipV="1">
              <a:off x="3275856" y="1131590"/>
              <a:ext cx="5040560" cy="144016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hteck 18"/>
          <p:cNvSpPr/>
          <p:nvPr/>
        </p:nvSpPr>
        <p:spPr>
          <a:xfrm>
            <a:off x="1691680" y="3003798"/>
            <a:ext cx="7200800" cy="20162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763690" y="3075757"/>
            <a:ext cx="7042763" cy="18441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linear hull/ span,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2859782"/>
            <a:ext cx="7200800" cy="21602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1763690" y="2931738"/>
            <a:ext cx="7054417" cy="2028739"/>
          </a:xfrm>
          <a:prstGeom prst="rect">
            <a:avLst/>
          </a:prstGeom>
          <a:noFill/>
          <a:ln/>
          <a:effectLst/>
        </p:spPr>
      </p:pic>
      <p:grpSp>
        <p:nvGrpSpPr>
          <p:cNvPr id="29" name="Gruppieren 28"/>
          <p:cNvGrpSpPr/>
          <p:nvPr/>
        </p:nvGrpSpPr>
        <p:grpSpPr>
          <a:xfrm>
            <a:off x="251520" y="1131590"/>
            <a:ext cx="5112568" cy="1524775"/>
            <a:chOff x="468313" y="4221088"/>
            <a:chExt cx="8208143" cy="2448000"/>
          </a:xfrm>
        </p:grpSpPr>
        <p:sp>
          <p:nvSpPr>
            <p:cNvPr id="9" name="Parallelogramm 8"/>
            <p:cNvSpPr/>
            <p:nvPr>
              <p:custDataLst>
                <p:tags r:id="rId2"/>
              </p:custDataLst>
            </p:nvPr>
          </p:nvSpPr>
          <p:spPr>
            <a:xfrm>
              <a:off x="2195736" y="4221088"/>
              <a:ext cx="3456384" cy="24480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Würfel 9"/>
            <p:cNvSpPr/>
            <p:nvPr>
              <p:custDataLst>
                <p:tags r:id="rId3"/>
              </p:custDataLst>
            </p:nvPr>
          </p:nvSpPr>
          <p:spPr>
            <a:xfrm>
              <a:off x="5796136" y="4221088"/>
              <a:ext cx="2880320" cy="2448000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uppieren 16"/>
            <p:cNvGrpSpPr/>
            <p:nvPr>
              <p:custDataLst>
                <p:tags r:id="rId4"/>
              </p:custDataLst>
            </p:nvPr>
          </p:nvGrpSpPr>
          <p:grpSpPr>
            <a:xfrm>
              <a:off x="3478675" y="4941168"/>
              <a:ext cx="733285" cy="1191067"/>
              <a:chOff x="3118635" y="4797152"/>
              <a:chExt cx="733285" cy="1191067"/>
            </a:xfrm>
          </p:grpSpPr>
          <p:cxnSp>
            <p:nvCxnSpPr>
              <p:cNvPr id="12" name="Gerade Verbindung mit Pfeil 11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3131840" y="4869160"/>
                <a:ext cx="720080" cy="7200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3131840" y="5589240"/>
                <a:ext cx="720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Grafik 13" descr="TP_tmp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131840" y="4797152"/>
                <a:ext cx="228553" cy="2544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5" name="Grafik 14" descr="TP_tmp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118635" y="5733255"/>
                <a:ext cx="254964" cy="254964"/>
              </a:xfrm>
              <a:prstGeom prst="rect">
                <a:avLst/>
              </a:prstGeom>
              <a:noFill/>
              <a:ln/>
              <a:effectLst/>
            </p:spPr>
          </p:pic>
        </p:grpSp>
        <p:cxnSp>
          <p:nvCxnSpPr>
            <p:cNvPr id="16" name="Gerade Verbindung 15"/>
            <p:cNvCxnSpPr/>
            <p:nvPr>
              <p:custDataLst>
                <p:tags r:id="rId5"/>
              </p:custDataLst>
            </p:nvPr>
          </p:nvCxnSpPr>
          <p:spPr>
            <a:xfrm flipV="1">
              <a:off x="468313" y="4581128"/>
              <a:ext cx="1800200" cy="1800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>
              <p:custDataLst>
                <p:tags r:id="rId6"/>
              </p:custDataLst>
            </p:nvPr>
          </p:nvCxnSpPr>
          <p:spPr>
            <a:xfrm flipV="1">
              <a:off x="986437" y="5157192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fik 17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86437" y="5085184"/>
              <a:ext cx="228553" cy="25445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9" name="Gerade Verbindung mit Pfeil 18"/>
            <p:cNvCxnSpPr/>
            <p:nvPr>
              <p:custDataLst>
                <p:tags r:id="rId8"/>
              </p:custDataLst>
            </p:nvPr>
          </p:nvCxnSpPr>
          <p:spPr>
            <a:xfrm flipV="1">
              <a:off x="6732240" y="5373216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>
              <p:custDataLst>
                <p:tags r:id="rId9"/>
              </p:custDataLst>
            </p:nvPr>
          </p:nvCxnSpPr>
          <p:spPr>
            <a:xfrm>
              <a:off x="6732240" y="6093296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fik 20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5373216"/>
              <a:ext cx="228553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Grafik 21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6165304"/>
              <a:ext cx="254964" cy="25496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3" name="Gerade Verbindung mit Pfeil 22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6228184" y="5445224"/>
              <a:ext cx="504056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Grafik 23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15233" y="5805263"/>
              <a:ext cx="254455" cy="25445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5" name="Gerade Verbindung 24"/>
            <p:cNvCxnSpPr/>
            <p:nvPr>
              <p:custDataLst>
                <p:tags r:id="rId14"/>
              </p:custDataLst>
            </p:nvPr>
          </p:nvCxnSpPr>
          <p:spPr>
            <a:xfrm>
              <a:off x="6588224" y="587727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>
              <p:custDataLst>
                <p:tags r:id="rId15"/>
              </p:custDataLst>
            </p:nvPr>
          </p:nvCxnSpPr>
          <p:spPr>
            <a:xfrm>
              <a:off x="6876256" y="5877272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>
              <p:custDataLst>
                <p:tags r:id="rId16"/>
              </p:custDataLst>
            </p:nvPr>
          </p:nvCxnSpPr>
          <p:spPr>
            <a:xfrm flipV="1">
              <a:off x="6588224" y="5661248"/>
              <a:ext cx="216024" cy="2160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>
              <p:custDataLst>
                <p:tags r:id="rId17"/>
              </p:custDataLst>
            </p:nvPr>
          </p:nvCxnSpPr>
          <p:spPr>
            <a:xfrm>
              <a:off x="6804248" y="5661248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linear independence/ dependence belong to the most fruitful insights into the structure of vector spaces</a:t>
            </a:r>
            <a:endParaRPr lang="en-US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51520" y="1131591"/>
            <a:ext cx="7056784" cy="1152133"/>
            <a:chOff x="467420" y="5085180"/>
            <a:chExt cx="8497068" cy="1387282"/>
          </a:xfrm>
        </p:grpSpPr>
        <p:sp>
          <p:nvSpPr>
            <p:cNvPr id="3" name="Parallelogramm 2"/>
            <p:cNvSpPr/>
            <p:nvPr/>
          </p:nvSpPr>
          <p:spPr>
            <a:xfrm>
              <a:off x="467420" y="5085184"/>
              <a:ext cx="3384500" cy="1368152"/>
            </a:xfrm>
            <a:prstGeom prst="parallelogram">
              <a:avLst>
                <a:gd name="adj" fmla="val 982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V="1">
              <a:off x="1416599" y="5334276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/>
          </p:nvCxnSpPr>
          <p:spPr>
            <a:xfrm>
              <a:off x="1416599" y="6054356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fik 5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60615" y="5334276"/>
              <a:ext cx="228553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Grafik 6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32623" y="6126364"/>
              <a:ext cx="254964" cy="25496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" name="Gerade Verbindung mit Pfeil 7"/>
            <p:cNvCxnSpPr/>
            <p:nvPr/>
          </p:nvCxnSpPr>
          <p:spPr>
            <a:xfrm flipH="1" flipV="1">
              <a:off x="912543" y="5406284"/>
              <a:ext cx="504056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fik 8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99592" y="5766323"/>
              <a:ext cx="254455" cy="25445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" name="Gerade Verbindung 9"/>
            <p:cNvCxnSpPr/>
            <p:nvPr>
              <p:custDataLst>
                <p:tags r:id="rId5"/>
              </p:custDataLst>
            </p:nvPr>
          </p:nvCxnSpPr>
          <p:spPr>
            <a:xfrm>
              <a:off x="1272583" y="583833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>
              <p:custDataLst>
                <p:tags r:id="rId6"/>
              </p:custDataLst>
            </p:nvPr>
          </p:nvCxnSpPr>
          <p:spPr>
            <a:xfrm>
              <a:off x="1560615" y="5838332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>
              <p:custDataLst>
                <p:tags r:id="rId7"/>
              </p:custDataLst>
            </p:nvPr>
          </p:nvCxnSpPr>
          <p:spPr>
            <a:xfrm flipV="1">
              <a:off x="1272583" y="5622308"/>
              <a:ext cx="216024" cy="2160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>
              <p:custDataLst>
                <p:tags r:id="rId8"/>
              </p:custDataLst>
            </p:nvPr>
          </p:nvCxnSpPr>
          <p:spPr>
            <a:xfrm>
              <a:off x="1488607" y="5622308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arallelogramm 13"/>
            <p:cNvSpPr/>
            <p:nvPr>
              <p:custDataLst>
                <p:tags r:id="rId9"/>
              </p:custDataLst>
            </p:nvPr>
          </p:nvSpPr>
          <p:spPr>
            <a:xfrm>
              <a:off x="5579988" y="5085184"/>
              <a:ext cx="3384500" cy="1368152"/>
            </a:xfrm>
            <a:prstGeom prst="parallelogram">
              <a:avLst>
                <a:gd name="adj" fmla="val 982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Gerade Verbindung mit Pfeil 14"/>
            <p:cNvCxnSpPr/>
            <p:nvPr>
              <p:custDataLst>
                <p:tags r:id="rId10"/>
              </p:custDataLst>
            </p:nvPr>
          </p:nvCxnSpPr>
          <p:spPr>
            <a:xfrm flipV="1">
              <a:off x="6529167" y="5334276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>
              <p:custDataLst>
                <p:tags r:id="rId11"/>
              </p:custDataLst>
            </p:nvPr>
          </p:nvCxnSpPr>
          <p:spPr>
            <a:xfrm>
              <a:off x="6529167" y="6054356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73183" y="5334276"/>
              <a:ext cx="228553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Grafik 17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45191" y="6126364"/>
              <a:ext cx="254964" cy="25496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9" name="Gerade Verbindung mit Pfeil 18"/>
            <p:cNvCxnSpPr/>
            <p:nvPr>
              <p:custDataLst>
                <p:tags r:id="rId14"/>
              </p:custDataLst>
            </p:nvPr>
          </p:nvCxnSpPr>
          <p:spPr>
            <a:xfrm flipV="1">
              <a:off x="6529167" y="5445224"/>
              <a:ext cx="1643109" cy="60913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Grafik 19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96212" y="5229200"/>
              <a:ext cx="254455" cy="25445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" name="Textfeld 20"/>
            <p:cNvSpPr txBox="1"/>
            <p:nvPr/>
          </p:nvSpPr>
          <p:spPr>
            <a:xfrm>
              <a:off x="2752504" y="6101868"/>
              <a:ext cx="2050155" cy="370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linearly independent</a:t>
              </a:r>
              <a:endParaRPr lang="en-US" sz="14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715954" y="5085180"/>
              <a:ext cx="1886089" cy="370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linearly dependent</a:t>
              </a:r>
              <a:endParaRPr lang="en-US" sz="1400" dirty="0"/>
            </a:p>
          </p:txBody>
        </p:sp>
      </p:grpSp>
      <p:sp>
        <p:nvSpPr>
          <p:cNvPr id="24" name="Rechteck 23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763690" y="2787724"/>
            <a:ext cx="7058006" cy="21425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instance, a set of vectors is linearly independent if and only if none of these vectors is a linear combination of the other ones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48"/>
            <a:ext cx="7050105" cy="81018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283718"/>
            <a:ext cx="7200800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355680"/>
            <a:ext cx="7053410" cy="19978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n3bNsgEqKqikcJ.apS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SU7SdByUGWL7cCUXUl3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jNFc2k60KZI2agWA78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b3PlfS1kq2Pd1yKa6Dq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XOuUQ1DEuKy6S5Z43jJ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aa32e2kSaBRmpNrLxJ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tTjCKjs0m_01IAzB8v2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qAlSVbkGy9O0mreTVJ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rN.8rdQU6fA3wJviGVo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7PFWEUGEK4v1Zax8fQ3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BrnANKLkysZsm0ktGoK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_.WIzdJUKMY4Q5ezYyQ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c.SMntbUyC3TZX8SJ0_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It22F69UChDcsft7BLS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vIfKpsmUWvPn8uxgR2Q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kCCK6Bk.9mkj8FfPRt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kMXU5de0Kd3ABjuqXTT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vcBFPvqEyAgboCwa0XY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aa32e2kSaBRmpNrLxJ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aa32e2kSaBRmpNrLxJ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aa32e2kSaBRmpNrLxJ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3,753"/>
  <p:tag name="ORIGINALWIDTH" val="4353,206"/>
  <p:tag name="LATEXADDIN" val="\documentclass{article}\pagestyle{empty}&#10;\usepackage{amsmath}&#10;\usepackage{amsfonts}&#10;\usepackage{amssymb}&#10;\begin{document}&#10;\begin{minipage}{12.3 cm}&#10;{\sffamily{&#10;{\bf{Example:}}\\[1mm]&#10;Show that $\mathcal{B} = \{ 1+x, x+x^2, 1+x^2 \}$ is a basis for the set $P_2$ of all polynomials with degree at most $2$.&#10;&#10;\vspace{0.2cm}&#10;{\bf{Solution:}}\\[1mm]&#10;First to show that the $\mathcal{B}$ is linearly independent in $P_2$, let $c_1$, $c_2$, and $c_3$ be scalars such that&#10;$$&#10;0 \, \, = \, \, c_1 \cdot \left( 1+x \right) \, + \, c_2 \cdot \left( x + x^2 \right) \, + \, c_3 \cdot \left( 1+x^2 \right) \, .&#10;$$&#10;Then&#10;$$&#10;0 \, \, = \, \, \left( c_1 + c_3 \right) \, + \, \left( c_1 + c_2 \right) \, x \, + \, \left( c_2 + c_3 \right) \, x^2&#10;$$&#10;which implies\\[-2mm]&#10;$$&#10;c_1 \, + \, c_3 \, \, = \, \, 0 \, , \qquad&#10;c_1 \, + \, c_2 \, \, = \, \, 0 \, , \qquad \text{and} \qquad&#10;c_2 \, + \, c_3 \, \, = \, \, 0 \, .&#10;$$&#10;}}&#10;\end{minipage}&#10;\end{document}"/>
  <p:tag name="IGUANATEXSIZE" val="20"/>
  <p:tag name="IGUANATEXCURSOR" val="75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6,506"/>
  <p:tag name="ORIGINALWIDTH" val="4351,707"/>
  <p:tag name="LATEXADDIN" val="\documentclass{article}\pagestyle{empty}&#10;\usepackage{amsmath}&#10;\usepackage{amsfonts}&#10;\usepackage{amssymb}&#10;\begin{document}&#10;\begin{minipage}{12.3 cm}&#10;{\sffamily{&#10;Gaussian elimination&#10;$$&#10;\left( \begin{array}{c c c | c}&#10;1 &amp; 0 &amp; 1 &amp; 0 \\ 1 &amp; 1 &amp; 0 &amp; 0 \\ 0 &amp; 1 &amp; 1 &amp; 0&#10;\end{array} \right)&#10;\, \, \leadsto \, \,&#10;\left( \begin{array}{c c c | c}&#10;1 &amp; 0 &amp; 1 &amp; 0 \\ 0 &amp; 1 &amp; -1 &amp; 0 \\ 0 &amp; 1 &amp; 1 &amp; 0&#10;\end{array} \right)&#10;\, \, \leadsto \, \,&#10;\left( \begin{array}{c c c | c}&#10;1 &amp; 0 &amp; 1 &amp; 0 \\ 0 &amp; 1 &amp; -1 &amp; 0 \\ 0 &amp; 0 &amp; 2 &amp; 0&#10;\end{array} \right)&#10;$$&#10;leads to&#10;$$&#10;c_1 \, \, = \, \, c_2 \, \, = \, \, c_3 \, \, = \, \, 0&#10;$$&#10;such that $\mathcal{B} = \{ 1+x, x+x^2, 1+x^2 \}$ is indeed linearly independent.&#10;&#10;\vspace{0.2cm}&#10;Next, we show that $\mathcal{B}$ spans the space $P_2$. Therefore, let $a x^2 + b x + c$ be an arbitrary polynomial in $P_2$. We must show that there are scalars $c_1$, $c_2$, and $c_3$ such that&#10;$$&#10;c_1 \cdot \left( 1+x \right) \, + \, c_2 \cdot \left( x + x^2 \right) \, + \, c_3 \cdot \left( 1+x^2 \right)&#10;\, \, = \, \,&#10;a x^2 \, + \, b x \, + \, c \, .&#10;$$&#10;}}&#10;\end{minipage}&#10;\end{document}"/>
  <p:tag name="IGUANATEXSIZE" val="20"/>
  <p:tag name="IGUANATEXCURSOR" val="7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2,006"/>
  <p:tag name="ORIGINALWIDTH" val="4351,707"/>
  <p:tag name="LATEXADDIN" val="\documentclass{article}\pagestyle{empty}&#10;\usepackage{amsmath}&#10;\usepackage{amsfonts}&#10;\usepackage{amssymb}&#10;\begin{document}&#10;\begin{minipage}{12.3 cm}&#10;{\sffamily{&#10;The condition\\[-6mm]&#10;\begin{eqnarray*}&#10;c_1 \cdot \left( 1+x \right) \, + \, c_2 \cdot \left( x + x^2 \right) \, + \, c_3 \cdot \left( 1+x^2 \right)&#10;&amp; = &amp;&#10;a x^2 \, + \, b x \, + \, c \\&#10;&amp; \Downarrow &amp; \\&#10;\left( c_1 + c_3 \right) \, + \, \left( c_1 + c_2 \right) \, x \, + \, \left( c_2 + c_3 \right) \, x^2&#10;&amp; = &amp;&#10;c \, + \, b x \, + \, a x^2&#10;\end{eqnarray*}&#10;is equivalent to to solving the augmented system&#10;$$&#10;\left( \begin{array}{c c c | c}&#10;1 &amp; 0 &amp; 1 &amp; c \\ 1 &amp; 1 &amp; 0 &amp; b \\ 0 &amp; 1 &amp; 1 &amp; a&#10;\end{array} \right) \, .&#10;$$&#10;We already know, that the coefficient matrix of this system has rank $3$ such that the system has a unique solution.&#10;Therefore $\mathcal{B}$ spans $P_2$ and finaly is a basis of it.&#10;}}&#10;\end{minipage}&#10;\end{document}"/>
  <p:tag name="IGUANATEXSIZE" val="20"/>
  <p:tag name="IGUANATEXCURSOR" val="8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,1942"/>
  <p:tag name="ORIGINALWIDTH" val="4350,207"/>
  <p:tag name="LATEXADDIN" val="\documentclass{article}\pagestyle{empty}&#10;\usepackage{amsmath}&#10;\usepackage{amsfonts}&#10;\usepackage{amssymb}&#10;\begin{document}&#10;\begin{minipage}{12.3 cm}&#10;{\sffamily{&#10;{\bf{Proposition:}}\\[1mm]&#10;Let $(\vec{v}_1, \vec{v}_2, \dots, \vec{v}_n)$ and $(\vec{w}_1, \vec{w}_2, \dots,\vec{w}_m)$ be two basis sets of&#10;the vector space $V$ then $n = m$. I.e. basis sets always have the same length.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1935"/>
  <p:tag name="ORIGINALWIDTH" val="4344,957"/>
  <p:tag name="LATEXADDIN" val="\documentclass{article}\pagestyle{empty}&#10;\usepackage{amsmath}&#10;\usepackage{amsfonts}&#10;\usepackage{amssymb}&#10;\begin{document}&#10;\begin{minipage}{12.3 cm}&#10;{\sffamily{&#10;{\bf{Dimension:}}\\[1mm]&#10;Let $(\vec{v}_1, \vec{v}_2, \dots, \vec{v}_n)$ be a basis of the vector space $V$. &#10;Then the number $n$ is called the {\bf{dimension}} of $V$, and denoted by $n = \textrm{dim}(V)$.&#10;}}&#10;\end{minipage}&#10;\end{document}"/>
  <p:tag name="IGUANATEXSIZE" val="20"/>
  <p:tag name="IGUANATEXCURSOR" val="1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,1942"/>
  <p:tag name="ORIGINALWIDTH" val="4350,207"/>
  <p:tag name="LATEXADDIN" val="\documentclass{article}\pagestyle{empty}&#10;\usepackage{amsmath}&#10;\usepackage{amsfonts}&#10;\usepackage{amssymb}&#10;\begin{document}&#10;\begin{minipage}{12.3 cm}&#10;{\sffamily{&#10;{\bf{Remark:}}\\[1mm]&#10;$\textrm{dim}(\mathbb{R}^n) = n$, because the canonical basis has the length $n$. This is why we are speaking about 2D, 3D, \dots space.&#10;}}&#10;\end{minipage}&#10;\end{document}"/>
  <p:tag name="IGUANATEXSIZE" val="20"/>
  <p:tag name="IGUANATEXCURSOR" val="3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8,77"/>
  <p:tag name="ORIGINALWIDTH" val="3325,084"/>
  <p:tag name="LATEXADDIN" val="\documentclass{article}\pagestyle{empty}&#10;\usepackage{amsmath}&#10;\usepackage{amsfonts}&#10;\usepackage{amssymb}&#10;\begin{document}&#10;\begin{minipage}{9.4 cm}&#10;{\sffamily{&#10;Addition of two vectors $\vec{v}, \vec{w} \in \mathbb{R}^n$ and multiplication of a vector $\vec{v} \in \mathbb{R}^n$ by a scalar, i.e. with a number $\alpha \in \mathbb{R}$,&#10;are defined componentwise as follows:&#10;$$&#10; \vec{v} + \vec{w} \, \, := \, \, \left( \begin{array}{c} v_1 \\ \vdots \\ v_n \end{array} \right) +&#10; \left( \begin{array}{c} w_1 \\ \vdots \\ w_n \end{array} \right) \, \, := \, \,&#10; \left( \begin{array}{c} v_1 + w_1 \\ \vdots \\ v_n + v_n \end{array} \right)&#10;$$&#10;and&#10;$$&#10; \alpha \cdot \vec{v} \, \, := \, \, \alpha \cdot \left( \begin{array}{c} v_1 \\ \vdots \\ v_n \end{array} \right) \, \, := \, \,&#10; \left( \begin{array}{c} \alpha \cdot v_1 \\ \vdots \\ \alpha \cdot v_n \end{array} \right) \, .&#10;$$&#10;}}&#10;\end{minipage}&#10;\end{document}"/>
  <p:tag name="IGUANATEXSIZE" val="20"/>
  <p:tag name="IGUANATEXCURSOR" val="8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0,248"/>
  <p:tag name="ORIGINALWIDTH" val="4349,457"/>
  <p:tag name="LATEXADDIN" val="\documentclass{article}\pagestyle{empty}&#10;\usepackage{amsmath}&#10;\usepackage{amsfonts}&#10;\usepackage{amssymb}&#10;\begin{document}&#10;\begin{minipage}{12.3 cm}&#10;{\sffamily{&#10;Due to its component-wise definition, addition &quot;$+$&quot; of vectors in $\mathbb{R}^n$ the calulucation rules of real numbers immediately carry over to vectors as well:&#10;\begin{description}&#10;\item[Rule 1:] $\mathbb{R}^n$ is closed under addition, i.e. when adding two elements $\vec{v}, \vec{w} \in \mathbb{R}^n$ then we do not leave $\mathbb{R}^n$:\\[-5mm]&#10;$$&#10;\vec{v} \, + \, \vec{w} \, \in \, \mathbb{R}^n \, ,&#10;$$&#10;\item[Rule 2:] there is a neutral element (zero) $\vec{0} \in \mathbb{R}^n$ and for every element $\vec{v} \in \mathbb{R}^n$ there is an additive inverse element $-\vec{v} \in \mathbb{R}^n$ (the component-wise negative):\\[-3mm]&#10;$$&#10;\vec{v} \, + \, \vec{0} \, \, = \, \, \vec{v} \qquad \text{and} \qquad&#10;\vec{v} \, + \, (-\vec{v}) \, \, = \, \, \vec{0} \, ,&#10;$$&#10;\item[Rule 3:] addition of elements $\vec{u}, \vec{v}, \vec{w} \in \mathbb{R}^n$ is commutative and associative (does not depend on a specific sequence):\\[-3mm]&#10;$$&#10;\vec{v} \, + \, \vec{w} \, \, = \, \, \vec{w} \, + \, \vec{v} \qquad \text{and} \qquad&#10;\vec{u} \, + \, \left( \vec{v} \, + \, \vec{w} \right) \, \, = \, \, \left( \vec{u} \, + \, \vec{v} \right) \, + \, \vec{w}&#10;$$&#10;\end{description}&#10;}}&#10;\end{minipage}&#10;\end{document}"/>
  <p:tag name="IGUANATEXSIZE" val="20"/>
  <p:tag name="IGUANATEXCURSOR" val="5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8,995"/>
  <p:tag name="ORIGINALWIDTH" val="4352,456"/>
  <p:tag name="LATEXADDIN" val="\documentclass{article}\pagestyle{empty}&#10;\usepackage{amsmath}&#10;\usepackage{amsfonts}&#10;\usepackage{amssymb}&#10;\begin{document}&#10;\begin{minipage}{12.3 cm}&#10;{\sffamily{&#10;With respect to (element-wise) multiplication &quot;$\cdot$&quot; with a scalar, the following two additional rules hold and are immediatelly verified:&#10;\begin{description}&#10;\item[Rule 4:] there is a neutral element (one) $1 \in \mathbb{R}$ and multiplication is with scalars $\alpha, \beta \in \mathbb{R}$ is associative:\\[-1mm]&#10;$$&#10;1 \cdot \vec{v} \, \, = \, \, \vec{v} \qquad \text{and} \qquad&#10;\alpha \cdot \left( \beta \cdot \vec{v} \right) \, \, = \, \, \left( \alpha \beta \right) \cdot \vec{v}&#10;$$&#10;for every $\vec{v} \in \mathbb{R}^n$.&#10;\item[Rule 5:] the distributivity laws are respected subject to multiplication with scalars taken from $\mathbb{R}$:\\[-1mm]&#10;$$&#10; \alpha \cdot (\vec{v} + \vec{w}) \, \, = \, \, \alpha \cdot \vec{v} + \alpha \cdot \vec{w} \, , \quad \text{and} \quad&#10; (\alpha + \beta) \cdot \vec{v} \, \, = \, \, \alpha \cdot \vec{v} + \beta \cdot \vec{v} \, ,&#10;$$&#10;for all $\vec{v}, \vec{w} \in \mathbb{R}^n$, and $\alpha, \beta \in \mathbb{R}$.&#10;\end{description}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3,101"/>
  <p:tag name="ORIGINALWIDTH" val="4350,957"/>
  <p:tag name="LATEXADDIN" val="\documentclass{article}\pagestyle{empty}&#10;\usepackage{amsmath}&#10;\usepackage{amsfonts}&#10;\usepackage{amssymb}&#10;\begin{document}&#10;\begin{minipage}{12.3 cm}&#10;{\sffamily{&#10;{\bf{Vector Space:}}\\[1mm]&#10;The {\bf{set of vectors}} $V$ equipped with the two operations&#10;\begin{itemize}&#10;\item {\bf{vector addition}} &quot;$+$&quot; and&#10;\item {\bf{multiplication by a (real) scalar}} &quot;$\cdot$&quot;&#10;\end{itemize}&#10;is called a {\bf{(real) vector space}}, if it holds that the five previous laws hold if $\mathbb{R}^n$ is replaced by $V$.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2,9246"/>
  <p:tag name="ORIGINALWIDTH" val="4354,706"/>
  <p:tag name="LATEXADDIN" val="\documentclass{article}\pagestyle{empty}&#10;\usepackage{amsmath}&#10;\usepackage{amsfonts}&#10;\usepackage{amssymb}&#10;\begin{document}&#10;\begin{minipage}{12.3 cm}&#10;{\sffamily{&#10;Verifying that a collection of vectors really forms a vector space thus is checking the validity of the previous five rules.\\[1mm]&#10;This is not a hard task, but takes it time, so we postpone this together with further examples of vector spaces (besides $\mathbb{R}^n$) to the homework assignements.&#10;}}&#10;\end{minipage}&#10;\end{document}"/>
  <p:tag name="IGUANATEXSIZE" val="20"/>
  <p:tag name="IGUANATEXCURSOR" val="4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2,876"/>
  <p:tag name="ORIGINALWIDTH" val="4350,207"/>
  <p:tag name="LATEXADDIN" val="\documentclass{article}\pagestyle{empty}&#10;\usepackage{amsmath}&#10;\usepackage{amsfonts}&#10;\usepackage{amssymb}&#10;\begin{document}&#10;\begin{minipage}{12.3 cm}&#10;{\sffamily{&#10;{\bf{Linear Combination:}}\\[1mm]&#10;Let $V$ be a vector space, let $\vec{v}_1, \vec{v}_2, \dots, \vec{v}_n \in V$ be vectors,&#10;and let $\lambda_1, \lambda_2, \dots, \lambda_n \in \mathbb{R}$ be scalars. Then the sum&#10;$$&#10; \lambda_1 \vec{v}_1 + \lambda_2 \vec{v}_2 + \dots + \lambda_n \vec{v}_n \, \, \in \, \, V&#10;$$&#10;is called a {\bf{linear combination}} of the vectors  $\vec{v}_1, \vec{v}_2, \dots, \vec{v}_n$.&#10;&#10;}}&#10;\end{minipage}&#10;\end{document}"/>
  <p:tag name="IGUANATEXSIZE" val="20"/>
  <p:tag name="IGUANATEXCURSOR" val="3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7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2 \vec{v}_1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5 \vec{v}_2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w} = 2 \vec{v}_1 + 5 \vec{v}_2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5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0,364"/>
  <p:tag name="ORIGINALWIDTH" val="4350,957"/>
  <p:tag name="LATEXADDIN" val="\documentclass{article}\pagestyle{empty}&#10;\usepackage{amsmath}&#10;\usepackage{amsfonts}&#10;\usepackage{amssymb}&#10;\begin{document}&#10;\begin{minipage}{12.3 cm}&#10;{\sffamily{&#10;{\bf{Linear Hull/ Span:}}\\[1mm]&#10;Let $V$ be a vector space, let $\vec{v}_1, \vec{v}_2, \dots, \vec{v}_n \in V$ be vectors.&#10;The set\\[-1mm]&#10;$$&#10;\begin{array}{l}&#10;\textrm{span}\{\vec{v}_1, \vec{v}_2, \dots, \vec{v}_n\}\\[1mm]&#10;\begin{array}{c l}&#10; := &amp;&#10; \left\{ \, \lambda_1 \vec{v}_1 + \lambda_2 \vec{v}_2 + \dots + \lambda_n \vec{v}_n \, : \, \lambda_i \in&#10;  \mathbb{R} \, , \, \forall i = 1, 2, \dots, n \, \right\} \, \, \subset \, \, V&#10;\end{array}&#10;\end{array}&#10;$$&#10;of all possible linear combinations of $\vec{v}_1, \vec{v}_2, \dots, \vec{v}_n$ is called the {\bf{linear hull}} or&#10;{\bf{span}} of $\vec{v}_1, \vec{v}_2, \dots, \vec{v}_n$.&#10;&#10;}}&#10;\end{minipage}&#10;\end{document}"/>
  <p:tag name="IGUANATEXSIZE" val="20"/>
  <p:tag name="IGUANATEXCURSOR" val="5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NQyaZykUOEmwhYVjvFx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I0zGYy5kmINHoWy_T4S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CpjcC5tEioqAMasv5I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Oxu_vPMEyNKJcdu_l.G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IVchu85ESlySzACOULm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  <p:tag name="THINKCELLSHAPEDONOTDELETE" val="pd7i26dw3QkG02ML36KPx0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mUD7aa0iteCFQlRYp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HKO8nPmU.MbNRepm5PX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  <p:tag name="THINKCELLSHAPEDONOTDELETE" val="pZFRiPBaV70qdO6PA7wSI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17"/>
  <p:tag name="THINKCELLSHAPEDONOTDELETE" val="paKiuADaFDkmxEUKVXYZF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6bX_SzEEqdC9QEgSROv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3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34"/>
  <p:tag name="THINKCELLSHAPEDONOTDELETE" val="pCJMO8xxtu0aT.XpfVe2Dd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JPvFBz3U6J22X0F_YRC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ApeQY4U6Bi7kywfvu_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nmM3C.tUiWVxuNVlYqN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HytSYTc0qpIgpHNa3Ga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wO6eOw1UaGIPdnVLkpY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TRoxp7_UyY_KkL7TvAX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3,356"/>
  <p:tag name="ORIGINALWIDTH" val="4357,706"/>
  <p:tag name="LATEXADDIN" val="\documentclass{article}\pagestyle{empty}&#10;\usepackage{amsmath}&#10;\usepackage{amsfonts}&#10;\usepackage{amssymb}&#10;\begin{document}&#10;\begin{minipage}{12.3 cm}&#10;{\sffamily{&#10;{\bf{Linear Independance:}}\\[1mm]&#10;Let $V$ be a vector space. A $r$-tuple of vectors $(\vec{v}_1, \vec{v}_2, \dots, \vec{v}_r)$&#10;in $V$ is called {\bf{linear independent}}, if&#10;$$&#10; \lambda_1 \vec{v}_1 + \lambda_2 \vec{v}_2 + \dots + \lambda_r \vec{v}_r \, \, = \, \, \vec{0}&#10;$$&#10;holds if and only if $\lambda_1 = \lambda_2 = \dots = \lambda_r = 0$.\\[1mm]&#10;I.e. a linear combination of linearly&#10;independent vectors produces the zero vector if and only if all coefficients $\lambda_i$ in this linear combination&#10;vanish.&#10;&#10;&#10;}}&#10;\end{minipage}&#10;\end{document}"/>
  <p:tag name="IGUANATEXSIZE" val="20"/>
  <p:tag name="IGUANATEXCURSOR" val="5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1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3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3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R3w0355kKflh66xOGl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vkG0cwq0C8DdENVt1ER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kxeEuuEE.cHGTr05Vd1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5RDsz2ak.d2IOcoiic9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0x_.QiEkmZvsEtvqk9q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uILgFboUab2CqJNKkg_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OPpBnLF06NFyZ7S.d1i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  <p:tag name="THINKCELLSHAPEDONOTDELETE" val="pGN4PWgyflkiPLgPJKXyLM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17"/>
  <p:tag name="THINKCELLSHAPEDONOTDELETE" val="pvw9GKCbegU2jAVs8KwgIR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FFWoqIbE63K1G4nPR4P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3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34"/>
  <p:tag name="THINKCELLSHAPEDONOTDELETE" val="pVjEwxgmfaUGtcADFKxzL5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3,4458"/>
  <p:tag name="ORIGINALWIDTH" val="4350,957"/>
  <p:tag name="LATEXADDIN" val="\documentclass{article}\pagestyle{empty}&#10;\usepackage{amsmath}&#10;\usepackage{amsfonts}&#10;\usepackage{amssymb}&#10;\begin{document}&#10;\begin{minipage}{12.3 cm}&#10;{\sffamily{&#10;{\bf{Note:}} The zero-vector $\vec{0}$ is linearly dependent to all other vectors $\vec{v} \in V$, because&#10;for all $\lambda_1 \in \mathbb{R}$ it holds that&#10;$$&#10;\lambda_1 \cdot \vec{0} \, + \, 0 \cdot \vec{v} \, \, = \, \, \vec{0} \, .&#10;$$&#10;}}&#10;\end{minipage}&#10;\end{document}"/>
  <p:tag name="IGUANATEXSIZE" val="20"/>
  <p:tag name="IGUANATEXCURSOR" val="3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,116"/>
  <p:tag name="ORIGINALWIDTH" val="4354,706"/>
  <p:tag name="LATEXADDIN" val="\documentclass{article}\pagestyle{empty}&#10;\usepackage{amsmath}&#10;\usepackage{amsfonts}&#10;\usepackage{amssymb}&#10;\begin{document}&#10;\begin{minipage}{12.3 cm}&#10;{\sffamily{&#10;\noindent {\bf{Corollary:}}&#10;\begin{itemize}&#10;\item A $r$-tuple of vectors $(\vec{v}_1, \vec{v}_2, \dots, \vec{v}_r)$ in $V$ is linearly independent&#10;if and only if none of these vectors is a linear combination of the other ones.&#10;\item In $\mathbb{R}^n$ every $m$-tuple with $m &gt; n$ is linearly dependent.\\[1mm]&#10;I.e., for instance, three vectors in $\mathbb{R}^2$ are linearly dependent and so are four vectors in $\mathbb{R}^3$.&#10;\end{itemize}&#10;}}&#10;\end{minipage}&#10;\end{document}"/>
  <p:tag name="IGUANATEXSIZE" val="20"/>
  <p:tag name="IGUANATEXCURSOR" val="5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0,997"/>
  <p:tag name="ORIGINALWIDTH" val="4354,706"/>
  <p:tag name="LATEXADDIN" val="\documentclass{article}\pagestyle{empty}&#10;\usepackage{amsmath}&#10;\usepackage{amsfonts}&#10;\usepackage{amssymb}&#10;\begin{document}&#10;\begin{minipage}{12.3 cm}&#10;{\sffamily{&#10;The defining property\\[-2mm]&#10;$$&#10; \lambda_1 \vec{v}_1 + \lambda_2 \vec{v}_2 + \dots + \lambda_r \vec{v}_r \, \, = \, \, \vec{0}&#10; \quad \Longleftrightarrow \quad&#10; \lambda_1 \, = \, \lambda_2 \, = \, \dots \, = \, \lambda_r = 0&#10;$$\\[-4mm]&#10;enables us to decide if $r$ vectors are independent or not: if the homogeneous linear system\\[-6mm]&#10;$$&#10; \lambda_1 \vec{v}_1 + \lambda_2 \vec{v}_2 + \dots + \lambda_r \vec{v}_r \, \, = \, \, \vec{0}&#10;$$\\[-4mm]&#10;in the $r$ unknowns $\lambda_1, \lambda_2, \dots, \lambda_r$\\[-6mm]&#10;\begin{itemize}&#10;\item has a unique solution (i.e. the system has rank $r$, and the augmented matrix in upper echeolon form&#10; displays $r$ pivot elements), then this immediatetelly implies $\lambda_1 = \lambda_2 = \dots =&#10; \lambda_r = 0$, and thus the $r$-tuple $(\vec{v}_1, \vec{v}_2, \dots, \vec{v}_r)$ is&#10; {\bf{linear independent}};\\[-6mm]&#10;\item otherwise the $r$-tuple $(\vec{v}_1, \vec{v}_2, \dots, \vec{v}_r)$ contains at least one pair of {\bf{linearly&#10; dependent}} vectors $\vec{v}_i$ and $\vec{v}_j$ such that there is a scalar $\alpha \in \mathbb{R}$&#10; with $\vec{v}_i = \alpha \vec{v}_j$&#10;\end{itemize}&#10;}}&#10;\end{minipage}&#10;\end{document}"/>
  <p:tag name="IGUANATEXSIZE" val="20"/>
  <p:tag name="IGUANATEXCURSOR" val="123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1,286"/>
  <p:tag name="ORIGINALWIDTH" val="4352,456"/>
  <p:tag name="LATEXADDIN" val="\documentclass{article}\pagestyle{empty}&#10;\usepackage{amsmath}&#10;\usepackage{amsfonts}&#10;\usepackage{amssymb}&#10;\begin{document}&#10;\begin{minipage}{12.3 cm}&#10;{\sffamily{&#10;{\bf{Example:}} Is the following triple $(\vec{u}, \vec{v}, \vec{w})$ linearly independent, where&#10;$$&#10; \vec{u} \, \, := \, \, \left( \begin{array}{c} 0 \\ 0 \\ -8 \\ 1 \end{array} \right) \, , \quad &#10; \vec{v} \, \, := \, \, \left( \begin{array}{c} 1 \\ -8 \\ 0 \\ 7 \end{array} \right) \, \quad \textrm{and} \quad&#10; \vec{w} \, \, := \, \, \left( \begin{array}{c} 1 \\ -8 \\ 16 \\ 5 \end{array} \right) \, \textrm{?}&#10;$$&#10;&#10;{\bf{Solution:}}\\[1mm]&#10;To check for linear independence/ dependence we consider the homogeneous linear system of $4$ equations&#10;in the $3$ unknowns $\lambda_1$, $\lambda_2$, $\lambda_3$:&#10;$$&#10; \lambda_1 \vec{u} + \lambda_2 \vec{v} + \lambda_3 \vec{w} \, \, = \, \, \vec{0} \, .&#10;$$&#10;}}&#10;\end{minipage}&#10;\end{document}"/>
  <p:tag name="IGUANATEXSIZE" val="20"/>
  <p:tag name="IGUANATEXCURSOR" val="8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4,113"/>
  <p:tag name="ORIGINALWIDTH" val="3770,529"/>
  <p:tag name="LATEXADDIN" val="\documentclass{article}\pagestyle{empty}&#10;\usepackage{amsmath}&#10;\usepackage{amsfonts}&#10;\usepackage{amssymb}&#10;\begin{document}&#10;\begin{minipage}{12.3 cm}&#10;{\sffamily{&#10;The augmented matrix corresponding to this reads as&#10;$$&#10;\left( \begin{array}{c c c | c}&#10; 0 &amp; 1 &amp; 1 &amp; 0 \\ 0 &amp; -8 &amp; -8 &amp; 0 \\ -8 &amp; 0 &amp; 16 &amp; 0 \\ 1 &amp; 7 &amp; 5 &amp; 0&#10;\end{array} \right)&#10;$$&#10;To solve this homogeneous linear system, we apply Gaussian elimination:&#10;}}&#10;\end{minipage}&#10;\end{document}"/>
  <p:tag name="IGUANATEXSIZE" val="20"/>
  <p:tag name="IGUANATEXCURSOR" val="41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,6754"/>
  <p:tag name="ORIGINALWIDTH" val="1902,512"/>
  <p:tag name="LATEXADDIN" val="\documentclass{article}\pagestyle{empty}&#10;\usepackage{amsmath}&#10;\usepackage{amsfonts}&#10;\usepackage{amssymb}&#10;\begin{document}&#10;\begin{minipage}{12.3 cm}&#10;{\sffamily{&#10;$$&#10;\left( \begin{array}{c c c | c}&#10; 0 &amp; 1 &amp; 1 &amp; 0 \\ 0 &amp; -8 &amp; -8 &amp; 0 \\ -8 &amp; 0 &amp; 16 &amp; 0 \\ 1 &amp; 7 &amp; 5 &amp; 0&#10;\end{array} \right)&#10;\begin{array}{l}&#10;\text{$|$ new $(II)$} \\ \text{$|$ new $(IV)$} \\ \text{$|$ new $(III)$} \\ \text{$|$ new $(I)$} &#10;\end{array}&#10;$$&#10;}}&#10;\end{minipage}&#10;\end{document}"/>
  <p:tag name="IGUANATEXSIZE" val="20"/>
  <p:tag name="IGUANATEXCURSOR" val="41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,6754"/>
  <p:tag name="ORIGINALWIDTH" val="1496,063"/>
  <p:tag name="LATEXADDIN" val="\documentclass{article}\pagestyle{empty}&#10;\usepackage{amsmath}&#10;\usepackage{amsfonts}&#10;\usepackage{amssymb}&#10;\begin{document}&#10;\begin{minipage}{12.3 cm}&#10;{\sffamily{&#10;$$&#10;\Rightarrow \quad&#10;\left( \begin{array}{c c c | c}&#10;1 &amp; 7 &amp; 5 &amp; 0 \\&#10;0 &amp; 1 &amp; 1 &amp; 0 \\&#10;-8 &amp; 0 &amp; 16 &amp; 0 \\ &#10;0 &amp; -8 &amp; -8 &amp; 0&#10;\end{array} \right)&#10;$$&#10;}}&#10;\end{minipage}&#10;\end{document}"/>
  <p:tag name="IGUANATEXSIZE" val="20"/>
  <p:tag name="IGUANATEXCURSOR" val="3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9,561"/>
  <p:tag name="ORIGINALWIDTH" val="4290,214"/>
  <p:tag name="LATEXADDIN" val="\documentclass{article}\pagestyle{empty}&#10;\usepackage{amsmath}&#10;\usepackage{amsfonts}&#10;\usepackage{amssymb}&#10;\begin{document}&#10;\begin{minipage}{12.3 cm}&#10;{\sffamily{&#10;{\small{&#10;\begin{eqnarray*}&#10;\left( \begin{array}{c c c | c}&#10;1 &amp; 7 &amp; 5 &amp; 0 \\&#10;0 &amp; 1 &amp; 1 &amp; 0 \\&#10;-8 &amp; 0 &amp; 16 &amp; 0 \\ &#10;0 &amp; -8 &amp; -8 &amp; 0&#10;\end{array} \right)&#10;\begin{array}{l}&#10;\phantom{u} \\&#10;\phantom{u} \\&#10;\text{$|$ add $8 \cdot (I)$} \\&#10;\text{$|$ add $8 \cdot (II)$}&#10;\end{array}&#10;&amp;&#10;\Rightarrow&#10;&amp;&#10;\left( \begin{array}{c c c | c}&#10;1 &amp; 7 &amp; 5 &amp; 0 \\&#10;0 &amp; 1 &amp; 1 &amp; 0 \\ &#10;0 &amp; 56 &amp; 56 &amp; 0 \\&#10;0 &amp; 0 &amp; 0 &amp; 0&#10;\end{array} \right)&#10;\begin{array}{l}&#10;\phantom{u} \\&#10;\phantom{u} \\&#10;\text{$|$ add $-56 \cdot (II)$} \\&#10;\phantom{u} \\&#10;\end{array} \\[2mm]&#10;&amp;&#10;\Rightarrow&#10;&amp;&#10;\left( \begin{array}{c c c | c}&#10;1 &amp; 7 &amp; 5 &amp; 0 \\&#10;0 &amp; 1 &amp; 1 &amp; 0 \\ &#10;0 &amp; 0 &amp; 0 &amp; 0 \\&#10;0 &amp; 0 &amp; 0 &amp; 0&#10;\end{array} \right)&#10;\end{eqnarray*}&#10;}}&#10;&#10;Thus, there are infinitely many solutions and the three vectors are linearly dependent.&#10;}}&#10;\end{minipage}&#10;\end{document}"/>
  <p:tag name="IGUANATEXSIZE" val="20"/>
  <p:tag name="IGUANATEXCURSOR" val="836"/>
  <p:tag name="TRANSPARENCY" val="Wahr"/>
  <p:tag name="FILENAME" val=""/>
  <p:tag name="LATEXENGINEID" val="0"/>
  <p:tag name="TEMPFOLDER" val="D:\iguana_temp\"/>
  <p:tag name="LATEXFORMHEIGHT" val="660,7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1,845"/>
  <p:tag name="ORIGINALWIDTH" val="4352,456"/>
  <p:tag name="LATEXADDIN" val="\documentclass{article}\pagestyle{empty}&#10;\usepackage{amsmath}&#10;\usepackage{amsfonts}&#10;\usepackage{amssymb}&#10;\begin{document}&#10;\begin{minipage}{12.3 cm}&#10;{\sffamily{&#10;With the aid of the determinant function\\[-2mm]&#10;$$&#10; \det \, : \, \underbrace{\mathbb{R}^n \times \dots \times \mathbb{R}^n}_{\text{$n$-times}}&#10; \, \, \longrightarrow \, \, \mathbb{R} \, ,&#10;$$&#10;we are able to decide if a $n$-tuple $(\vec{v}_1, \vec{v}_2, \dots, \vec{v}_n)$  vectors from the coordinate&#10;space $\mathbb{R}^n$ are linearly independent or linearly dependent:\\[-6mm]&#10;\begin{itemize}&#10;\item if $\det(\vec{v}_1, \dots, \vec{v}_n) = 0$ then the $n$-tuple is linearly dependent,\\[-6mm]&#10;\item else, i.e. if $\det(\vec{v}_1, \dots, \vec{v}_n) \neq 0$, then the $n$-tuple is linearly independent.&#10;\end{itemize}&#10;}}&#10;\end{minipage}&#10;\end{document}"/>
  <p:tag name="IGUANATEXSIZE" val="20"/>
  <p:tag name="IGUANATEXCURSOR" val="6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86,23921"/>
  <p:tag name="LATEXADDIN" val="\documentclass{article}\pagestyle{empty}&#10;\usepackage{amsmath}&#10;\usepackage{amsfonts}&#10;\usepackage{amssymb}&#10;\begin{document}&#10;\begin{minipage}{12.3 cm}&#10;{\sffamily{&#10;$\mathbb{R}$&#10;}}&#10;\end{minipage}&#10;\end{document}"/>
  <p:tag name="IGUANATEXSIZE" val="20"/>
  <p:tag name="IGUANATEXCURSOR" val="1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Ur4X2uCkub.SvucnxNB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sEqfZj7k2K.rellA.Kn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hI0HRV0C1_esliXD4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C294ueZEayHynuSBIl1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Ur4X2uCkub.SvucnxNB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sEqfZj7k2K.rellA.Kn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hI0HRV0C1_esliXD4f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C294ueZEayHynuSBIl1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6,3893"/>
  <p:tag name="ORIGINALWIDTH" val="4339,708"/>
  <p:tag name="LATEXADDIN" val="\documentclass{article}\pagestyle{empty}&#10;\usepackage{amsmath}&#10;\usepackage{amsfonts}&#10;\usepackage{amssymb}&#10;\begin{document}&#10;\begin{minipage}{12.3 cm}&#10;{\sffamily{&#10;{\bf{Basis:}}\\[1mm]&#10;Let $V$ be a vector space. A $n$-tuple of vectors&#10;$(\vec{v}_1, \vec{v}_2, \dots, \vec{v}_n)$ in $V$ is called {\bf{basis}}, if\\[-6mm]&#10;\begin{itemize}&#10;\item it is linearly independent, and&#10;\item $\textrm{span}\{\vec{v}_1, \vec{v}_2, \dots, \vec{v}_n\} = V$.&#10;\end{itemize}&#10;}}&#10;\end{minipage}&#10;\end{document}"/>
  <p:tag name="IGUANATEXSIZE" val="20"/>
  <p:tag name="IGUANATEXCURSOR" val="3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1,4099"/>
  <p:tag name="ORIGINALWIDTH" val="4350,957"/>
  <p:tag name="LATEXADDIN" val="\documentclass{article}\pagestyle{empty}&#10;\usepackage{amsmath}&#10;\usepackage{amsfonts}&#10;\usepackage{amssymb}&#10;\begin{document}&#10;\begin{minipage}{12.3 cm}&#10;{\sffamily{&#10;{\bf{Corollary: (Uniqness of Representation)}}\\[1mm]&#10;If $(\vec{v}_1, \vec{v}_2, \dots, \vec{v}_n)$ is a basis of $V$, then for every $v \in V$ there is a unique&#10;coordinate $n$-tuple $(\lambda_1, \lambda_2, \dots, \lambda_n) \in \mathbb{R}^n$ such that&#10;$$&#10;\vec{v} \, \, = \, \, \lambda_1 \vec{v}_1 + \lambda_2 \vec{v}_2 + \dots + \lambda_n \vec{v}_n \, .&#10;$$&#10;}}&#10;\end{minipage}&#10;\end{document}"/>
  <p:tag name="IGUANATEXSIZE" val="20"/>
  <p:tag name="IGUANATEXCURSOR" val="3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5,1257"/>
  <p:tag name="ORIGINALWIDTH" val="4349,457"/>
  <p:tag name="LATEXADDIN" val="\documentclass{article}\pagestyle{empty}&#10;\usepackage{amsmath}&#10;\usepackage{amsfonts}&#10;\usepackage{amssymb}&#10;\begin{document}&#10;\begin{minipage}{12.3 cm}&#10;{\sffamily{&#10;{\bf{Example:}} The traditional example of a basis of a vector space is&#10;the {\bf{canonical basis}} $(\vec{\mathfrak{e}}_1, \vec{\mathfrak{e}}_2, \dots, \vec{\mathfrak{e}}_n)$&#10;of the vector space $\mathbb{R}^n$:&#10;{\small{&#10;$$&#10;\vec{\mathfrak{e}}_1 \, \, := \, \, \left( \begin{array}{c}&#10;1 \\ 0 \\ \vdots \\ 0&#10;\end{array} \right) \, , \quad&#10;\vec{\mathfrak{e}}_2 \, \, := \, \, \left( \begin{array}{c}&#10;0 \\ 1 \\ \vdots \\ 0&#10;\end{array} \right) \, , \quad \dots \, , \quad&#10;\vec{\mathfrak{e}}_n \, \, := \, \, \left( \begin{array}{c}&#10;0 \\ 0 \\ \vdots \\ 1&#10;\end{array} \right) \, .&#10;$$&#10;}}&#10;}}&#10;\end{minipage}&#10;\end{document}"/>
  <p:tag name="IGUANATEXSIZE" val="20"/>
  <p:tag name="IGUANATEXCURSOR" val="2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4OHoETd0il26GBbFY7c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QB.I2qy0mcsmm9lhd1V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FbugFr4EqIUAyl3Fp8uA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</Words>
  <Application>Microsoft Office PowerPoint</Application>
  <PresentationFormat>Bildschirmpräsentation (16:9)</PresentationFormat>
  <Paragraphs>42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Calculus II for MGMT – Introduction to Vectors &amp; Matrices Linear Combinations of Vectors</vt:lpstr>
      <vt:lpstr>Let us summarize our knowledge on vectors by generalizing the concepts of addition of two vectors and multiplication of a vector with a scalar (1/ 3) …</vt:lpstr>
      <vt:lpstr>Let us summarize our knowledge on vectors by generalizing the concepts of addition of two vectors and multiplication of a vector with a scalar (2/ 3) …</vt:lpstr>
      <vt:lpstr>Let us summarize our knowledge on vectors by generalizing the concepts of addition of two vectors and multiplication of a vector with a scalar (3/ 3) …</vt:lpstr>
      <vt:lpstr>… such that we obtain the notion of a “vector space”</vt:lpstr>
      <vt:lpstr>The notions of linear combination, …</vt:lpstr>
      <vt:lpstr>… linear hull/ span, …</vt:lpstr>
      <vt:lpstr>… and linear independence/ dependence belong to the most fruitful insights into the structure of vector spaces</vt:lpstr>
      <vt:lpstr>For instance, a set of vectors is linearly independent if and only if none of these vectors is a linear combination of the other ones</vt:lpstr>
      <vt:lpstr>The method to decide upon linear independence/ dependence is to solve a linear system of equations</vt:lpstr>
      <vt:lpstr>Example: Independence/ dependence of 3 vectors in 4D</vt:lpstr>
      <vt:lpstr>Example: Independence of 3 vectors in 4D</vt:lpstr>
      <vt:lpstr>Example: Independence of 3 vectors in 4D</vt:lpstr>
      <vt:lpstr>Remark: The determinant can serve as an easy test for linear independence/ dependence</vt:lpstr>
      <vt:lpstr>A basis of a vector space is a collection of linearly independent vectors that span the whole space</vt:lpstr>
      <vt:lpstr>Example: The canonical basis</vt:lpstr>
      <vt:lpstr>Example: A basis for the space P2 of polynomials of degree of at most 2</vt:lpstr>
      <vt:lpstr>Example: A basis for the space P2 of polynomials of degree of at most 2</vt:lpstr>
      <vt:lpstr>Example: A basis for the space P2 of polynomials of degree of at most 2</vt:lpstr>
      <vt:lpstr>All basis sets of a vector space have the same lengths. This allows us to assign a dimension to each vector space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191</cp:revision>
  <dcterms:created xsi:type="dcterms:W3CDTF">2020-04-04T18:50:50Z</dcterms:created>
  <dcterms:modified xsi:type="dcterms:W3CDTF">2023-02-19T20:42:38Z</dcterms:modified>
</cp:coreProperties>
</file>