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1" r:id="rId2"/>
    <p:sldId id="330" r:id="rId3"/>
    <p:sldId id="335" r:id="rId4"/>
    <p:sldId id="339" r:id="rId5"/>
    <p:sldId id="340" r:id="rId6"/>
    <p:sldId id="348" r:id="rId7"/>
    <p:sldId id="341" r:id="rId8"/>
    <p:sldId id="342" r:id="rId9"/>
    <p:sldId id="346" r:id="rId10"/>
    <p:sldId id="343" r:id="rId11"/>
    <p:sldId id="381" r:id="rId12"/>
    <p:sldId id="344" r:id="rId13"/>
    <p:sldId id="347" r:id="rId14"/>
    <p:sldId id="397" r:id="rId15"/>
    <p:sldId id="398" r:id="rId16"/>
    <p:sldId id="399" r:id="rId17"/>
    <p:sldId id="336" r:id="rId18"/>
    <p:sldId id="338" r:id="rId19"/>
    <p:sldId id="382" r:id="rId20"/>
    <p:sldId id="337" r:id="rId21"/>
    <p:sldId id="400" r:id="rId2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7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BB6B-D677-4309-BA08-8CBBE2F14D3A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643A-B163-451F-A0AA-9C4AE6A5A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643A-B163-451F-A0AA-9C4AE6A5A0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643A-B163-451F-A0AA-9C4AE6A5A0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643A-B163-451F-A0AA-9C4AE6A5A0F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4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6" Type="http://schemas.openxmlformats.org/officeDocument/2006/relationships/image" Target="../media/image55.png"/><Relationship Id="rId5" Type="http://schemas.openxmlformats.org/officeDocument/2006/relationships/image" Target="../media/image52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1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20.png"/><Relationship Id="rId2" Type="http://schemas.openxmlformats.org/officeDocument/2006/relationships/tags" Target="../tags/tag36.xml"/><Relationship Id="rId16" Type="http://schemas.openxmlformats.org/officeDocument/2006/relationships/image" Target="../media/image2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15" Type="http://schemas.openxmlformats.org/officeDocument/2006/relationships/image" Target="../media/image23.png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0.png"/><Relationship Id="rId2" Type="http://schemas.openxmlformats.org/officeDocument/2006/relationships/tags" Target="../tags/tag47.xml"/><Relationship Id="rId16" Type="http://schemas.openxmlformats.org/officeDocument/2006/relationships/image" Target="../media/image29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28.png"/><Relationship Id="rId10" Type="http://schemas.openxmlformats.org/officeDocument/2006/relationships/tags" Target="../tags/tag55.xml"/><Relationship Id="rId19" Type="http://schemas.openxmlformats.org/officeDocument/2006/relationships/image" Target="../media/image32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image" Target="../media/image26.png"/><Relationship Id="rId3" Type="http://schemas.openxmlformats.org/officeDocument/2006/relationships/tags" Target="../tags/tag59.xml"/><Relationship Id="rId21" Type="http://schemas.openxmlformats.org/officeDocument/2006/relationships/image" Target="../media/image33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image" Target="../media/image31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35.png"/><Relationship Id="rId10" Type="http://schemas.openxmlformats.org/officeDocument/2006/relationships/tags" Target="../tags/tag66.xml"/><Relationship Id="rId19" Type="http://schemas.openxmlformats.org/officeDocument/2006/relationships/image" Target="../media/image27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Linear Combinations of Vectors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Vectors &amp; their linear combinations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Scalar-, vector-, and spat-product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Hessian Normal Form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Vectors &amp; their linear combinations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every two vectors in 3D their vector product gives a third vector that is orthogonal to both of them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7079018" cy="135313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787774"/>
            <a:ext cx="7200800" cy="2232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859737"/>
            <a:ext cx="7085744" cy="21238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mnemonic formula to remember the computation of the cross product involves taking cross-differences 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1203552"/>
            <a:ext cx="7082441" cy="3710745"/>
          </a:xfrm>
          <a:prstGeom prst="rect">
            <a:avLst/>
          </a:prstGeom>
          <a:noFill/>
          <a:ln/>
          <a:effectLst/>
        </p:spPr>
      </p:pic>
      <p:grpSp>
        <p:nvGrpSpPr>
          <p:cNvPr id="58" name="Gruppieren 57"/>
          <p:cNvGrpSpPr/>
          <p:nvPr/>
        </p:nvGrpSpPr>
        <p:grpSpPr>
          <a:xfrm>
            <a:off x="4499992" y="2931790"/>
            <a:ext cx="4320480" cy="864096"/>
            <a:chOff x="4499992" y="2931790"/>
            <a:chExt cx="4320480" cy="864096"/>
          </a:xfrm>
        </p:grpSpPr>
        <p:cxnSp>
          <p:nvCxnSpPr>
            <p:cNvPr id="50" name="Gerade Verbindung 49"/>
            <p:cNvCxnSpPr/>
            <p:nvPr/>
          </p:nvCxnSpPr>
          <p:spPr>
            <a:xfrm flipV="1">
              <a:off x="7380312" y="3075806"/>
              <a:ext cx="1152128" cy="576064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7380312" y="3075806"/>
              <a:ext cx="1152128" cy="576064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fik 15" descr="IguanaTex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236296" y="3003798"/>
              <a:ext cx="1505013" cy="7500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4499992" y="3003798"/>
              <a:ext cx="1440160" cy="2880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Gerade Verbindung 23"/>
            <p:cNvCxnSpPr>
              <a:stCxn id="20" idx="3"/>
              <a:endCxn id="26" idx="1"/>
            </p:cNvCxnSpPr>
            <p:nvPr/>
          </p:nvCxnSpPr>
          <p:spPr>
            <a:xfrm>
              <a:off x="5940152" y="3147814"/>
              <a:ext cx="1224136" cy="216024"/>
            </a:xfrm>
            <a:prstGeom prst="lin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7164288" y="2931790"/>
              <a:ext cx="1656184" cy="86409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4499992" y="3291830"/>
            <a:ext cx="4320480" cy="1368152"/>
            <a:chOff x="4499992" y="3291830"/>
            <a:chExt cx="4320480" cy="1368152"/>
          </a:xfrm>
        </p:grpSpPr>
        <p:cxnSp>
          <p:nvCxnSpPr>
            <p:cNvPr id="47" name="Gerade Verbindung 46"/>
            <p:cNvCxnSpPr/>
            <p:nvPr/>
          </p:nvCxnSpPr>
          <p:spPr>
            <a:xfrm>
              <a:off x="7380312" y="3959495"/>
              <a:ext cx="1152128" cy="288032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flipV="1">
              <a:off x="7380312" y="3959495"/>
              <a:ext cx="1152128" cy="28803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236296" y="3867894"/>
              <a:ext cx="1505013" cy="7500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" name="Rechteck 20"/>
            <p:cNvSpPr/>
            <p:nvPr/>
          </p:nvSpPr>
          <p:spPr>
            <a:xfrm>
              <a:off x="4499992" y="3291830"/>
              <a:ext cx="1440160" cy="2880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164288" y="3795886"/>
              <a:ext cx="1656184" cy="86409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Gerade Verbindung 30"/>
            <p:cNvCxnSpPr>
              <a:stCxn id="21" idx="3"/>
              <a:endCxn id="27" idx="1"/>
            </p:cNvCxnSpPr>
            <p:nvPr/>
          </p:nvCxnSpPr>
          <p:spPr>
            <a:xfrm>
              <a:off x="5940152" y="3435846"/>
              <a:ext cx="1224136" cy="792088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4499992" y="2067694"/>
            <a:ext cx="4320480" cy="936104"/>
            <a:chOff x="4499992" y="2067694"/>
            <a:chExt cx="4320480" cy="936104"/>
          </a:xfrm>
        </p:grpSpPr>
        <p:cxnSp>
          <p:nvCxnSpPr>
            <p:cNvPr id="39" name="Gerade Verbindung 38"/>
            <p:cNvCxnSpPr/>
            <p:nvPr/>
          </p:nvCxnSpPr>
          <p:spPr>
            <a:xfrm>
              <a:off x="7380312" y="2499742"/>
              <a:ext cx="1152128" cy="288032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flipV="1">
              <a:off x="7380312" y="2499742"/>
              <a:ext cx="1152128" cy="28803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236296" y="2139702"/>
              <a:ext cx="1505013" cy="7500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Rechteck 17"/>
            <p:cNvSpPr/>
            <p:nvPr/>
          </p:nvSpPr>
          <p:spPr>
            <a:xfrm>
              <a:off x="7164288" y="2067694"/>
              <a:ext cx="1656184" cy="86409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499992" y="2715766"/>
              <a:ext cx="1440160" cy="2880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Gerade Verbindung 22"/>
            <p:cNvCxnSpPr>
              <a:stCxn id="19" idx="3"/>
              <a:endCxn id="18" idx="1"/>
            </p:cNvCxnSpPr>
            <p:nvPr/>
          </p:nvCxnSpPr>
          <p:spPr>
            <a:xfrm flipV="1">
              <a:off x="5940152" y="2499742"/>
              <a:ext cx="1224136" cy="360040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6300192" y="2139702"/>
              <a:ext cx="288032" cy="2880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6732240" y="2139702"/>
              <a:ext cx="288032" cy="2880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-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8971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the vector product of two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6881570" cy="371984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the vector product of two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665849" cy="250327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magnitude of a vector product of two vectors can be interpreted as the area of the parallelogram spanned these vectors (1/ 2)</a:t>
            </a:r>
            <a:endParaRPr lang="en-US" dirty="0"/>
          </a:p>
        </p:txBody>
      </p:sp>
      <p:pic>
        <p:nvPicPr>
          <p:cNvPr id="3" name="Picture 4" descr="http://emweb.unl.edu/Math/mathweb/vectors/Image5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939055" cy="122413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78"/>
            <a:ext cx="5340195" cy="33432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magnitude of a vector product of two vectors can be interpreted as the area of the parallelogram spanned these vectors (2a/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4"/>
            <a:ext cx="7075628" cy="3552798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979712" y="2499742"/>
            <a:ext cx="6624736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magnitude of a vector product of two vectors can be interpreted as the area of the parallelogram spanned these vectors (2b/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6"/>
            <a:ext cx="7087478" cy="2202035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7452320" y="4587974"/>
            <a:ext cx="1368152" cy="3600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self study: do the computation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volume of a parallelepiped (or spat) follows immediately from our previous discussions 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31590"/>
            <a:ext cx="2952328" cy="1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77"/>
            <a:ext cx="5307404" cy="3417245"/>
          </a:xfrm>
          <a:prstGeom prst="rect">
            <a:avLst/>
          </a:prstGeom>
          <a:noFill/>
          <a:ln/>
          <a:effectLst/>
        </p:spPr>
      </p:pic>
      <p:pic>
        <p:nvPicPr>
          <p:cNvPr id="6" name="Picture 4" descr="http://www.kristalle.ch/pics/pkuersteiner/10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186281"/>
            <a:ext cx="1872208" cy="125646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51520" y="446602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Calcite which is called “</a:t>
            </a:r>
            <a:r>
              <a:rPr lang="en-US" sz="1000" dirty="0" err="1" smtClean="0"/>
              <a:t>Feld</a:t>
            </a:r>
            <a:r>
              <a:rPr lang="en-US" sz="1000" u="sng" dirty="0" err="1" smtClean="0"/>
              <a:t>spat</a:t>
            </a:r>
            <a:r>
              <a:rPr lang="en-US" sz="1000" dirty="0" smtClean="0"/>
              <a:t>” in German crystallizes in the form of parallelepipeds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elementary geometric considerations (1/ 2)</a:t>
            </a:r>
            <a:endParaRPr lang="en-US" dirty="0"/>
          </a:p>
        </p:txBody>
      </p:sp>
      <p:pic>
        <p:nvPicPr>
          <p:cNvPr id="3" name="Picture 2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31590"/>
            <a:ext cx="2952328" cy="1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1203574"/>
            <a:ext cx="4905088" cy="1225048"/>
          </a:xfrm>
          <a:prstGeom prst="rect">
            <a:avLst/>
          </a:prstGeom>
          <a:noFill/>
          <a:ln/>
          <a:effectLst/>
        </p:spPr>
      </p:pic>
      <p:pic>
        <p:nvPicPr>
          <p:cNvPr id="6" name="Picture 4" descr="http://www.kristalle.ch/pics/pkuersteiner/10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86281"/>
            <a:ext cx="1872208" cy="125646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51520" y="446602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Calcite which is called “</a:t>
            </a:r>
            <a:r>
              <a:rPr lang="en-US" sz="1000" dirty="0" err="1" smtClean="0"/>
              <a:t>Feld</a:t>
            </a:r>
            <a:r>
              <a:rPr lang="en-US" sz="1000" u="sng" dirty="0" err="1" smtClean="0"/>
              <a:t>spat</a:t>
            </a:r>
            <a:r>
              <a:rPr lang="en-US" sz="1000" dirty="0" smtClean="0"/>
              <a:t>” in German crystallizes in the form of parallelepipeds</a:t>
            </a:r>
            <a:endParaRPr lang="en-US" sz="1000" dirty="0"/>
          </a:p>
        </p:txBody>
      </p:sp>
      <p:sp>
        <p:nvSpPr>
          <p:cNvPr id="10" name="Rechteck 9"/>
          <p:cNvSpPr/>
          <p:nvPr/>
        </p:nvSpPr>
        <p:spPr>
          <a:xfrm>
            <a:off x="3419872" y="2715766"/>
            <a:ext cx="5472608" cy="2304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8" y="2787754"/>
            <a:ext cx="4989569" cy="21471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elementary geometric considerations (2/ 2)</a:t>
            </a:r>
            <a:endParaRPr lang="en-US" dirty="0"/>
          </a:p>
        </p:txBody>
      </p:sp>
      <p:pic>
        <p:nvPicPr>
          <p:cNvPr id="3" name="Picture 2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31590"/>
            <a:ext cx="2952328" cy="1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kristalle.ch/pics/pkuersteiner/10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86281"/>
            <a:ext cx="1872208" cy="125646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51520" y="446602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Calcite which is called “</a:t>
            </a:r>
            <a:r>
              <a:rPr lang="en-US" sz="1000" dirty="0" err="1" smtClean="0"/>
              <a:t>Feld</a:t>
            </a:r>
            <a:r>
              <a:rPr lang="en-US" sz="1000" u="sng" dirty="0" err="1" smtClean="0"/>
              <a:t>spat</a:t>
            </a:r>
            <a:r>
              <a:rPr lang="en-US" sz="1000" dirty="0" smtClean="0"/>
              <a:t>” in German crystallizes in the form of parallelepipeds</a:t>
            </a:r>
            <a:endParaRPr lang="en-US" sz="1000" dirty="0"/>
          </a:p>
        </p:txBody>
      </p:sp>
      <p:sp>
        <p:nvSpPr>
          <p:cNvPr id="10" name="Rechteck 9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58450" y="1203577"/>
            <a:ext cx="4621601" cy="35368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(standard) scalar product is the same as a row-column vector multiplication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89" y="1203552"/>
            <a:ext cx="7067810" cy="1795326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199284"/>
            <a:ext cx="7200800" cy="18207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89" y="3271246"/>
            <a:ext cx="6996105" cy="14567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spat product is the same as the determinant built of the spanning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361336" cy="367612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251520" y="3291830"/>
            <a:ext cx="136815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This actually verifies our previous geometric understanding of the determinant as a way to compute the area of a parallelepiped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 of a vector is the square root of the scalar product of the vector with itself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53"/>
            <a:ext cx="7078133" cy="488125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1851670"/>
            <a:ext cx="7200800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89" y="1923633"/>
            <a:ext cx="4830454" cy="1500429"/>
          </a:xfrm>
          <a:prstGeom prst="rect">
            <a:avLst/>
          </a:prstGeom>
          <a:noFill/>
          <a:ln/>
          <a:effectLst/>
        </p:spPr>
      </p:pic>
      <p:sp>
        <p:nvSpPr>
          <p:cNvPr id="28" name="Rechteck 27"/>
          <p:cNvSpPr/>
          <p:nvPr/>
        </p:nvSpPr>
        <p:spPr>
          <a:xfrm>
            <a:off x="1691680" y="3651870"/>
            <a:ext cx="7200800" cy="13886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fik 3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23833"/>
            <a:ext cx="6444446" cy="11883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Euclidean norm with respect to the scalar product</a:t>
            </a:r>
            <a:endParaRPr lang="en-US" dirty="0"/>
          </a:p>
        </p:txBody>
      </p:sp>
      <p:pic>
        <p:nvPicPr>
          <p:cNvPr id="3" name="Picture 2" descr="http://www.alanfielding.co.uk/multivar/images/eucl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80" y="1165076"/>
            <a:ext cx="1982764" cy="205474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74"/>
            <a:ext cx="5317406" cy="28724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the scalar product (1/ 3)</a:t>
            </a:r>
            <a:endParaRPr lang="en-US" dirty="0"/>
          </a:p>
        </p:txBody>
      </p:sp>
      <p:pic>
        <p:nvPicPr>
          <p:cNvPr id="8" name="Grafik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51521" y="1275605"/>
            <a:ext cx="982280" cy="472447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115616" y="2355726"/>
            <a:ext cx="998928" cy="471748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716016" y="1131590"/>
            <a:ext cx="1737506" cy="472630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563888" y="2283718"/>
            <a:ext cx="1737131" cy="472527"/>
          </a:xfrm>
          <a:prstGeom prst="rect">
            <a:avLst/>
          </a:prstGeom>
          <a:noFill/>
          <a:ln/>
          <a:effectLst/>
        </p:spPr>
      </p:pic>
      <p:grpSp>
        <p:nvGrpSpPr>
          <p:cNvPr id="22" name="Gruppieren 21"/>
          <p:cNvGrpSpPr/>
          <p:nvPr/>
        </p:nvGrpSpPr>
        <p:grpSpPr>
          <a:xfrm>
            <a:off x="971600" y="1131591"/>
            <a:ext cx="3672408" cy="1056470"/>
            <a:chOff x="971600" y="1131590"/>
            <a:chExt cx="5040560" cy="1450057"/>
          </a:xfrm>
        </p:grpSpPr>
        <p:sp>
          <p:nvSpPr>
            <p:cNvPr id="3" name="Parallelogramm 2"/>
            <p:cNvSpPr/>
            <p:nvPr>
              <p:custDataLst>
                <p:tags r:id="rId6"/>
              </p:custDataLst>
            </p:nvPr>
          </p:nvSpPr>
          <p:spPr>
            <a:xfrm>
              <a:off x="971600" y="1131590"/>
              <a:ext cx="5040560" cy="1440160"/>
            </a:xfrm>
            <a:prstGeom prst="parallelogram">
              <a:avLst>
                <a:gd name="adj" fmla="val 9907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Gerade Verbindung mit Pfeil 3"/>
            <p:cNvCxnSpPr/>
            <p:nvPr>
              <p:custDataLst>
                <p:tags r:id="rId7"/>
              </p:custDataLst>
            </p:nvPr>
          </p:nvCxnSpPr>
          <p:spPr>
            <a:xfrm flipV="1">
              <a:off x="971600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>
              <p:custDataLst>
                <p:tags r:id="rId8"/>
              </p:custDataLst>
            </p:nvPr>
          </p:nvCxnSpPr>
          <p:spPr>
            <a:xfrm>
              <a:off x="971600" y="257175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>
              <p:custDataLst>
                <p:tags r:id="rId9"/>
              </p:custDataLst>
            </p:nvPr>
          </p:nvCxnSpPr>
          <p:spPr>
            <a:xfrm>
              <a:off x="2411760" y="113159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>
              <p:custDataLst>
                <p:tags r:id="rId10"/>
              </p:custDataLst>
            </p:nvPr>
          </p:nvCxnSpPr>
          <p:spPr>
            <a:xfrm flipV="1">
              <a:off x="4572000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981075" y="1143372"/>
              <a:ext cx="5010150" cy="141922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2381250" y="1152897"/>
              <a:ext cx="2162175" cy="142875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hteck 13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763690" y="3291787"/>
            <a:ext cx="7069237" cy="1276707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7452320" y="4587974"/>
            <a:ext cx="1368152" cy="3600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self study: do the computation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the scalar product (2/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77808" cy="37737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the scalar product (3/ 3)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-195742" y="1203598"/>
            <a:ext cx="3255574" cy="2512828"/>
            <a:chOff x="-267750" y="1131590"/>
            <a:chExt cx="3831638" cy="2957465"/>
          </a:xfrm>
        </p:grpSpPr>
        <p:sp>
          <p:nvSpPr>
            <p:cNvPr id="3" name="Torte 2"/>
            <p:cNvSpPr/>
            <p:nvPr>
              <p:custDataLst>
                <p:tags r:id="rId2"/>
              </p:custDataLst>
            </p:nvPr>
          </p:nvSpPr>
          <p:spPr>
            <a:xfrm>
              <a:off x="-267750" y="1136727"/>
              <a:ext cx="2952328" cy="2952328"/>
            </a:xfrm>
            <a:prstGeom prst="pie">
              <a:avLst>
                <a:gd name="adj1" fmla="val 14763247"/>
                <a:gd name="adj2" fmla="val 132784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Gerade Verbindung mit Pfeil 3"/>
            <p:cNvCxnSpPr/>
            <p:nvPr>
              <p:custDataLst>
                <p:tags r:id="rId3"/>
              </p:custDataLst>
            </p:nvPr>
          </p:nvCxnSpPr>
          <p:spPr>
            <a:xfrm>
              <a:off x="1225492" y="2607147"/>
              <a:ext cx="20874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>
              <p:custDataLst>
                <p:tags r:id="rId4"/>
              </p:custDataLst>
            </p:nvPr>
          </p:nvCxnSpPr>
          <p:spPr>
            <a:xfrm flipV="1">
              <a:off x="1225492" y="1131590"/>
              <a:ext cx="1656184" cy="147555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>
              <p:custDataLst>
                <p:tags r:id="rId5"/>
              </p:custDataLst>
            </p:nvPr>
          </p:nvCxnSpPr>
          <p:spPr>
            <a:xfrm>
              <a:off x="2305612" y="1635423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ogen 6"/>
            <p:cNvSpPr/>
            <p:nvPr/>
          </p:nvSpPr>
          <p:spPr>
            <a:xfrm>
              <a:off x="-267586" y="1136891"/>
              <a:ext cx="2952000" cy="2952000"/>
            </a:xfrm>
            <a:prstGeom prst="arc">
              <a:avLst>
                <a:gd name="adj1" fmla="val 14556321"/>
                <a:gd name="adj2" fmla="val 1542964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fik 7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385732" y="2427511"/>
              <a:ext cx="178156" cy="20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Grafik 8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953684" y="1131590"/>
              <a:ext cx="178665" cy="2030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Grafik 9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2776728" y="2715543"/>
              <a:ext cx="153141" cy="2036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Grafik 10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11923" y="1510459"/>
              <a:ext cx="203747" cy="2037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Ellipse 11"/>
            <p:cNvSpPr/>
            <p:nvPr/>
          </p:nvSpPr>
          <p:spPr>
            <a:xfrm>
              <a:off x="2262182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646600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267508" y="160208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fik 14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61595" y="2715542"/>
              <a:ext cx="306282" cy="20367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Gerade Verbindung 15"/>
            <p:cNvCxnSpPr/>
            <p:nvPr/>
          </p:nvCxnSpPr>
          <p:spPr>
            <a:xfrm>
              <a:off x="2310375" y="2451326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2454391" y="2451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ogen 17"/>
            <p:cNvSpPr/>
            <p:nvPr/>
          </p:nvSpPr>
          <p:spPr>
            <a:xfrm>
              <a:off x="1240344" y="2427511"/>
              <a:ext cx="360040" cy="360040"/>
            </a:xfrm>
            <a:prstGeom prst="arc">
              <a:avLst>
                <a:gd name="adj1" fmla="val 16200000"/>
                <a:gd name="adj2" fmla="val 275536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fik 18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289388" y="2571527"/>
              <a:ext cx="739675" cy="2802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0" name="Rechteck 19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491877" y="1203578"/>
            <a:ext cx="5316199" cy="36350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Consequently, we can defined the angle between two angles and especially have a way to see when two vectors are orthogonal to each other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195742" y="1203598"/>
            <a:ext cx="3255574" cy="2512828"/>
            <a:chOff x="-267750" y="1131590"/>
            <a:chExt cx="3831638" cy="2957465"/>
          </a:xfrm>
        </p:grpSpPr>
        <p:sp>
          <p:nvSpPr>
            <p:cNvPr id="4" name="Torte 3"/>
            <p:cNvSpPr/>
            <p:nvPr>
              <p:custDataLst>
                <p:tags r:id="rId10"/>
              </p:custDataLst>
            </p:nvPr>
          </p:nvSpPr>
          <p:spPr>
            <a:xfrm>
              <a:off x="-267750" y="1136727"/>
              <a:ext cx="2952328" cy="2952328"/>
            </a:xfrm>
            <a:prstGeom prst="pie">
              <a:avLst>
                <a:gd name="adj1" fmla="val 14763247"/>
                <a:gd name="adj2" fmla="val 132784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Gerade Verbindung mit Pfeil 4"/>
            <p:cNvCxnSpPr/>
            <p:nvPr>
              <p:custDataLst>
                <p:tags r:id="rId11"/>
              </p:custDataLst>
            </p:nvPr>
          </p:nvCxnSpPr>
          <p:spPr>
            <a:xfrm>
              <a:off x="1225492" y="2607147"/>
              <a:ext cx="20874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>
              <p:custDataLst>
                <p:tags r:id="rId12"/>
              </p:custDataLst>
            </p:nvPr>
          </p:nvCxnSpPr>
          <p:spPr>
            <a:xfrm flipV="1">
              <a:off x="1225492" y="1131590"/>
              <a:ext cx="1656184" cy="147555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>
              <p:custDataLst>
                <p:tags r:id="rId13"/>
              </p:custDataLst>
            </p:nvPr>
          </p:nvCxnSpPr>
          <p:spPr>
            <a:xfrm>
              <a:off x="2305612" y="1635423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ogen 7"/>
            <p:cNvSpPr/>
            <p:nvPr/>
          </p:nvSpPr>
          <p:spPr>
            <a:xfrm>
              <a:off x="-267586" y="1136891"/>
              <a:ext cx="2952000" cy="2952000"/>
            </a:xfrm>
            <a:prstGeom prst="arc">
              <a:avLst>
                <a:gd name="adj1" fmla="val 14556321"/>
                <a:gd name="adj2" fmla="val 1542964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fik 8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385732" y="2427511"/>
              <a:ext cx="178156" cy="20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Grafik 9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953684" y="1131590"/>
              <a:ext cx="178665" cy="20309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Ellipse 12"/>
            <p:cNvSpPr/>
            <p:nvPr/>
          </p:nvSpPr>
          <p:spPr>
            <a:xfrm>
              <a:off x="2262182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267508" y="160208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310375" y="2451326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2454391" y="2451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ogen 18"/>
            <p:cNvSpPr/>
            <p:nvPr/>
          </p:nvSpPr>
          <p:spPr>
            <a:xfrm>
              <a:off x="1240344" y="2427511"/>
              <a:ext cx="360040" cy="360040"/>
            </a:xfrm>
            <a:prstGeom prst="arc">
              <a:avLst>
                <a:gd name="adj1" fmla="val 16200000"/>
                <a:gd name="adj2" fmla="val 275536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fik 19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89388" y="2571527"/>
              <a:ext cx="739675" cy="28024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9" name="Gruppieren 38"/>
          <p:cNvGrpSpPr/>
          <p:nvPr/>
        </p:nvGrpSpPr>
        <p:grpSpPr>
          <a:xfrm>
            <a:off x="-195742" y="3075806"/>
            <a:ext cx="3255574" cy="2736304"/>
            <a:chOff x="-267750" y="868571"/>
            <a:chExt cx="3831638" cy="3220484"/>
          </a:xfrm>
        </p:grpSpPr>
        <p:sp>
          <p:nvSpPr>
            <p:cNvPr id="40" name="Torte 39"/>
            <p:cNvSpPr/>
            <p:nvPr>
              <p:custDataLst>
                <p:tags r:id="rId4"/>
              </p:custDataLst>
            </p:nvPr>
          </p:nvSpPr>
          <p:spPr>
            <a:xfrm>
              <a:off x="-267750" y="1136727"/>
              <a:ext cx="2952328" cy="2952328"/>
            </a:xfrm>
            <a:prstGeom prst="pie">
              <a:avLst>
                <a:gd name="adj1" fmla="val 14763247"/>
                <a:gd name="adj2" fmla="val 132784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1" name="Gerade Verbindung mit Pfeil 40"/>
            <p:cNvCxnSpPr/>
            <p:nvPr>
              <p:custDataLst>
                <p:tags r:id="rId5"/>
              </p:custDataLst>
            </p:nvPr>
          </p:nvCxnSpPr>
          <p:spPr>
            <a:xfrm>
              <a:off x="1225492" y="2607147"/>
              <a:ext cx="20874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>
              <p:custDataLst>
                <p:tags r:id="rId6"/>
              </p:custDataLst>
            </p:nvPr>
          </p:nvCxnSpPr>
          <p:spPr>
            <a:xfrm flipV="1">
              <a:off x="1225492" y="868571"/>
              <a:ext cx="0" cy="173857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ogen 43"/>
            <p:cNvSpPr/>
            <p:nvPr/>
          </p:nvSpPr>
          <p:spPr>
            <a:xfrm>
              <a:off x="-267586" y="1136891"/>
              <a:ext cx="2952000" cy="2952000"/>
            </a:xfrm>
            <a:prstGeom prst="arc">
              <a:avLst>
                <a:gd name="adj1" fmla="val 14556321"/>
                <a:gd name="adj2" fmla="val 1542964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fik 44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385732" y="2427511"/>
              <a:ext cx="178156" cy="20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Grafik 45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1435982" y="868571"/>
              <a:ext cx="178665" cy="2030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7" name="Ellipse 46"/>
            <p:cNvSpPr/>
            <p:nvPr/>
          </p:nvSpPr>
          <p:spPr>
            <a:xfrm>
              <a:off x="1190899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188538" y="111513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Gerade Verbindung 48"/>
            <p:cNvCxnSpPr/>
            <p:nvPr/>
          </p:nvCxnSpPr>
          <p:spPr>
            <a:xfrm>
              <a:off x="1231756" y="2451327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1375772" y="2451327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Grafik 51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89388" y="2571527"/>
              <a:ext cx="739675" cy="2802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4" name="Rechteck 53"/>
          <p:cNvSpPr/>
          <p:nvPr/>
        </p:nvSpPr>
        <p:spPr>
          <a:xfrm>
            <a:off x="3419872" y="1131590"/>
            <a:ext cx="547260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fik 5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491878" y="1203577"/>
            <a:ext cx="5080627" cy="1343374"/>
          </a:xfrm>
          <a:prstGeom prst="rect">
            <a:avLst/>
          </a:prstGeom>
          <a:noFill/>
          <a:ln/>
          <a:effectLst/>
        </p:spPr>
      </p:pic>
      <p:sp>
        <p:nvSpPr>
          <p:cNvPr id="58" name="Rechteck 57"/>
          <p:cNvSpPr/>
          <p:nvPr/>
        </p:nvSpPr>
        <p:spPr>
          <a:xfrm>
            <a:off x="3419872" y="3291830"/>
            <a:ext cx="5472608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fik 5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491877" y="3363816"/>
            <a:ext cx="5315992" cy="828981"/>
          </a:xfrm>
          <a:prstGeom prst="rect">
            <a:avLst/>
          </a:prstGeom>
          <a:noFill/>
          <a:ln/>
          <a:effectLst/>
        </p:spPr>
      </p:pic>
      <p:sp>
        <p:nvSpPr>
          <p:cNvPr id="62" name="Rechteck 61"/>
          <p:cNvSpPr/>
          <p:nvPr/>
        </p:nvSpPr>
        <p:spPr>
          <a:xfrm>
            <a:off x="3419872" y="4371950"/>
            <a:ext cx="5472608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fik 6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491877" y="4443936"/>
            <a:ext cx="5307728" cy="5240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99742"/>
            <a:ext cx="1977008" cy="19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the area between two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55"/>
            <a:ext cx="4604183" cy="1358945"/>
          </a:xfrm>
          <a:prstGeom prst="rect">
            <a:avLst/>
          </a:prstGeom>
          <a:noFill/>
          <a:ln/>
          <a:effectLst/>
        </p:spPr>
      </p:pic>
      <p:sp>
        <p:nvSpPr>
          <p:cNvPr id="9" name="Textfeld 8"/>
          <p:cNvSpPr txBox="1"/>
          <p:nvPr/>
        </p:nvSpPr>
        <p:spPr>
          <a:xfrm>
            <a:off x="1691680" y="4659982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with(plots);</a:t>
            </a:r>
          </a:p>
          <a:p>
            <a:r>
              <a:rPr lang="en-US" sz="800" dirty="0" smtClean="0"/>
              <a:t>arrow({&lt;1, 3, 1&gt;, &lt;3, -2, 3&gt;});</a:t>
            </a:r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51919" y="2936608"/>
            <a:ext cx="4947489" cy="12913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9,6289"/>
  <p:tag name="ORIGINALWIDTH" val="4380,203"/>
  <p:tag name="LATEXADDIN" val="\documentclass{article}\pagestyle{empty}&#10;\usepackage{amsmath}&#10;\usepackage{amsfonts}&#10;\usepackage{amssymb}&#10;\begin{document}&#10;\begin{minipage}{12.4 cm}&#10;{\sffamily{&#10;{\bf{(Standard) Scalar Product:}}\\[1mm]&#10;Let $\vec{u} = (u_1, \dots, u_n)^T, \vec{v} = (v_1, \dots, v_n)^T \in \mathbb{R}^n$ then the following function&#10;is called the {\bf{(standard) scalar product}} in $\mathbb{R}^n$:&#10;$$&#10; \langle \cdot, \cdot \rangle \, : \left\{ \begin{array}{c c l}&#10; \mathbb{R}^n \times \mathbb{R}^n &amp; \to &amp; \mathbb{R} \\[1mm]&#10; (\vec{u}, \vec{v}) &amp; \mapsto &amp; u_1 v_1 + u_2 v_2 + \dots + u_n v_n&#10; \end{array} \right.&#10;$$&#10;&#10;}}&#10;\end{minipage}&#10;\end{document}"/>
  <p:tag name="IGUANATEXSIZE" val="20"/>
  <p:tag name="IGUANATEXCURSOR" val="3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,402"/>
  <p:tag name="ORIGINALWIDTH" val="4333,708"/>
  <p:tag name="LATEXADDIN" val="\documentclass{article}\pagestyle{empty}&#10;\usepackage{amsmath}&#10;\usepackage{amsfonts}&#10;\usepackage{amssymb}&#10;\begin{document}&#10;\begin{minipage}{12.4 cm}&#10;{\sffamily{&#10;{\bf{Example:}}\\[1mm]&#10;We have&#10;{\small{&#10;$$&#10;\left\langle \left(\begin{array}{c} 2 \\ 3 \\ 7&#10;\end{array} \right) \, , \, \left(\begin{array}{c} 5 \\ -9 \\ 1&#10;\end{array} \right) \right\rangle&#10;\, \, = \, \,&#10;\left( \begin{array}{c c c} 2 &amp; 3 &amp; 7 \end{array} \right)&#10;\left( \begin{array}{c} 5 \\ -9 \\ 1 \end{array} \right)&#10;\, \, = \, \,  2 \cdot 5 + 3 \cdot (-9) + 7 \cdot 1&#10;\, \, = \, \, -10 \, .&#10;$$&#10;}}&#10;}}&#10;\end{minipage}&#10;\end{document}"/>
  <p:tag name="IGUANATEXSIZE" val="20"/>
  <p:tag name="IGUANATEXCURSOR" val="1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4387,702"/>
  <p:tag name="LATEXADDIN" val="\documentclass{article}\pagestyle{empty}&#10;\usepackage{amsmath}&#10;\usepackage{amsfonts}&#10;\usepackage{amssymb}&#10;\begin{document}&#10;\begin{minipage}{12.4 cm}&#10;{\sffamily{&#10;Once, we have a scalar product, we can define a norm of a vector&#10;that geometrically speaking corresponds to the distance from the origin or the length of a vector: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1,3987"/>
  <p:tag name="ORIGINALWIDTH" val="2994,376"/>
  <p:tag name="LATEXADDIN" val="\documentclass{article}\pagestyle{empty}&#10;\usepackage{amsmath}&#10;\usepackage{amsfonts}&#10;\usepackage{amssymb}&#10;\begin{document}&#10;\begin{minipage}{12.4 cm}&#10;{\sffamily{&#10;{\bf{Norm:}}\\[1mm]&#10;The {\bf{norm}} $\|\vec{v}\|$ of a vector $\vec{v}$ is defined by&#10;$$&#10; \| \cdot \| \, : \left\{ \begin{array}{l} V \, \, \longrightarrow \, \, \mathbb{R}_0^+ \\[1mm]&#10; \vec{v} \, \, \mapsto \| \vec{v} \| \, \, := \, \, \sqrt{ \langle \vec{v} , \vec{v} \rangle }&#10; \end{array} \right.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0,42"/>
  <p:tag name="ORIGINALWIDTH" val="3991,751"/>
  <p:tag name="LATEXADDIN" val="\documentclass{article}\pagestyle{empty}&#10;\usepackage{amsmath}&#10;\usepackage{amsfonts}&#10;\usepackage{amssymb}&#10;\begin{document}&#10;\begin{minipage}{12.4 cm}&#10;{\sffamily{&#10;{\bf{Example:}}&#10;We have\\[-2mm]&#10;{\small{&#10;$$&#10;\left\| \left(\begin{array}{c} 2 \\ 3 \\ 7 \end{array} \right) \right\| \, \, = \, \, &#10;\sqrt{\left\langle \left(\begin{array}{c} 2 \\ 3 \\ 7 \end{array} \right) \, , \, \left(\begin{array}{c} 2 \\ 3 \\ 7 \end{array} \right) \right\rangle}&#10;\, \, = \, \, \sqrt{2 \cdot 2 + 3 \cdot 3 + 7 \cdot 7}&#10;\, \, = \, \, \sqrt{62} \, .&#10;$$&#10;}}&#10;}}&#10;\end{minipage}&#10;\end{document}"/>
  <p:tag name="IGUANATEXSIZE" val="20"/>
  <p:tag name="IGUANATEXCURSOR" val="5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1,054"/>
  <p:tag name="ORIGINALWIDTH" val="3324,335"/>
  <p:tag name="LATEXADDIN" val="\documentclass{article}\pagestyle{empty}&#10;\usepackage{amsmath}&#10;\usepackage{amsfonts}&#10;\usepackage{amssymb}&#10;\begin{document}&#10;\begin{minipage}{9.4 cm}&#10;{\sffamily{&#10;{\bf{Example:}}\\[1mm]&#10;Let $\vec{u} = (u_1, \dots, u_n)^T, \vec{v} = (v_1, \dots, v_n)^T \in \mathbb{R}^n$.&#10;With respect to the standard scalar product in $\mathbb{R}^n$&#10;$$&#10; \langle \cdot, \cdot \rangle \, : \left\{ \begin{array}{c c l}&#10; \mathbb{R}^n \times \mathbb{R}^n &amp; \to &amp; \mathbb{R} \\[1mm]&#10; (\vec{u}, \vec{v}) &amp; \mapsto &amp; u_1 v_1 + u_2 v_2 + \dots + u_n v_n&#10; \end{array} \right.&#10;$$&#10;the norm of, say, $\vec{u}$ is given as&#10;$$&#10;\| \vec{u} \| \, \, = \, \, \sqrt{u_1^2 + u_2^2 + \dots + u_n^2} \, \, \in \, \, \mathbb{R}^+_0 \, .&#10;$$&#10;&#10;}}&#10;\end{minipage}&#10;\end{document}"/>
  <p:tag name="IGUANATEXSIZE" val="20"/>
  <p:tag name="IGUANATEXCURSOR" val="6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= \left(\begin{array}{c} v_1 \\ v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29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 = \left( \begin{array}{c} u_1 \\ u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29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+ \vec{u} = \left(\begin{array}{c} v_1 + u_1 \\ v_2 + u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0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- \vec{u} = \left(\begin{array}{c} v_1 - u_1 \\ v_2 - u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47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2,1635"/>
  <p:tag name="ORIGINALWIDTH" val="4388,452"/>
  <p:tag name="LATEXADDIN" val="\documentclass{article}\pagestyle{empty}&#10;\usepackage{amsmath}&#10;\usepackage{amsfonts}&#10;\usepackage{amssymb}&#10;\begin{document}&#10;\begin{minipage}{12.4 cm}&#10;{\sffamily{&#10;In the parallelogram, spaned without loss of generality by two lineraly independent vectors&#10;$\vec{u} = (u_1, u_2)^T$ and $\vec{v} = (v_1, v_2)^T$ in $\mathbb{R}^2$, a straigtforward calculation reveals&#10;for the difference between the lengths of the two diagonals that&#10;$$&#10; \| \vec{u} + \vec{v} \|^2 - \| \vec{u} - \vec{v} \|^2 \, \, = \, \, 4 \langle \vec{u} , \vec{v} \rangle \, .&#10;$$&#10;}}&#10;\end{minipage}&#10;\end{document}"/>
  <p:tag name="IGUANATEXSIZE" val="20"/>
  <p:tag name="IGUANATEXCURSOR" val="5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YkQxidH0GokEfGmvf7T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Za6mBnKkG1PNL5EmYG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icswgQ0SK_qdpfbJk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_xUoekI0OaYzTqGjRDa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aBiUpMo0arAQ8LjVgtf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1,245"/>
  <p:tag name="ORIGINALWIDTH" val="4387,702"/>
  <p:tag name="LATEXADDIN" val="\documentclass{article}\pagestyle{empty}&#10;\usepackage{amsmath}&#10;\usepackage{amsfonts}&#10;\usepackage{amssymb}&#10;\begin{document}&#10;\begin{minipage}{12.4 cm}&#10;{\sffamily{&#10;Geometry now allows us to conclude as follows:&#10;\begin{itemize}&#10;\item[] In a rectangle the spaning vectors are orthogonal to each other: $\vec{u} \perp \vec{v}$.\\[-5mm]&#10;\item[] $\Rightarrow$ a rectangle is a parallelogram with diagonals of the same length.\\[-5mm]&#10;\item[] $\Rightarrow$ in a rectangle we have $\langle \vec{u} , \vec{v} \rangle = 0$.&#10;\end{itemize}&#10;Thus, we can interpret $\langle \vec{u} , \vec{v} \rangle = 0$ as that $\vec{u}$ and $\vec{v}$ are orthogonal&#10;to each other, and vice versa.\\[2mm]&#10;This allows us to conclude the geometric meaning of $\langle \vec{u} , \vec{v} \rangle$ for arbitrary&#10;$\vec{u}, \vec{v} \in \mathbb{R}^2 \setminus \{ \vec{0} \}$: &#10;\begin{itemize}&#10;\item Let us define $\vec{e} := \vec{u}/ \|\vec{u}\|$ and $\vec{e}^* := \vec{v}/ \|\vec{v}\|$, i.e. $\vec{e}$ and&#10; $\vec{e}^*$ have norm $1$, and lie on the unit circle around the origin, and\\[-5mm]&#10;\item let $\lambda \vec{e}$ be the base point of the perpendicular from $\vec{e}^*$ on $\vec{e}$.&#10;\end{itemize}&#10;}}&#10;\end{minipage}&#10;\end{document}"/>
  <p:tag name="IGUANATEXSIZE" val="20"/>
  <p:tag name="IGUANATEXCURSOR" val="4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9,501"/>
  <p:tag name="ORIGINALWIDTH" val="3324,335"/>
  <p:tag name="LATEXADDIN" val="\documentclass{article}\pagestyle{empty}&#10;\usepackage{amsmath}&#10;\usepackage{amsfonts}&#10;\usepackage{amssymb}&#10;\begin{document}&#10;\begin{minipage}{9.4 cm}&#10;{\sffamily{&#10;Next, let $\alpha(\vec{u}, \vec{v})$ denote the angle between $\vec{u}$ and $\vec{v}$ such that&#10;$\lambda = \cos\left( \alpha(\vec{u}, \vec{v}) \right)$.\\[2mm]&#10;Then, $\vec{e} \perp (\vec{e}^* - \lambda \vec{e})$ and thus, due to the bi-linearity of the scalar product&#10;$$&#10; \langle \vec{e} , \vec{e}^* \rangle \, - \, \lambda \langle \vec{e} , \vec{e} \rangle \, \, = \, \, 0&#10; \quad \Longleftrightarrow \quad&#10; \langle \vec{e} , \vec{e}^* \rangle \, \, = \, \, \lambda \, ,&#10;$$&#10;and this means&#10;$$&#10; \frac{\langle \vec{u} , \vec{v} \rangle}{\| \vec{u} \| \cdot \| \vec{v} \|} \, \, = \, \,&#10; \cos\left( \alpha(\vec{u}, \vec{v}) \right) \, .&#10;$$&#10;{\bf{Thus, the scalar product does not only measure length but also angles in $\mathbb{R}^n$.}}&#10;}}&#10;\end{minipage}&#10;\end{document}"/>
  <p:tag name="IGUANATEXSIZE" val="20"/>
  <p:tag name="IGUANATEXCURSOR" val="8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B_UZEmb0ScBo9sdEyZc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LZv6z240CDQC8KVxNLb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w5FkfE9UyrT9mscUtW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qh3fXIckGQnA8x7at8q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50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e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e}^*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5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lambda \vec{e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alpha(\vec{u}, \vec{v}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7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4,1583"/>
  <p:tag name="ORIGINALWIDTH" val="3175,853"/>
  <p:tag name="LATEXADDIN" val="\documentclass{article}\pagestyle{empty}&#10;\usepackage{amsmath}&#10;\usepackage{amsfonts}&#10;\usepackage{amssymb}&#10;\begin{document}&#10;\begin{minipage}{9.4 cm}&#10;{\sffamily{&#10;{\bf{Angle Between two Vectors:}}\\[1mm]&#10;The angle $\alpha(\vec{u}, \vec{v})$ between two vectors $\vec{u}$ and $\vec{v}$ is defined via&#10;$$&#10; \cos\left( \alpha(\vec{u}, \vec{v}) \right) \, \, := \, \,&#10; \frac{\langle \vec{u} , \vec{v} \rangle}{\| \vec{u} \| \cdot \| \vec{v} \|} \, , \qquad&#10; \text{with $0 \leq \alpha(\vec{u}, \vec{v}) \leq \pi$} \, .&#10;$$&#10;}}&#10;\end{minipage}&#10;\end{document}"/>
  <p:tag name="IGUANATEXSIZE" val="20"/>
  <p:tag name="IGUANATEXCURSOR" val="1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9434"/>
  <p:tag name="ORIGINALWIDTH" val="3322,085"/>
  <p:tag name="LATEXADDIN" val="\documentclass{article}\pagestyle{empty}&#10;\usepackage{amsmath}&#10;\usepackage{amsfonts}&#10;\usepackage{amssymb}&#10;\begin{document}&#10;\begin{minipage}{9.4 cm}&#10;{\sffamily{&#10;{\bf{Orthogonal Vectors:}}\\[1mm]&#10;Two vectors $\vec{u}$ and $\vec{v}$ are called&#10;{\bf{orthogonal}} or {\bf{perpendicular}} (in symbols $\vec{u} \perp \vec{v}$) if $\langle \vec{u}, \vec{v} \rangle = 0$.&#10;&#10;}}&#10;\end{minipage}&#10;\end{document}"/>
  <p:tag name="IGUANATEXSIZE" val="20"/>
  <p:tag name="IGUANATEXCURSOR" val="2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,7143"/>
  <p:tag name="ORIGINALWIDTH" val="3316,836"/>
  <p:tag name="LATEXADDIN" val="\documentclass{article}\pagestyle{empty}&#10;\usepackage{amsmath}&#10;\usepackage{amsfonts}&#10;\usepackage{amssymb}&#10;\begin{document}&#10;\begin{minipage}{9.4 cm}&#10;{\sffamily{&#10;{\bf{Example:}} For instance in $\mathbb{R}^3$ the two vectors $\vec{\mathfrak{e}}_1 = (1, 0, 0)^T$ and&#10;$\vec{v} = (0, 1, 1)^T$ are orthogonal with respect to the scalar product.&#10;&#10;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B_UZEmb0ScBo9sdEyZ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LZv6z240CDQC8KVxNLb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w5FkfE9UyrT9mscUtWh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50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alpha(\vec{u}, \vec{v}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7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B_UZEmb0ScBo9sdEyZ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LZv6z240CDQC8KVxNLb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w5FkfE9UyrT9mscUtWh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qh3fXIckGQnA8x7at8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5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9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alpha(\vec{u}, \vec{v}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7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1,9086"/>
  <p:tag name="ORIGINALWIDTH" val="2848,894"/>
  <p:tag name="LATEXADDIN" val="\documentclass{article}\pagestyle{empty}&#10;\usepackage{amsmath}&#10;\usepackage{amsfonts}&#10;\usepackage{amssymb}&#10;\begin{document}&#10;\begin{minipage}{12.4 cm}&#10;{\sffamily{&#10;{\bf{Example:}}\\[1mm]&#10;The two vectors&#10;$$&#10;\left( \begin{array}{c} 3 \\ -2 \\ 3 \end{array} \right) \quad \text{and} \quad \left( \begin{array}{c} 1 \\ 3 \\ 1 \end{array} \right)&#10;$$&#10;&#10;}}&#10;\end{minipage}&#10;\end{document}"/>
  <p:tag name="IGUANATEXSIZE" val="20"/>
  <p:tag name="IGUANATEXCURSOR" val="3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5,1631"/>
  <p:tag name="ORIGINALWIDTH" val="3060,368"/>
  <p:tag name="LATEXADDIN" val="\documentclass{article}\pagestyle{empty}&#10;\usepackage{amsmath}&#10;\usepackage{amsfonts}&#10;\usepackage{amssymb}&#10;\begin{document}&#10;\begin{minipage}{9.5 cm}&#10;{\sffamily{&#10;are orthogonal to each other, as&#10;$$&#10;\left\langle \left(\begin{array}{c} 3 \\ -2 \\ 3&#10;\end{array} \right) \, , \, \left(\begin{array}{c} 1 \\ 3 \\ 1&#10;\end{array} \right) \right\rangle&#10;\, \, = \, \,&#10;3 \cdot 1 - 2 \cdot 3 + 3 \cdot 1&#10;\, \, = \, \, 0 \, .&#10;$$&#10;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1,9086"/>
  <p:tag name="ORIGINALWIDTH" val="4388,452"/>
  <p:tag name="LATEXADDIN" val="\documentclass{article}\pagestyle{empty}&#10;\usepackage{amsmath}&#10;\usepackage{amsfonts}&#10;\usepackage{amssymb}&#10;\begin{document}&#10;\begin{minipage}{12.4 cm}&#10;{\sffamily{&#10;As we will soon see, the value of the vector product in $\mathbb{R}^3$ is that it effortlessly allows us to&#10;construct a vector that is orthogonal to two others. For instance, if $\vec{u}$ and $\vec{v}$ are linearly independent,&#10;then $\vec{u} \times \vec{v}$ is orthogonal to both of them, i.e. it is perpendicular to&#10;$\textrm{span}\{\vec{u}, \vec{v}\}$:&#10;$$&#10; \vec{u} \times \vec{v} \, \, \perp \, \, \textrm{span}\{\vec{u}, \vec{v}\} \, .&#10;$$&#10;}}&#10;\end{minipage}&#10;\end{document}"/>
  <p:tag name="IGUANATEXSIZE" val="20"/>
  <p:tag name="IGUANATEXCURSOR" val="6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4,357"/>
  <p:tag name="ORIGINALWIDTH" val="4386,952"/>
  <p:tag name="LATEXADDIN" val="\documentclass{article}\pagestyle{empty}&#10;\usepackage{amsmath}&#10;\usepackage{amsfonts}&#10;\usepackage{amssymb}&#10;\begin{document}&#10;\begin{minipage}{12.4 cm}&#10;{\sffamily{&#10;{\bf{Vector Product:}}\\[1mm]&#10;The following product of two vectors $\vec{u} = (u_1, u_2, u_3)$ and $\vec{v} = (v_1, v_2, v_3)$ in $\mathbb{R}^3$ is called the {\bf{vector product}} (or cross product) of $\vec{u}$ and $\vec{v}$:\\[-1mm]&#10;$$&#10; \times \, : \left\{ \begin{array}{r c l} &#10; \mathbb{R}^3 \times \mathbb{R}^3 &amp; \to &amp; \mathbb{R}^3 \\&#10; \left( \vec{u} , \vec{v} \right) &amp; \mapsto &amp; \vec{u} \times \vec{v} \, = \,&#10; \left( \begin{array}{c} u_1 \\ u_2 \\ u_3 \end{array} \right) \times \left( \begin{array}{c} v_1 \\ v_2 \\ v_3 \end{array} \right)&#10; \, \, := \, \, \left( \begin{array}{c} u_2 v_3 - u_3 v_2 \\ u_3 v_1 - u_1 v_3 \\ u_1 v_2 - u_2 v_1 \end{array} \right)&#10; \end{array} \right.&#10;$$&#10;}}&#10;\end{minipage}&#10;\end{document}"/>
  <p:tag name="IGUANATEXSIZE" val="20"/>
  <p:tag name="IGUANATEXCURSOR" val="3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6,251"/>
  <p:tag name="ORIGINALWIDTH" val="4383,952"/>
  <p:tag name="LATEXADDIN" val="\documentclass{article}\pagestyle{empty}&#10;\usepackage{amsmath}&#10;\usepackage{amsfonts}&#10;\usepackage{amssymb}&#10;\begin{document}&#10;\begin{minipage}{12.4 cm}&#10;{\sffamily{&#10;A mnemonic formula to remember the computation of the cross product involves taking cross-differences of those rows that&#10;are not to be computed. E.g., for the value of the first row, we take the cross-difference of the second and third row.\\&#10;&#10;For instance, we have&#10;\begin{eqnarray*}&#10;\left( \begin{array}{c}&#10;3 \\ -3 \\ 1&#10;\end{array} \right) \times \left( \begin{array}{c}&#10;4 \\ 9 \\ 2&#10;\end{array} \right) &amp; = &amp; \left( \begin{array}{c}&#10;(-3) \cdot 2 - 1 \cdot 9 \\ 1 \cdot 4 - 3 \cdot 2 \\ 3 \cdot 9 - (-3) \cdot 4&#10;\end{array} \right) \hspace{4cm} \phantom{u} \\[6mm]&#10;&amp; = &amp; \left( \begin{array}{c}&#10;-6 - 9 \\ 4 - 6 \\ 27 + 12&#10;\end{array} \right)&#10;\, \, = \, \,&#10;\left( \begin{array}{c}&#10;-15 \\ -2 \\ 39&#10;\end{array} \right) \, .&#10;\end{eqnarray*}&#10;&#10;}}&#10;\end{minipage}&#10;\end{document}"/>
  <p:tag name="IGUANATEXSIZE" val="20"/>
  <p:tag name="IGUANATEXCURSOR" val="7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,4496"/>
  <p:tag name="ORIGINALWIDTH" val="931,3836"/>
  <p:tag name="LATEXADDIN" val="\documentclass{article}\pagestyle{empty}&#10;\usepackage{amsmath}&#10;\usepackage{amsfonts}&#10;\usepackage{amssymb}&#10;\begin{document}&#10;\begin{minipage}{12.4 cm}&#10;{\sffamily{&#10;{\small{&#10;$$&#10;\left( \begin{array}{c}&#10;3 \\ -3 \\ 1&#10;\end{array} \right) \times \left( \begin{array}{c}&#10;4 \\ 9 \\ 2&#10;\end{array} \right)&#10;$$&#10;}}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,4496"/>
  <p:tag name="ORIGINALWIDTH" val="931,3836"/>
  <p:tag name="LATEXADDIN" val="\documentclass{article}\pagestyle{empty}&#10;\usepackage{amsmath}&#10;\usepackage{amsfonts}&#10;\usepackage{amssymb}&#10;\begin{document}&#10;\begin{minipage}{12.4 cm}&#10;{\sffamily{&#10;{\small{&#10;$$&#10;\left( \begin{array}{c}&#10;3 \\ -3 \\ 1&#10;\end{array} \right) \times \left( \begin{array}{c}&#10;4 \\ 9 \\ 2&#10;\end{array} \right)&#10;$$&#10;}}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,4496"/>
  <p:tag name="ORIGINALWIDTH" val="931,3836"/>
  <p:tag name="LATEXADDIN" val="\documentclass{article}\pagestyle{empty}&#10;\usepackage{amsmath}&#10;\usepackage{amsfonts}&#10;\usepackage{amssymb}&#10;\begin{document}&#10;\begin{minipage}{12.4 cm}&#10;{\sffamily{&#10;{\small{&#10;$$&#10;\left( \begin{array}{c}&#10;3 \\ -3 \\ 1&#10;\end{array} \right) \times \left( \begin{array}{c}&#10;4 \\ 9 \\ 2&#10;\end{array} \right)&#10;$$&#10;}}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8,999"/>
  <p:tag name="ORIGINALWIDTH" val="4263,967"/>
  <p:tag name="LATEXADDIN" val="\documentclass{article}\pagestyle{empty}&#10;\usepackage{amsmath}&#10;\usepackage{amsfonts}&#10;\usepackage{amssymb}&#10;\begin{document}&#10;\begin{minipage}{12.4 cm}&#10;{\sffamily{&#10;{\bf{Example:}}\\[1mm]&#10;We have&#10;$$&#10;\left( \begin{array}{c}&#10;3 \\ -3 \\ 1&#10;\end{array} \right) \times \left( \begin{array}{c}&#10;4 \\ 9 \\ 2&#10;\end{array} \right) = \left( \begin{array}{c}&#10;(-3) \cdot 2 - 1 \cdot 9 \\ 1 \cdot 4 - 3 \cdot 2 \\ 3 \cdot 9 - (-3) \cdot 4&#10;\end{array} \right) = \left( \begin{array}{c}&#10;-6 - 9 \\ 4 - 6 \\ 27 + 12&#10;\end{array} \right) = \left( \begin{array}{c}&#10;-15 \\ -2 \\ 39&#10;\end{array} \right) \, .&#10;$$&#10;Notice, that\\[-2mm]&#10;$$&#10;\langle (3, -3, 1)^T , (-15, -2, 39)^T \rangle \, \, = \, \, -45 + 6 + 39 \, \, = \, \, 0&#10;$$&#10;and\\[-2mm]&#10;$$&#10;\langle (4, 9, 2)^T , (-15, -2, 39)^T \rangle \, \, = \, \, -60 - 18 + 78 \, \, = \, \, 0&#10;$$&#10;as well, i.e. the vector product is orthogonal to both vectors of which is was built.&#10;&#10;}}&#10;\end{minipage}&#10;\end{document}"/>
  <p:tag name="IGUANATEXSIZE" val="20"/>
  <p:tag name="IGUANATEXCURSOR" val="1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9,831"/>
  <p:tag name="ORIGINALWIDTH" val="4128,234"/>
  <p:tag name="LATEXADDIN" val="\documentclass{article}\pagestyle{empty}&#10;\usepackage{amsmath}&#10;\usepackage{amsfonts}&#10;\usepackage{amssymb}&#10;\begin{document}&#10;\begin{minipage}{12.4 cm}&#10;{\sffamily{&#10;{\bf{Example:}}\\[1mm]&#10;As a second example, let us discuss&#10;$$&#10;\left( \begin{array}{c}&#10;3 \\ -3 \\ 1&#10;\end{array} \right) \times \left( \begin{array}{c}&#10;-12 \\ 12 \\ -4&#10;\end{array} \right) \, \, = \, \, \left( \begin{array}{c}&#10;(-3) \cdot (-4) - 1 \cdot 12 \\ 1 \cdot (-12) - 3 \cdot (-4) \\ 3 \cdot 12 - (-3) \cdot (-12)&#10;\end{array} \right) \, \, = \, \, \left( \begin{array}{c}&#10;0 \\ 0 \\ 0&#10;\end{array} \right) \, .&#10;$$&#10;Here, the two vectors that constitute the vector product are lineraly dependent.\\[2mm] Obviously, $\vec{0}$ is&#10;ortogonal to both of them.&#10;}}&#10;\end{minipage}&#10;\end{document}"/>
  <p:tag name="IGUANATEXSIZE" val="20"/>
  <p:tag name="IGUANATEXCURSOR" val="4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4,522"/>
  <p:tag name="ORIGINALWIDTH" val="3334,833"/>
  <p:tag name="LATEXADDIN" val="\documentclass{article}\pagestyle{empty}&#10;\usepackage{amsmath}&#10;\usepackage{amsfonts}&#10;\usepackage{amssymb}&#10;\begin{document}&#10;\begin{minipage}{9.4 cm}&#10;{\sffamily{&#10;Geometrically, the magnitude $\| \vec{u} \times \vec{v} \|$ of the vector product $\vec{u} \times \vec{v}$&#10;can be interpreted as the positive area of the parallelogram having $\vec{u}$ and $\vec{v}$ as sides.\\[1mm]&#10;For the area $A$ of the parallelogram, we have&#10;\begin{eqnarray*}&#10;A &amp; = &amp; \|\vec{u}\| \cdot \|\vec{v}\| \cdot \sin(\alpha) \\[1mm]&#10;&amp; = &amp;&#10;\|\vec{u}\| \cdot \|\vec{v}\| \cdot \sqrt{1 - \cos^2(\alpha)} \\[1mm]&#10;&amp; = &amp;&#10;\|\vec{u}\| \cdot \|\vec{v}\| \cdot \sqrt{ \frac{\|\vec{u}\|^2 \cdot \|\vec{v}\|^2}{\|\vec{u}\|^2 \cdot \|\vec{v}\|^2}&#10;- \frac{\langle \vec{u}, \vec{v} \rangle^2}{\|\vec{u}\|^2 \cdot \|\vec{v}\|^2}} \\[1mm]&#10;&amp; = &amp;&#10;\sqrt{\|\vec{u}\|^2 \cdot \|\vec{v}\|^2 - \langle \vec{u}, \vec{v} \rangle^2}&#10;\, \, = \, \,&#10;\sqrt{\langle \vec{u}, \vec{u} \rangle \cdot \langle \vec{v}, \vec{v} \rangle - \langle \vec{u}, \vec{v} \rangle^2}&#10;\end{eqnarray*}&#10;}}&#10;\end{minipage}&#10;\end{document}"/>
  <p:tag name="IGUANATEXSIZE" val="20"/>
  <p:tag name="IGUANATEXCURSOR" val="7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1,511"/>
  <p:tag name="ORIGINALWIDTH" val="4378,703"/>
  <p:tag name="LATEXADDIN" val="\documentclass{article}\pagestyle{empty}&#10;\usepackage{amsmath}&#10;\usepackage{amsfonts}&#10;\usepackage{amssymb}&#10;\begin{document}&#10;\begin{minipage}{12.4 cm}&#10;{\sffamily{&#10;Next, we need the following\\[1mm]&#10;{\bf{Proposition:}}\\[1mm]&#10;Let $\vec{u}_1, \vec{u}_2, \vec{v}_1, \vec{v}_2$ be vectors in $\mathbb{R}^3$ equipped&#10;with the standard scalar product $\langle \cdot , \cdot \rangle$. Then, it holds that&#10;\begin{eqnarray*}&#10;\left\langle \vec{u}_1 \times \vec{v}_1 \, , \, \vec{u}_2 \times \vec{v}_2 \right\rangle &amp; = &amp;&#10; \det\left( \begin{array}{c c}&#10; \langle \vec{u}_1 , \vec{u}_2 \rangle &amp; \langle \vec{u}_1 , \vec{v}_2 \rangle \\&#10; \langle \vec{v}_1 , \vec{u}_2 \rangle &amp; \langle \vec{v}_1 , \vec{v}_2 \rangle&#10; \end{array} \right)\\[1mm]&#10; &amp; = &amp;&#10; \left( \langle \vec{u}_1 , \vec{u}_2 \rangle \cdot \langle \vec{v}_1 , \vec{v}_2 \rangle \right) -&#10; \left( \langle \vec{u}_1 , \vec{v}_2 \rangle \cdot \langle \vec{v}_1 , \vec{u}_2 \rangle \right) \, ,&#10;\end{eqnarray*}&#10;where the second identity follows from the computation rules of the determinant.\\[2mm]&#10;Thus:&#10;$$&#10;\left\langle \vec{u} \times \vec{v} \, , \, \vec{u} \times \vec{v} \right\rangle \, \, = \, \,&#10;\langle \vec{u} , \vec{u} \rangle \cdot \langle \vec{v} , \vec{v} \rangle -&#10;\langle \vec{u} , \vec{v} \rangle^2&#10;$$&#10;&#10;}}&#10;\end{minipage}&#10;\end{document}"/>
  <p:tag name="IGUANATEXSIZE" val="20"/>
  <p:tag name="IGUANATEXCURSOR" val="12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5,602"/>
  <p:tag name="ORIGINALWIDTH" val="4387,702"/>
  <p:tag name="LATEXADDIN" val="\documentclass{article}\pagestyle{empty}&#10;\usepackage{amsmath}&#10;\usepackage{amsfonts}&#10;\usepackage{amssymb}&#10;\begin{document}&#10;\begin{minipage}{12.4 cm}&#10;{\sffamily{&#10;\noindent {\bf{Proof:}}\\[1mm]&#10;Both sides of the identity&#10;$$&#10;\left\langle \vec{u}_1 \times \vec{v}_1 \, , \, \vec{u}_2 \times \vec{v}_2 \right\rangle \, \, = \, \,&#10;\left( \langle \vec{u}_1 , \vec{u}_2 \rangle \cdot \langle \vec{v}_1 , \vec{v}_2 \rangle \right) -&#10;\left( \langle \vec{u}_1 , \vec{v}_2 \rangle \cdot \langle \vec{v}_1 , \vec{u}_2 \rangle \right) \qquad (\ast)&#10;$$&#10;are linear in the four variables $\vec{u}_1, \vec{u}_2, \vec{v}_1, \vec{v}_2 \in \textrm{span}\{ \vec{\mathfrak{e}}_1,&#10;\vec{\mathfrak{e}}_2, \vec{\mathfrak{e}}_3\}$.\\[1mm]&#10;Thus it is sufficient to discuss $(\ast)$ only for the elements of the&#10;canonical basis, i.e. for $\vec{u}_1, \vec{u}_2, \vec{v}_1, \vec{v}_2 \in \{ \vec{\mathfrak{e}}_1,&#10;\vec{\mathfrak{e}}_2, \vec{\mathfrak{e}}_3\}$.&#10;}}&#10;\end{minipage}&#10;\end{document}"/>
  <p:tag name="IGUANATEXSIZE" val="20"/>
  <p:tag name="IGUANATEXCURSOR" val="7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0,266"/>
  <p:tag name="ORIGINALWIDTH" val="3318,335"/>
  <p:tag name="LATEXADDIN" val="\documentclass{article}\pagestyle{empty}&#10;\usepackage{amsmath}&#10;\usepackage{amsfonts}&#10;\usepackage{amssymb}&#10;\begin{document}&#10;\begin{minipage}{9.4 cm}&#10;{\sffamily{&#10;Let the three linearly independent vectors $\vec{a}, \vec{b}, \vec{c} \in \mathbb{R}^3$ span a {\bf{spat}}&#10;or {\bf{parallelepiped}} as shown in the sketch:&#10;\begin{itemize}&#10;\item The basis of the spat is the parallelogram spaned by $\vec{a}$ and $\vec{b}$. Its area $g$ reads as&#10; $g = \| \vec{a} \times \vec{b} \|$.&#10;\item The heights (with length $h$) of the spat has the same direction as $\vec{a} \times \vec{b}$. With $\vec{c}$ it gives rise to an&#10; angle $\alpha$, and thus $h = \| \vec{c} \| \cdot |\cos\left(\alpha \right)|$.&#10;\item Thus, for the volume $V = g \cdot h$ of the spat reads as&#10; $$&#10; V \, \, = \, \, \| \vec{a} \times \vec{b} \| \cdot \| \vec{c} \| \cdot | \cos\left(\alpha \right) |&#10; \, \, = \, \, \left| \langle \vec{a} \times \vec{b} \, , \, \vec{c} \rangle \right| \, .&#10; $$&#10;\end{itemize}&#10;}}&#10;\end{minipage}&#10;\end{document}"/>
  <p:tag name="IGUANATEXSIZE" val="20"/>
  <p:tag name="IGUANATEXCURSOR" val="4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8,1666"/>
  <p:tag name="ORIGINALWIDTH" val="3065,617"/>
  <p:tag name="LATEXADDIN" val="\documentclass{article}\pagestyle{empty}&#10;\usepackage{amsmath}&#10;\usepackage{amsfonts}&#10;\usepackage{amssymb}&#10;\begin{document}&#10;\begin{minipage}{9.4 cm}&#10;{\sffamily{&#10;This defines the {\bf{spat-product}} (or {\bf{mixed product}}):\\[-1mm]&#10;$$&#10;[ \cdot, \cdot, \cdot ] \, : \left\{ \begin{array}{r c l}&#10; \mathbb{R}^3 \times \mathbb{R}^3 \times \mathbb{R}^3 &amp; \to &amp; \mathbb{R} \\[2mm]&#10; \left( \vec{a}, \vec{b}, \vec{c} \right) &amp; \mapsto &amp; \left[ \vec{a}, \vec{b}, \vec{c} \right] \, := \,&#10; \left\langle \vec{a} \times \vec{b} \, , \, \vec{c} \right\rangle&#10;\end{array} \right.&#10;$$&#10;}}&#10;\end{minipage}&#10;\end{document}"/>
  <p:tag name="IGUANATEXSIZE" val="20"/>
  <p:tag name="IGUANATEXCURSOR" val="2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7,604"/>
  <p:tag name="ORIGINALWIDTH" val="3111,361"/>
  <p:tag name="LATEXADDIN" val="\documentclass{article}\pagestyle{empty}&#10;\usepackage{amsmath}&#10;\usepackage{amsfonts}&#10;\usepackage{amssymb}&#10;\begin{document}&#10;\begin{minipage}{9.4 cm}&#10;{\sffamily{&#10;{\bf{Example}}: We have&#10;{\small{&#10;\begin{eqnarray*}&#10;\left[ \begin{pmatrix} 2 \\ -1 \\ 3 \end{pmatrix} , \begin{pmatrix} 0 \\ 2 \\ 1 \end{pmatrix} ,&#10;\begin{pmatrix} 4\\ 1 \\ 3 \end{pmatrix} \right]&#10;&amp; = &amp;&#10;\left\langle&#10;\begin{pmatrix} 2 \\ -1 \\ 3 \end{pmatrix} \times \begin{pmatrix} 0 \\ 2 \\ 1 \end{pmatrix} ,&#10;\begin{pmatrix} 4\\ 1 \\ 3 \end{pmatrix}&#10;\right\rangle \\[2mm]&#10;&amp; = &amp;&#10;\left\langle&#10;\begin{pmatrix} (-1) \cdot 1 - 3 \cdot 2 \\ 3 \cdot 0 - 2 \cdot 1 \\ 2 \cdot 2 - (-1) \cdot 0 \end{pmatrix} ,&#10;\begin{pmatrix} 4\\ 1 \\ 3 \end{pmatrix}&#10;\right\rangle &#10;\end{eqnarray*}&#10;}}&#10;}}&#10;\end{minipage}&#10;\end{document}"/>
  <p:tag name="IGUANATEXSIZE" val="20"/>
  <p:tag name="IGUANATEXCURSOR" val="5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2,01"/>
  <p:tag name="ORIGINALWIDTH" val="2880,39"/>
  <p:tag name="LATEXADDIN" val="\documentclass{article}\pagestyle{empty}&#10;\usepackage{amsmath}&#10;\usepackage{amsfonts}&#10;\usepackage{amssymb}&#10;\begin{document}&#10;\begin{minipage}{9.4 cm}&#10;{\sffamily{&#10;{\small{&#10;\begin{eqnarray*}&#10;\left[ \begin{pmatrix} 2 \\ -1 \\ 3 \end{pmatrix} , \begin{pmatrix} 0 \\ 2 \\ 1 \end{pmatrix} ,&#10;\begin{pmatrix} 4\\ 1 \\ 3 \end{pmatrix} \right]&#10;&amp; = &amp;&#10;\left\langle&#10;\begin{pmatrix} 2 \\ -1 \\ 3 \end{pmatrix} \times \begin{pmatrix} 0 \\ 2 \\ 1 \end{pmatrix} ,&#10;\begin{pmatrix} 4\\ 1 \\ 3 \end{pmatrix}&#10;\right\rangle \\[2mm]&#10;&amp; = &amp;&#10;\left\langle&#10;\begin{pmatrix} (-1) \cdot 1 - 3 \cdot 2 \\ 3 \cdot 0 - 2 \cdot 1 \\ 2 \cdot 2 - (-1) \cdot 0 \end{pmatrix} ,&#10;\begin{pmatrix} 4\\ 1 \\ 3 \end{pmatrix}&#10;\right\rangle \\[2mm]&#10;&amp; = &amp;&#10;\left\langle&#10;\begin{pmatrix} -7 \\ -2 \\ 4 \end{pmatrix} ,&#10;\begin{pmatrix} 4\\ 1 \\ 3 \end{pmatrix}&#10;\right\rangle \\[2mm]&#10;&amp; = &amp;&#10;(-7) \cdot 4 + (-2) \cdot 1 + 3 \cdot 3 \\[2mm]&#10;&amp; = &amp;&#10;-18&#10;\end{eqnarray*}&#10;}}&#10;}}&#10;\end{minipage}&#10;\end{document}"/>
  <p:tag name="IGUANATEXSIZE" val="20"/>
  <p:tag name="IGUANATEXCURSOR" val="8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3,251"/>
  <p:tag name="ORIGINALWIDTH" val="3949,757"/>
  <p:tag name="LATEXADDIN" val="\documentclass{article}\pagestyle{empty}&#10;\usepackage{amsmath}&#10;\usepackage{amsfonts}&#10;\usepackage{amssymb}&#10;\begin{document}&#10;\begin{minipage}{12.4 cm}&#10;{\sffamily{&#10; Let $\vec{a} = (a_1, a_2, a_3)^T$, $\vec{b} = (b_1, b_2, b_3)^T$ and $\vec{c} = (c_1, c_2, c_3)^T$. Then&#10;\begin{eqnarray*}&#10;\left[ \vec{a}, \vec{b} , \vec{c} \right] &amp; = &amp;&#10;\left\langle \vec{a} \times \vec{b} \, , \, \vec{c} \right\rangle \, \, = \, \,&#10;\left\langle \left( \begin{array}{c}&#10;a_2 b_3 - a_3 b_2 \\ a_3 b_1 - a_1 b_3 \\ a_1 b_2 - a_2 b_1&#10;\end{array} \right) \, , \, \left( \begin{array}{c}&#10;c_1 \\ c_2 \\ c_3&#10;\end{array} \right) \right\rangle \\[1mm]&#10;&amp; = &amp;&#10;a_2 b_3 c_1 - a_3 b_2 c_1 + a_3 b_1 c_2 - a_1 b_3 c_2 + a_1 b_2 c_3 - a_2 b_1 c_3 \\[1mm]&#10;&amp; = &amp;&#10;a_1 b_2 c_3 + a_2 b_3 c_1 + a_3 b_1 c_2 - a_3 b_2 c_1 - a_1 b_3 c_2 - a_2 b_1 c_3 \\[1mm]&#10;&amp; = &amp;&#10;\det\left( \begin{array}{c c c}&#10;a_1 &amp; b_1 &amp; c_1 \\ a_2 &amp; b_2 &amp; c_2 \\ a_3 &amp; b_3 &amp; c_3&#10;\end{array} \right) \begin{array}{c c}&#10;a_1 &amp; b_1 \\ a_2 &amp; b_2 \\ a_3 &amp; b_3&#10;\end{array} \\[1mm]&#10;&amp; = &amp; \det\left( \vec{a} \, \vec{b} \, \vec{c} \right) \, .&#10;\end{eqnarray*}&#10;}}&#10;\end{minipage}&#10;\end{document}"/>
  <p:tag name="IGUANATEXSIZE" val="20"/>
  <p:tag name="IGUANATEXCURSOR" val="9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</Words>
  <Application>Microsoft Office PowerPoint</Application>
  <PresentationFormat>Bildschirmpräsentation (16:9)</PresentationFormat>
  <Paragraphs>41</Paragraphs>
  <Slides>21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Calculus II for MGMT – Introduction to Vectors &amp; Matrices Linear Combinations of Vectors</vt:lpstr>
      <vt:lpstr>The (standard) scalar product is the same as a row-column vector multiplication </vt:lpstr>
      <vt:lpstr>The norm of a vector is the square root of the scalar product of the vector with itself</vt:lpstr>
      <vt:lpstr>Example: Euclidean norm with respect to the scalar product</vt:lpstr>
      <vt:lpstr>Geometric interpretation of the scalar product (1/ 3)</vt:lpstr>
      <vt:lpstr>Geometric interpretation of the scalar product (2/ 3)</vt:lpstr>
      <vt:lpstr>Geometric interpretation of the scalar product (3/ 3)</vt:lpstr>
      <vt:lpstr>Consequently, we can defined the angle between two angles and especially have a way to see when two vectors are orthogonal to each other</vt:lpstr>
      <vt:lpstr>Example: Computing the area between two vectors</vt:lpstr>
      <vt:lpstr>For every two vectors in 3D their vector product gives a third vector that is orthogonal to both of them</vt:lpstr>
      <vt:lpstr>A mnemonic formula to remember the computation of the cross product involves taking cross-differences </vt:lpstr>
      <vt:lpstr>Example: Computing the vector product of two vectors</vt:lpstr>
      <vt:lpstr>Example: Computing the vector product of two vectors</vt:lpstr>
      <vt:lpstr>Geometrically, the magnitude of a vector product of two vectors can be interpreted as the area of the parallelogram spanned these vectors (1/ 2)</vt:lpstr>
      <vt:lpstr>Geometrically, the magnitude of a vector product of two vectors can be interpreted as the area of the parallelogram spanned these vectors (2a/ 2)</vt:lpstr>
      <vt:lpstr>Geometrically, the magnitude of a vector product of two vectors can be interpreted as the area of the parallelogram spanned these vectors (2b/ 2)</vt:lpstr>
      <vt:lpstr>The volume of a parallelepiped (or spat) follows immediately from our previous discussions …</vt:lpstr>
      <vt:lpstr>… and elementary geometric considerations (1/ 2)</vt:lpstr>
      <vt:lpstr>… and elementary geometric considerations (2/ 2)</vt:lpstr>
      <vt:lpstr>The spat product is the same as the determinant built of the spanning vectors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189</cp:revision>
  <dcterms:created xsi:type="dcterms:W3CDTF">2020-04-04T18:50:50Z</dcterms:created>
  <dcterms:modified xsi:type="dcterms:W3CDTF">2023-02-19T20:43:26Z</dcterms:modified>
</cp:coreProperties>
</file>