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>
        <p:scale>
          <a:sx n="125" d="100"/>
          <a:sy n="125" d="100"/>
        </p:scale>
        <p:origin x="-1140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.jpeg"/><Relationship Id="rId5" Type="http://schemas.openxmlformats.org/officeDocument/2006/relationships/tags" Target="../tags/tag1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2" Type="http://schemas.openxmlformats.org/officeDocument/2006/relationships/tags" Target="../tags/tag20.xml"/><Relationship Id="rId16" Type="http://schemas.openxmlformats.org/officeDocument/2006/relationships/image" Target="../media/image5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1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 l="2710" t="17398" r="32234"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 l="33622" r="29108" b="83646"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 l="36383" t="16354" r="31869" b="57232"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 l="39144" t="42098" r="34630" b="29567"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smtClean="0">
                <a:latin typeface="+mn-lt"/>
              </a:rPr>
              <a:t>. Florian </a:t>
            </a:r>
            <a:r>
              <a:rPr lang="en-US" sz="1400" b="1" kern="0" dirty="0" smtClean="0">
                <a:latin typeface="+mn-lt"/>
              </a:rPr>
              <a:t>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 l="2710" t="17398" r="32234"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 l="33622" r="29108" b="83646"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 l="36383" t="16354" r="31869" b="57232"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 l="39144" t="42098" r="34630" b="29567"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2710" t="17398" r="32234"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 l="33622" r="29108" b="83646"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 l="36383" t="16354" r="31869" b="57232"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 l="39144" t="42098" r="34630" b="29567"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12114" t="13100" r="62264" b="4301"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MGMT – Introduction to Vectors &amp; Matrices</a:t>
            </a:r>
            <a:br>
              <a:rPr lang="en-US" dirty="0" smtClean="0"/>
            </a:br>
            <a:r>
              <a:rPr lang="en-US" dirty="0" smtClean="0"/>
              <a:t>Matrix Computations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Matrix-matrix computations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A primer on </a:t>
            </a:r>
            <a:r>
              <a:rPr lang="en-US" sz="1000" dirty="0" err="1" smtClean="0"/>
              <a:t>eigenvalues</a:t>
            </a:r>
            <a:r>
              <a:rPr lang="en-US" sz="1000" dirty="0" smtClean="0"/>
              <a:t> and eigenvectors</a:t>
            </a:r>
          </a:p>
        </p:txBody>
      </p:sp>
      <p:sp>
        <p:nvSpPr>
          <p:cNvPr id="7" name="Rechteck 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Inverse </a:t>
            </a:r>
            <a:r>
              <a:rPr lang="de-DE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matrices</a:t>
            </a:r>
            <a:endParaRPr lang="de-D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Matrix Computations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Determining the </a:t>
            </a:r>
            <a:r>
              <a:rPr lang="en-US" dirty="0" err="1" smtClean="0"/>
              <a:t>eigenvalues</a:t>
            </a:r>
            <a:r>
              <a:rPr lang="en-US" dirty="0" smtClean="0"/>
              <a:t> &amp; eigenvectors of a 2x2-matrix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219" y="1189898"/>
            <a:ext cx="7073615" cy="36111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Determining the </a:t>
            </a:r>
            <a:r>
              <a:rPr lang="en-US" dirty="0" err="1" smtClean="0"/>
              <a:t>eigenvalues</a:t>
            </a:r>
            <a:r>
              <a:rPr lang="en-US" dirty="0" smtClean="0"/>
              <a:t> &amp; eigenvectors of a 2x2-matrix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218" y="1189897"/>
            <a:ext cx="7071262" cy="36411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Note, not every matrix needs to have (real) </a:t>
            </a:r>
            <a:r>
              <a:rPr lang="en-US" dirty="0" err="1" smtClean="0"/>
              <a:t>eigenvales</a:t>
            </a:r>
            <a:r>
              <a:rPr lang="en-US" dirty="0" smtClean="0"/>
              <a:t> and eigenvectors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7" y="1203582"/>
            <a:ext cx="5301862" cy="2761900"/>
          </a:xfrm>
          <a:prstGeom prst="rect">
            <a:avLst/>
          </a:prstGeom>
          <a:noFill/>
          <a:ln/>
          <a:effectLst/>
        </p:spPr>
      </p:pic>
      <p:pic>
        <p:nvPicPr>
          <p:cNvPr id="7" name="Picture 2 1" descr="http://www.cs.yale.edu/homes/aspnes/pinewiki/attachments/LinearAlgebra/transformed-woop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51521" y="1059582"/>
            <a:ext cx="1504968" cy="1368152"/>
          </a:xfrm>
          <a:prstGeom prst="rect">
            <a:avLst/>
          </a:prstGeom>
          <a:noFill/>
        </p:spPr>
      </p:pic>
      <p:pic>
        <p:nvPicPr>
          <p:cNvPr id="8" name="Picture 2 2" descr="http://www.cs.yale.edu/homes/aspnes/pinewiki/attachments/LinearAlgebra/transformed-woop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1047208" y="2863382"/>
            <a:ext cx="1504968" cy="136815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467544" y="293179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 rot="1400184">
            <a:off x="524131" y="2405865"/>
            <a:ext cx="784225" cy="811213"/>
            <a:chOff x="1454" y="400"/>
            <a:chExt cx="494" cy="511"/>
          </a:xfrm>
        </p:grpSpPr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1474" y="414"/>
              <a:ext cx="474" cy="49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6" y="46"/>
                </a:cxn>
                <a:cxn ang="0">
                  <a:pos x="0" y="85"/>
                </a:cxn>
                <a:cxn ang="0">
                  <a:pos x="0" y="135"/>
                </a:cxn>
                <a:cxn ang="0">
                  <a:pos x="12" y="188"/>
                </a:cxn>
                <a:cxn ang="0">
                  <a:pos x="28" y="229"/>
                </a:cxn>
                <a:cxn ang="0">
                  <a:pos x="54" y="271"/>
                </a:cxn>
                <a:cxn ang="0">
                  <a:pos x="82" y="307"/>
                </a:cxn>
                <a:cxn ang="0">
                  <a:pos x="125" y="349"/>
                </a:cxn>
                <a:cxn ang="0">
                  <a:pos x="168" y="379"/>
                </a:cxn>
                <a:cxn ang="0">
                  <a:pos x="201" y="399"/>
                </a:cxn>
                <a:cxn ang="0">
                  <a:pos x="260" y="424"/>
                </a:cxn>
                <a:cxn ang="0">
                  <a:pos x="324" y="438"/>
                </a:cxn>
                <a:cxn ang="0">
                  <a:pos x="369" y="445"/>
                </a:cxn>
                <a:cxn ang="0">
                  <a:pos x="369" y="496"/>
                </a:cxn>
                <a:cxn ang="0">
                  <a:pos x="473" y="391"/>
                </a:cxn>
                <a:cxn ang="0">
                  <a:pos x="369" y="288"/>
                </a:cxn>
                <a:cxn ang="0">
                  <a:pos x="369" y="348"/>
                </a:cxn>
                <a:cxn ang="0">
                  <a:pos x="335" y="350"/>
                </a:cxn>
                <a:cxn ang="0">
                  <a:pos x="298" y="342"/>
                </a:cxn>
                <a:cxn ang="0">
                  <a:pos x="250" y="327"/>
                </a:cxn>
                <a:cxn ang="0">
                  <a:pos x="209" y="309"/>
                </a:cxn>
                <a:cxn ang="0">
                  <a:pos x="168" y="282"/>
                </a:cxn>
                <a:cxn ang="0">
                  <a:pos x="126" y="246"/>
                </a:cxn>
                <a:cxn ang="0">
                  <a:pos x="94" y="212"/>
                </a:cxn>
                <a:cxn ang="0">
                  <a:pos x="68" y="172"/>
                </a:cxn>
                <a:cxn ang="0">
                  <a:pos x="48" y="126"/>
                </a:cxn>
                <a:cxn ang="0">
                  <a:pos x="38" y="94"/>
                </a:cxn>
                <a:cxn ang="0">
                  <a:pos x="25" y="42"/>
                </a:cxn>
                <a:cxn ang="0">
                  <a:pos x="17" y="0"/>
                </a:cxn>
              </a:cxnLst>
              <a:rect l="0" t="0" r="r" b="b"/>
              <a:pathLst>
                <a:path w="474" h="497">
                  <a:moveTo>
                    <a:pt x="17" y="0"/>
                  </a:moveTo>
                  <a:lnTo>
                    <a:pt x="6" y="46"/>
                  </a:lnTo>
                  <a:lnTo>
                    <a:pt x="0" y="85"/>
                  </a:lnTo>
                  <a:lnTo>
                    <a:pt x="0" y="135"/>
                  </a:lnTo>
                  <a:lnTo>
                    <a:pt x="12" y="188"/>
                  </a:lnTo>
                  <a:lnTo>
                    <a:pt x="28" y="229"/>
                  </a:lnTo>
                  <a:lnTo>
                    <a:pt x="54" y="271"/>
                  </a:lnTo>
                  <a:lnTo>
                    <a:pt x="82" y="307"/>
                  </a:lnTo>
                  <a:lnTo>
                    <a:pt x="125" y="349"/>
                  </a:lnTo>
                  <a:lnTo>
                    <a:pt x="168" y="379"/>
                  </a:lnTo>
                  <a:lnTo>
                    <a:pt x="201" y="399"/>
                  </a:lnTo>
                  <a:lnTo>
                    <a:pt x="260" y="424"/>
                  </a:lnTo>
                  <a:lnTo>
                    <a:pt x="324" y="438"/>
                  </a:lnTo>
                  <a:lnTo>
                    <a:pt x="369" y="445"/>
                  </a:lnTo>
                  <a:lnTo>
                    <a:pt x="369" y="496"/>
                  </a:lnTo>
                  <a:lnTo>
                    <a:pt x="473" y="391"/>
                  </a:lnTo>
                  <a:lnTo>
                    <a:pt x="369" y="288"/>
                  </a:lnTo>
                  <a:lnTo>
                    <a:pt x="369" y="348"/>
                  </a:lnTo>
                  <a:lnTo>
                    <a:pt x="335" y="350"/>
                  </a:lnTo>
                  <a:lnTo>
                    <a:pt x="298" y="342"/>
                  </a:lnTo>
                  <a:lnTo>
                    <a:pt x="250" y="327"/>
                  </a:lnTo>
                  <a:lnTo>
                    <a:pt x="209" y="309"/>
                  </a:lnTo>
                  <a:lnTo>
                    <a:pt x="168" y="282"/>
                  </a:lnTo>
                  <a:lnTo>
                    <a:pt x="126" y="246"/>
                  </a:lnTo>
                  <a:lnTo>
                    <a:pt x="94" y="212"/>
                  </a:lnTo>
                  <a:lnTo>
                    <a:pt x="68" y="172"/>
                  </a:lnTo>
                  <a:lnTo>
                    <a:pt x="48" y="126"/>
                  </a:lnTo>
                  <a:lnTo>
                    <a:pt x="38" y="94"/>
                  </a:lnTo>
                  <a:lnTo>
                    <a:pt x="25" y="42"/>
                  </a:lnTo>
                  <a:lnTo>
                    <a:pt x="1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rnd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rc 36"/>
            <p:cNvSpPr>
              <a:spLocks/>
            </p:cNvSpPr>
            <p:nvPr/>
          </p:nvSpPr>
          <p:spPr bwMode="auto">
            <a:xfrm>
              <a:off x="1495" y="400"/>
              <a:ext cx="336" cy="35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37"/>
            <p:cNvSpPr>
              <a:spLocks/>
            </p:cNvSpPr>
            <p:nvPr/>
          </p:nvSpPr>
          <p:spPr bwMode="auto">
            <a:xfrm>
              <a:off x="1454" y="479"/>
              <a:ext cx="377" cy="387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rc 38"/>
            <p:cNvSpPr>
              <a:spLocks/>
            </p:cNvSpPr>
            <p:nvPr/>
          </p:nvSpPr>
          <p:spPr bwMode="auto">
            <a:xfrm rot="21180000">
              <a:off x="1458" y="410"/>
              <a:ext cx="42" cy="138"/>
            </a:xfrm>
            <a:custGeom>
              <a:avLst/>
              <a:gdLst>
                <a:gd name="G0" fmla="+- 21377 0 0"/>
                <a:gd name="G1" fmla="+- 21594 0 0"/>
                <a:gd name="G2" fmla="+- 21600 0 0"/>
                <a:gd name="T0" fmla="*/ 0 w 21377"/>
                <a:gd name="T1" fmla="*/ 18496 h 21594"/>
                <a:gd name="T2" fmla="*/ 20863 w 21377"/>
                <a:gd name="T3" fmla="*/ 0 h 21594"/>
                <a:gd name="T4" fmla="*/ 21377 w 21377"/>
                <a:gd name="T5" fmla="*/ 21594 h 2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77" h="21594" fill="none" extrusionOk="0">
                  <a:moveTo>
                    <a:pt x="0" y="18496"/>
                  </a:moveTo>
                  <a:cubicBezTo>
                    <a:pt x="1511" y="8067"/>
                    <a:pt x="10328" y="250"/>
                    <a:pt x="20863" y="0"/>
                  </a:cubicBezTo>
                </a:path>
                <a:path w="21377" h="21594" stroke="0" extrusionOk="0">
                  <a:moveTo>
                    <a:pt x="0" y="18496"/>
                  </a:moveTo>
                  <a:cubicBezTo>
                    <a:pt x="1511" y="8067"/>
                    <a:pt x="10328" y="250"/>
                    <a:pt x="20863" y="0"/>
                  </a:cubicBezTo>
                  <a:lnTo>
                    <a:pt x="21377" y="21594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eigenvectors of a (square) matrix are those vectors that, mapped to a multiple of themselves by multiplication with the matrix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69298" cy="337883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defining property of an eigenvector leads to a linear system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4"/>
            <a:ext cx="6451117" cy="330134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that can be solved by Gaussian elimination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2"/>
            <a:ext cx="7076074" cy="34405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eigenvalue</a:t>
            </a:r>
            <a:r>
              <a:rPr lang="en-US" dirty="0" smtClean="0"/>
              <a:t> that corresponds to an eigenvector is the specific value that generates linearly dependent columns in the coefficient matrix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95835" cy="37238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or, stated differently, that leads to a vanishing determinant of the coefficient matrix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6230399" cy="35376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or, stated differently, that leads to a vanishing determinant of the coefficient matrix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8803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48"/>
            <a:ext cx="7075810" cy="2744101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4155926"/>
            <a:ext cx="7200800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4208835"/>
            <a:ext cx="7070085" cy="7613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Determining the </a:t>
            </a:r>
            <a:r>
              <a:rPr lang="en-US" dirty="0" err="1" smtClean="0"/>
              <a:t>eigenvalues</a:t>
            </a:r>
            <a:r>
              <a:rPr lang="en-US" dirty="0" smtClean="0"/>
              <a:t> &amp; eigenvectors of a 2x2-matrix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218" y="1189898"/>
            <a:ext cx="5513680" cy="34899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Determining the </a:t>
            </a:r>
            <a:r>
              <a:rPr lang="en-US" dirty="0" err="1" smtClean="0"/>
              <a:t>eigenvalues</a:t>
            </a:r>
            <a:r>
              <a:rPr lang="en-US" dirty="0" smtClean="0"/>
              <a:t> &amp; eigenvectors of a 2x2-matrix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219" y="1189898"/>
            <a:ext cx="6918861" cy="37887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8,02"/>
  <p:tag name="ORIGINALWIDTH" val="4388,452"/>
  <p:tag name="LATEXADDIN" val="\documentclass{article}\pagestyle{empty}&#10;\usepackage{amsmath}&#10;\usepackage{amsfonts}&#10;\usepackage{amssymb}&#10;\begin{document}&#10;\begin{minipage}{12.4 cm}&#10;{\sffamily{&#10;For some matrices $A$ special vectors $\vec{v} \in V = \mathbb{R}^n$, $\vec{v} \neq 0$, called {\bf{eigenvectors}}, exist such that&#10;$$&#10; \quad A \vec{v} \, \, = \, \, \lambda \cdot \vec{v} \, , &#10;$$&#10;which means that these vectors are mapped to a multiple $\lambda \cdot \vec{v} \in V$ of themselves, where $\lambda \in \mathbb{R}$&#10;is called an {\bf{eigenvalue}}.&#10;&#10;\vspace{0.3cm}&#10;\noindent {\bf{Remarks:}}&#10;\begin{itemize}&#10;\item In order to guarantee existence of an eigenvector, the matrix $A$ must be a square matrix, i.e. $A \in \mathbb{R}^{n \times n}$ as the result of $A \vec{v}$, for instance, must be in $\mathbb{R}^n$ again.&#10;\item It is an easy exercise to show that the set of all eigenvectors (if it is not empty) forms a sub-vector space in $V$.&#10;\end{itemize}&#10;}}&#10;\end{minipage}&#10;\end{document}"/>
  <p:tag name="IGUANATEXSIZE" val="20"/>
  <p:tag name="IGUANATEXCURSOR" val="1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5,276"/>
  <p:tag name="ORIGINALWIDTH" val="4003,75"/>
  <p:tag name="LATEXADDIN" val="\documentclass{article}\pagestyle{empty}&#10;\usepackage{amsmath}&#10;\usepackage{amsfonts}&#10;\usepackage{amssymb}&#10;\begin{document}&#10;\begin{minipage}{12.4 cm}&#10;{\sffamily{&#10;In the, let us assume that our matrix reads as&#10;$$&#10;A \, \, = \, \, \left( \begin{array}{c c} a_{1,1} &amp; a_{1,2} \\ a_{2,1} &amp; a_{2,2} \end{array} \right) \, \, \in \, \, \mathbb{R}^{2 \times 2}&#10;$$&#10;such that&#10;$$&#10; A \vec{v} \, \, = \, \, \lambda \cdot \vec{v} \quad \Longleftrightarrow \quad&#10; A \vec{v} - \lambda \cdot \vec{v} \, \, = \, \, \vec{0} \quad \Longleftrightarrow \quad&#10; \left( A - \lambda \cdot \mathbb{I}_2 \right) \vec{v} \, \, = \, \, \vec{0} \, ,&#10;$$ &#10;where&#10;$$&#10;\mathbb{I}_2 \, \, = \, \, {\text{diag}}(1, 1) \, \, = \, \, \left( \begin{array}{c c} 1 &amp; 0 \\ 0 &amp; 1 \end{array} \right)&#10;$$&#10;is the unit matrix.&#10;}}&#10;\end{minipage}&#10;\end{document}"/>
  <p:tag name="IGUANATEXSIZE" val="20"/>
  <p:tag name="IGUANATEXCURSOR" val="7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8,017"/>
  <p:tag name="ORIGINALWIDTH" val="4388,452"/>
  <p:tag name="LATEXADDIN" val="\documentclass{article}\pagestyle{empty}&#10;\usepackage{amsmath}&#10;\usepackage{amsfonts}&#10;\usepackage{amssymb}&#10;\begin{document}&#10;\begin{minipage}{12.4 cm}&#10;{\sffamily{&#10;Hence, an eigenvector $\vec{v}$ is a solution of the homogeneous system of linear equations&#10;$$&#10;\left( A - \lambda \cdot \mathbb{I}_2 \right) \vec{v} \, \, = \, \, \vec{0}&#10;$$&#10;with $A - \lambda \mathbb{I}_2$ as the coefficient matrix.\\[2mm]&#10;In this view, eigenvectors and can be obtained via Gaussian elimination applied to the augmented matrix&#10;$$&#10; \left( \begin{array}{c c |c} a_{1,1} - \lambda &amp; a_{1,2} &amp; 0 \\&#10; a_{2,1} &amp; a_{2,2} - \lambda &amp; 0 \end{array} \right) \, .&#10;$$&#10;&#10;\vspace{0.5cm}&#10;{\bf{But}}, we can only do this if we know the value of eigenvalue $\lambda$. Thus, how can we find the eigenvalues?&#10;}}&#10;\end{minipage}&#10;\end{document}"/>
  <p:tag name="IGUANATEXSIZE" val="20"/>
  <p:tag name="IGUANATEXCURSOR" val="3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8,748"/>
  <p:tag name="ORIGINALWIDTH" val="4395,951"/>
  <p:tag name="LATEXADDIN" val="\documentclass{article}\pagestyle{empty}&#10;\usepackage{amsmath}&#10;\usepackage{amsfonts}&#10;\usepackage{amssymb}&#10;\begin{document}&#10;\begin{minipage}{12.4 cm}&#10;{\sffamily{&#10;Well, $\vec{v}$ is not allowed to be $\vec{0}$, hence\\[-2mm]&#10;$$&#10; \left( A - \lambda \cdot \mathbb{I}_2 \right) \vec{v} \, \, = \, \, \vec{0} &#10;$$&#10;means that this homogeneous system does not have a unique solution and\\[-2mm]&#10;$$&#10; \left( \begin{array}{c c |c} a_{1,1} - \lambda &amp; a_{1,2} &amp; 0 \\&#10; a_{2,1} &amp; a_{2,2} - \lambda &amp; 0 \end{array} \right)&#10;$$&#10;has infinitly many solutions.&#10;&#10;\vspace{0.3cm}&#10;In terms of linear dependence/ independemce this means that the column vectors of  $A - \lambda \cdot \mathbb{I}_2$\\[-5mm]&#10;$$&#10;\left(\begin{array}{c} a_{1,1} - \lambda \\ a_{2,1} \end{array} \right) \, , \qquad&#10;\left(\begin{array}{c} a_{1,2} \\ a_{2,2} - \lambda \end{array} \right)&#10;$$&#10;are linearly dependent.&#10;}}&#10;\end{minipage}&#10;\end{document}"/>
  <p:tag name="IGUANATEXSIZE" val="20"/>
  <p:tag name="IGUANATEXCURSOR" val="6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6,76"/>
  <p:tag name="ORIGINALWIDTH" val="3859,018"/>
  <p:tag name="LATEXADDIN" val="\documentclass{article}\pagestyle{empty}&#10;\usepackage{amsmath}&#10;\usepackage{amsfonts}&#10;\usepackage{amssymb}&#10;\begin{document}&#10;\begin{minipage}{12.4 cm}&#10;{\sffamily{&#10;That the columns of $A - \lambda \cdot \mathbb{I}_2$ are linearly dependent next leads to\\[-2mm]&#10;$$&#10; \det\left( A - \lambda \cdot \mathbb{I}_2 \right) \, \, = \, \, 0 \, ,&#10;$$&#10;which means that the values of $\lambda$ have to satisfy the following identity:\\[-4mm]&#10;{\small{&#10;\begin{eqnarray*}&#10; \det\left( A - \lambda \cdot \mathbb{I}_2 \right) &amp; = &amp;&#10; \det\left( \begin{array}{c c} a_{1,1} - \lambda &amp; a_{1,2} \\  a_{2,1} &amp; a_{2,2} - \lambda \end{array} \right)\\[2mm]&#10;&amp; = &amp;&#10; \left( a_{1,1} - \lambda \right) \cdot \left( a_{2,2} - \lambda \right) - a_{2,1} \cdot a_{1,2} \\[2mm]&#10;&amp; = &amp;&#10; a_{1,1} \cdot a_{2,2} - a_{2,1} \cdot a_{1,2} - a_{1,1} \cdot \lambda - a_{2,2} \cdot \lambda + \lambda^2 \\[2mm]&#10;&amp; = &amp;&#10; \lambda ^2 - \left( a_{1,1} + a_{2,2} \right) \cdot \lambda + a_{1,1} \cdot a_{2,2} - a_{2,1} \cdot a_{1,2} \\[2mm]&#10;&amp; = &amp;&#10; \lambda^2 - {\text{tr}}(A) \cdot \lambda + \det(A) \, \, \stackrel{!}{=} \, \, 0 \, .&#10;\end{eqnarray*}&#10;}}&#10;}}&#10;\end{minipage}&#10;\end{document}"/>
  <p:tag name="IGUANATEXSIZE" val="20"/>
  <p:tag name="IGUANATEXCURSOR" val="4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5,564"/>
  <p:tag name="ORIGINALWIDTH" val="4381,703"/>
  <p:tag name="LATEXADDIN" val="\documentclass{article}\pagestyle{empty}&#10;\usepackage{amsmath}&#10;\usepackage{amsfonts}&#10;\usepackage{amssymb}&#10;\begin{document}&#10;\begin{minipage}{12.4 cm}&#10;{\sffamily{&#10;In\\[-8mm]&#10;\begin{eqnarray*}&#10; \det\left( A - \lambda \cdot \mathbb{I}_2 \right) &amp; = &amp;&#10; \det\left( \begin{array}{c c} a_{1,1} - \lambda &amp; a_{1,2} \\  a_{2,1} &amp; a_{2,2} - \lambda \end{array} \right)\\[2mm]&#10;&amp; = &amp;&#10; \lambda^2 - {\text{tr}}(A) \cdot \lambda + \det(A) \, \, \stackrel{!}{=} \, \, 0 \, ,&#10;\end{eqnarray*}&#10;the trace ${\text{tr}}(A)$ of $A$ denotes the sum of the diagonal elements of $A$.\\[2mm] For a $2 \times 2$-matrix the&#10;eigenvalues $\lambda$ are thus the roots of a polynomial of degree $2$.\\[1mm]&#10;In general, the polynomial $p(\lambda) = \det(A - \lambda \mathbb{I}_n)$ is called the {\bf{characteristic polynomial}} of the matrix $A \in \mathbb{R}^{n \times n}$.&#10;}}&#10;\end{minipage}&#10;\end{document}"/>
  <p:tag name="IGUANATEXSIZE" val="20"/>
  <p:tag name="IGUANATEXCURSOR" val="23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,6986"/>
  <p:tag name="ORIGINALWIDTH" val="4378,703"/>
  <p:tag name="LATEXADDIN" val="\documentclass{article}\pagestyle{empty}&#10;\usepackage{amsmath}&#10;\usepackage{amsfonts}&#10;\usepackage{amssymb}&#10;\begin{document}&#10;\begin{minipage}{12.4 cm}&#10;{\sffamily{&#10;{\bf{Remark:}} In this regards, eigenvalues are the solutions of an equation involving a determinant,&#10;as we discussed it already in the lecture about determinants and in homework assignments.&#10;}}&#10;\end{minipage}&#10;\end{document}"/>
  <p:tag name="IGUANATEXSIZE" val="20"/>
  <p:tag name="IGUANATEXCURSOR" val="2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2,021"/>
  <p:tag name="ORIGINALWIDTH" val="3394,076"/>
  <p:tag name="LATEXADDIN" val="\documentclass{article}\pagestyle{empty}&#10;\usepackage{amsmath}&#10;\usepackage{amsfonts}&#10;\usepackage{amssymb}&#10;\begin{document}&#10;\begin{minipage}{12.3 cm}&#10;{\sffamily{&#10;{\bf{Example:}}\\[1mm]&#10;For instance, let&#10;$$&#10;A \, \, = \, \, \left( \begin{array}{c c} 2 &amp; 1 \\ 1 &amp; 2 \end{array} \right) \, ,&#10;$$&#10;then&#10;$$&#10;\det\left( A - \lambda \cdot \mathbb{I}_2 \right) \, \, = \, \, \lambda^2 - 4 \cdot \lambda + 3 \, \, \stackrel{!}{=} \, \, 0 &#10;$$&#10;leads to the two eigenvalues (counted by multiplicity)&#10;$$&#10;\lambda_{1/2} \, \, = \, \, \frac{4 \pm \sqrt{16 - 4 \cdot 3}}{2} \, \, = \, \, \frac{4 \pm 2}{2} \, \, = \, \, 2  \pm 1 \, ,&#10;$$&#10;i.e. $\lambda_1 = 3$ and $\lambda_2 = 1$.&#10;}}&#10;\end{minipage}&#10;\end{document}"/>
  <p:tag name="IGUANATEXSIZE" val="20"/>
  <p:tag name="IGUANATEXCURSOR" val="33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5,752"/>
  <p:tag name="ORIGINALWIDTH" val="4251,969"/>
  <p:tag name="LATEXADDIN" val="\documentclass{article}\pagestyle{empty}&#10;\usepackage{amsmath}&#10;\usepackage{amsfonts}&#10;\usepackage{amssymb}&#10;\begin{document}&#10;\begin{minipage}{12.3 cm}&#10;{\sffamily{&#10;To find the eigenvalues of\\[-4mm]&#10;$$&#10;A \, \, = \, \, \left( \begin{array}{c c} 2 &amp; 1 \\ 1 &amp; 2 \end{array} \right) \, ,&#10;$$&#10;we need to solve two homogeneous systems of equations with coefficient matrices\\[-2mm]&#10;$$&#10;A - \lambda_1 \cdot \mathbb{I}_2 \, \, = \, \, A - 3 \cdot \mathbb{I}_2 \qquad \text{and} \qquad&#10;A - \lambda_2 \cdot \mathbb{I}_2 \, \, = \, \, A - 1 \cdot \mathbb{I}_2&#10;$$&#10;I.e., we first have\\[-2mm]&#10;$$&#10;\big(  A - 3 \cdot \mathbb{I}_2 \, | \, \vec{0} \big) \, \, = \, \,&#10;\left( \begin{array}{c c | c} -1 &amp; 1 &amp; 0 \\ 1 &amp; -1 &amp; 0 \end{array} \right)&#10;\quad \leadsto \quad&#10;\left( \begin{array}{c c | c} -1 &amp; 1 &amp; 0 \\ 0 &amp; 0 &amp; 0 \end{array} \right)&#10;$$&#10;with a specific solution\\[-2mm]&#10;$$&#10;\left( \begin{array}{c} 1 \\ 1 \end{array} \right) \, \, \in \, \, \mathbb{L}_1 \, \, = \, \, \left\{ \left( \begin{array}{c} t \\ t \end{array} \right) \, \in \, \mathbb{R}^2 \, : \, t \, \in \, \mathbb{R} \right\} \, .&#10;$$&#10;}}&#10;\end{minipage}&#10;\end{document}"/>
  <p:tag name="IGUANATEXSIZE" val="20"/>
  <p:tag name="IGUANATEXCURSOR" val="10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1,264"/>
  <p:tag name="ORIGINALWIDTH" val="4345,707"/>
  <p:tag name="LATEXADDIN" val="\documentclass{article}\pagestyle{empty}&#10;\usepackage{amsmath}&#10;\usepackage{amsfonts}&#10;\usepackage{amssymb}&#10;\begin{document}&#10;\begin{minipage}{12.3 cm}&#10;{\sffamily{&#10;Second, we have\\[-2mm]&#10;$$&#10;\big(  A - 1 \cdot \mathbb{I}_2 \, | \, \vec{0} \big) \, \, = \, \,&#10;\left( \begin{array}{c c | c} 1 &amp; 1 &amp; 0 \\ 1 &amp; 1 &amp; 0 \end{array} \right)&#10;\quad \leadsto \quad&#10;\left( \begin{array}{c c | c} 1 &amp; 1 &amp; 0 \\ 0 &amp; 0 &amp; 0 \end{array} \right)&#10;$$&#10;with a specific solution\\[-2mm]&#10;$$&#10;\left( \begin{array}{c} -1 \\ 1 \end{array} \right) \, \, \in \, \, \mathbb{L}_2 \, \, = \, \, \left\{ \left( \begin{array}{c} -t \\ t \end{array} \right) \, \in \, \mathbb{R}^2 \, : \, t \, \in \, \mathbb{R} \right\} \, .&#10;$$&#10;&#10;Thus:\\[-6mm]&#10;\begin{itemize}&#10;\item the eigenvectors to the eigenvalue $\lambda_1 = 3$ are the vectors $t \cdot (1, 1)^T$ with $t \in \mathbb{R}$, and\\[-6mm]&#10;\item the eigenvectors to the eigenvalue $\lambda_2 = 1$ are the vectors $t \cdot (-1, 1)^T$ with $t \in \mathbb{R}$.&#10;\end{itemize}&#10;}}&#10;\end{minipage}&#10;\end{document}"/>
  <p:tag name="IGUANATEXSIZE" val="20"/>
  <p:tag name="IGUANATEXCURSOR" val="9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6,262"/>
  <p:tag name="ORIGINALWIDTH" val="4344,207"/>
  <p:tag name="LATEXADDIN" val="\documentclass{article}\pagestyle{empty}&#10;\usepackage{amsmath}&#10;\usepackage{amsfonts}&#10;\usepackage{amssymb}&#10;\begin{document}&#10;\begin{minipage}{12.3 cm}&#10;{\sffamily{&#10;Indeed&#10;$$&#10;\left( \begin{array}{c c} 2 &amp; 1 \\ 1 &amp; 2 \end{array} \right)  \left( \begin{array}{c} 1 \\ 1 \end{array} \right)  \, \, = \, \, \left( \begin{array}{c} 3 \\ 3 \end{array} \right) \, \, = \, \,&#10; 3 \cdot \left( \begin{array}{c} 1 \\ 1 \end{array} \right) \, ,&#10;$$&#10;and&#10;$$&#10;\left( \begin{array}{c c} 2 &amp; 1 \\ 1 &amp; 2 \end{array} \right)  \left( \begin{array}{c} -1 \\ 1 \end{array} \right)  \, \, = \, \, \left( \begin{array}{c} -1 \\ 1 \end{array} \right) \, \, = \, \,&#10; 1 \cdot \left( \begin{array}{c} -1 \\ 1 \end{array} \right) \, .&#10;$$&#10;&#10;\vspace{0.3cm}&#10;Notice, that the eigenvectors\\[-2mm]&#10;$$&#10;t \cdot \begin{pmatrix} 1 \\ 1 \end{pmatrix} \qquad \text{and} \qquad&#10;t \cdot \begin{pmatrix} -1 \\ 1 \end{pmatrix}&#10;$$&#10;to different eigenvalues are linearly independent, in this case even orthogonal, and that (in this case)&#10;they provide a basis of $\mathbb{R}^2$.&#10;}}&#10;\end{minipage}&#10;\end{document}"/>
  <p:tag name="IGUANATEXSIZE" val="20"/>
  <p:tag name="IGUANATEXCURSOR" val="70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5,561"/>
  <p:tag name="ORIGINALWIDTH" val="3318,335"/>
  <p:tag name="LATEXADDIN" val="\documentclass{article}\pagestyle{empty}&#10;\usepackage{amsmath}&#10;\usepackage{amsfonts}&#10;\usepackage{amssymb}&#10;\begin{document}&#10;\begin{minipage}{9.4 cm}&#10;{\sffamily{&#10;Of course, not every matrix in $\mathbb{R}^{2 \times 2}$ needs to be such that real eigenvalues and eigenvectors&#10;exist; take for instance&#10;$$&#10; A \, \, = \, \, \left( \begin{array}{c c} 0 &amp; 1 \\ -1 &amp; 0 \end{array} \right) \, ,&#10;$$&#10;that represents a rotation by $-90^{\circ}$ about the origin. Here&#10;$$&#10; \det\left( A - \lambda \cdot \mathbb{I} \right) \, \, = \, \, \lambda^2 + 1 \, \, \stackrel{!}{=} \, \, 0 \, ,&#10;$$&#10;which does not have solutions in $\mathbb{R}$.&#10;}}&#10;\end{minipage}&#10;\end{document}"/>
  <p:tag name="IGUANATEXSIZE" val="20"/>
  <p:tag name="IGUANATEXCURSOR" val="6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</Words>
  <Application>Microsoft Office PowerPoint</Application>
  <PresentationFormat>Bildschirmpräsentation (16:9)</PresentationFormat>
  <Paragraphs>21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Calculus II for MGMT – Introduction to Vectors &amp; Matrices Matrix Computations</vt:lpstr>
      <vt:lpstr>The eigenvectors of a (square) matrix are those vectors that, mapped to a multiple of themselves by multiplication with the matrix</vt:lpstr>
      <vt:lpstr>This defining property of an eigenvector leads to a linear system …</vt:lpstr>
      <vt:lpstr>… that can be solved by Gaussian elimination</vt:lpstr>
      <vt:lpstr>The eigenvalue that corresponds to an eigenvector is the specific value that generates linearly dependent columns in the coefficient matrix …</vt:lpstr>
      <vt:lpstr>… or, stated differently, that leads to a vanishing determinant of the coefficient matrix (1/ 2)</vt:lpstr>
      <vt:lpstr>… or, stated differently, that leads to a vanishing determinant of the coefficient matrix (2/ 2)</vt:lpstr>
      <vt:lpstr>Example: Determining the eigenvalues &amp; eigenvectors of a 2x2-matrix</vt:lpstr>
      <vt:lpstr>Example: Determining the eigenvalues &amp; eigenvectors of a 2x2-matrix</vt:lpstr>
      <vt:lpstr>Example: Determining the eigenvalues &amp; eigenvectors of a 2x2-matrix</vt:lpstr>
      <vt:lpstr>Example: Determining the eigenvalues &amp; eigenvectors of a 2x2-matrix</vt:lpstr>
      <vt:lpstr>Note, not every matrix needs to have (real) eigenvales and eigenvectors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168</cp:revision>
  <dcterms:created xsi:type="dcterms:W3CDTF">2020-04-04T18:50:50Z</dcterms:created>
  <dcterms:modified xsi:type="dcterms:W3CDTF">2023-02-19T20:46:28Z</dcterms:modified>
</cp:coreProperties>
</file>