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25" d="100"/>
          <a:sy n="125" d="100"/>
        </p:scale>
        <p:origin x="-1140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jpeg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6" Type="http://schemas.openxmlformats.org/officeDocument/2006/relationships/image" Target="../media/image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1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2710" t="17398" r="32234"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3622" r="29108" b="83646"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6383" t="16354" r="31869" b="57232"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9144" t="42098" r="34630" b="29567"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 l="2710" t="17398" r="32234"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3622" r="29108" b="83646"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6383" t="16354" r="31869" b="57232"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9144" t="42098" r="34630" b="29567"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2710" t="17398" r="32234"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3622" r="29108" b="83646"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6383" t="16354" r="31869" b="57232"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9144" t="42098" r="34630" b="29567"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12114" t="13100" r="62264" b="4301"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Matrix Computations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Matrix-matrix computations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primer on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eigenvalues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eigenvectors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de-DE" sz="1000" dirty="0" smtClean="0"/>
              <a:t>Inverse </a:t>
            </a:r>
            <a:r>
              <a:rPr lang="de-DE" sz="1000" dirty="0" err="1" smtClean="0"/>
              <a:t>matrices</a:t>
            </a:r>
            <a:endParaRPr lang="de-DE" sz="1000" dirty="0" smtClean="0"/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Matrix Computations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inverse of a 2x2-matrix is easily obtained by virtue of an rather effortlessly to remember formula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61"/>
            <a:ext cx="7053030" cy="1082848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571711"/>
            <a:ext cx="6058449" cy="24259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br>
              <a:rPr lang="en-US" dirty="0" smtClean="0"/>
            </a:br>
            <a:r>
              <a:rPr lang="en-US" dirty="0" smtClean="0"/>
              <a:t>Formula for the inverse of a 2x2 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8"/>
            <a:ext cx="7047262" cy="3696187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8676456" y="4803998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formula for the inverse of a 2x2-matrix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7"/>
            <a:ext cx="5869937" cy="33415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determinant of the inverse is the inverse of the determinant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7"/>
            <a:ext cx="7071978" cy="38130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determinant of the inverse is the inverse of the determinant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56"/>
            <a:ext cx="7043341" cy="135726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787774"/>
            <a:ext cx="7200800" cy="223224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859745"/>
            <a:ext cx="7063575" cy="21122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the inverse of a 2x2 matrix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3"/>
            <a:ext cx="6258365" cy="37507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5470004" y="4259684"/>
            <a:ext cx="9361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1196774"/>
            <a:ext cx="6480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the inverse of a 3x3 matrix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mathportal.org/linear-algebra/matrices/gauss-jordan_files/1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74"/>
          <a:stretch>
            <a:fillRect/>
          </a:stretch>
        </p:blipFill>
        <p:spPr bwMode="auto">
          <a:xfrm>
            <a:off x="2195737" y="1167067"/>
            <a:ext cx="6480719" cy="3817479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763688" y="120359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914525" y="1476375"/>
            <a:ext cx="338138" cy="109538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6372200" y="4587974"/>
            <a:ext cx="432048" cy="72008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feld 16"/>
          <p:cNvSpPr txBox="1"/>
          <p:nvPr/>
        </p:nvSpPr>
        <p:spPr>
          <a:xfrm>
            <a:off x="6664995" y="4309468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baseline="30000" dirty="0" smtClean="0">
                <a:solidFill>
                  <a:srgbClr val="C00000"/>
                </a:solidFill>
              </a:rPr>
              <a:t>-1</a:t>
            </a:r>
            <a:endParaRPr lang="en-US" sz="1400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7,9265"/>
  <p:tag name="ORIGINALWIDTH" val="4386,952"/>
  <p:tag name="LATEXADDIN" val="\documentclass{article}\pagestyle{empty}&#10;\usepackage{amsmath}&#10;\usepackage{amsfonts}&#10;\usepackage{amssymb}&#10;\begin{document}&#10;\begin{minipage}{12.4 cm}&#10;{\sffamily{&#10;We already know that for every real number $a \neq 0$ there is another number $a^{-1}$ (multiplicative inverse) such that $a \cdot a^{-1} = 1$ (multiplicative neutral element).\\[1mm]&#10;The next theorem states how to obtain the multiplicative inverse $A^{-1}$ of any square $2 \times 2$-matrix $A$ of rank $2$:&#10;}}&#10;\end{minipage}&#10;\end{document}"/>
  <p:tag name="IGUANATEXSIZE" val="20"/>
  <p:tag name="IGUANATEXCURSOR" val="4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8,335"/>
  <p:tag name="ORIGINALWIDTH" val="3769,029"/>
  <p:tag name="LATEXADDIN" val="\documentclass{article}\pagestyle{empty}&#10;\usepackage{amsmath}&#10;\usepackage{amsfonts}&#10;\usepackage{amssymb}&#10;\usepackage[usenames,dvipsnames]{color}&#10;\begin{document}&#10;\begin{minipage}{12.4 cm}&#10;{\sffamily{&#10;{\bf{Inverse of a $2 \times 2$-Matrix:}}\\[1mm]&#10;Let $A \in \mathbb{R}^{2 \times 2}$ such that $\textrm{rk}(A) = 2$ (i.e. $\det(A) \neq 0$), then\\[-2mm]&#10;$$&#10;A \, \, = \, \, \begin{pmatrix} {\color{red}{a}} &amp; {\color{blue}{b}} \\ {\color{blue}{c}} &amp; {\color{red}{d}} \end{pmatrix}&#10;\qquad \text{leads to} \qquad&#10;A^{-1} \, \, = \, \, \frac{1}{\det(A)} \begin{pmatrix} {\color{red}{d}} &amp; {\color{blue}{-b}} \\ {\color{blue}{-c}} &amp; {\color{red}{a}} \end{pmatrix}&#10;$$&#10;such that\\[-2mm]&#10;$$&#10;A \, A^{-1} \, \, = \, \, A^{-1} \, A \, \, = \, \, \mathbb{I}_2 \, .&#10;$$&#10;If $A$ has rank $\textrm{rk}(A) &lt; 2$, then $A$ is said to be non-invertible.&#10;}}&#10;\end{minipage}&#10;\end{document}"/>
  <p:tag name="IGUANATEXSIZE" val="20"/>
  <p:tag name="IGUANATEXCURSOR" val="6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4,5"/>
  <p:tag name="ORIGINALWIDTH" val="4377,953"/>
  <p:tag name="LATEXADDIN" val="\documentclass{article}\pagestyle{empty}&#10;\usepackage{amsmath}&#10;\usepackage{amsfonts}&#10;\usepackage{amssymb}&#10;\begin{document}&#10;\begin{minipage}{12.4 cm}&#10;{\sffamily{&#10;{\bf{Proof:}}&#10;First, we have&#10;\begin{eqnarray*}&#10;A \, A^{-1} &amp; = &amp; \frac{1}{\det(A)} \, \begin{pmatrix} a &amp; b \\ c &amp; d \end{pmatrix} \begin{pmatrix} d &amp; -b \\ -c &amp; a \end{pmatrix}&#10;\, \, = \, \,&#10;\frac{1}{\det(A)} \, \begin{pmatrix} ad - bc &amp; -ab + ab \\ cd - cd &amp; -cb + ab \end{pmatrix}\\[1mm]&#10;&amp; = &amp;&#10;\frac{1}{ad - cb} \begin{pmatrix} ad - bc &amp; 0 \\ 0 &amp; -cb + ab \end{pmatrix} \, \, = \, \, \begin{pmatrix} 1 &amp; 0 \\ 0 &amp; 1 \end{pmatrix} \, \, = \, \, \mathbb{I}_2&#10;\end{eqnarray*}&#10;As the matrix-multiplication is not commutative, we need to verify $A^{-1} A = \mathbb{I}$ as well.&#10;\begin{eqnarray*}&#10;A^{-1} \, A &amp; = &amp; \frac{1}{\det(A)} \, \begin{pmatrix} d &amp; -b \\ -c &amp; a \end{pmatrix} \begin{pmatrix} a &amp; b \\ c &amp; d \end{pmatrix}&#10;\, \, = \, \,&#10;\frac{1}{\det(A)} \, \begin{pmatrix} ad - bc &amp; bd - bd \\ ac - ac &amp; -cb + ab \end{pmatrix}\\[1mm]&#10;&amp; = &amp;&#10;\frac{1}{ad - cb} \begin{pmatrix} ad - bc &amp; 0 \\ 0 &amp; -cb + ab \end{pmatrix} \, \, = \, \, \begin{pmatrix} 1 &amp; 0 \\ 0 &amp; 1 \end{pmatrix} \, \, = \, \, \mathbb{I}_2&#10;\end{eqnarray*}&#10;}}&#10;\end{minipage}&#10;\end{document}"/>
  <p:tag name="IGUANATEXSIZE" val="20"/>
  <p:tag name="IGUANATEXCURSOR" val="9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2,775"/>
  <p:tag name="ORIGINALWIDTH" val="3646,044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&#10;Determine the inverse matrices of&#10;$$&#10;\begin{pmatrix} 7 &amp; 2 \\ 17 &amp; 5 \end{pmatrix} \qquad \text{and} \qquad \begin{pmatrix} 7 &amp; 4 \\ 3 &amp; 2 \end{pmatrix} \, .&#10;$$&#10;&#10;{\bf{Solution:}}\\[1mm]&#10;We have&#10;$$&#10;\begin{pmatrix} {\color{red}{7}} &amp; {\color{blue}{2}} \\ {\color{blue}{17}} &amp; {\color{red}{5}} \end{pmatrix}^{-1} &#10;\, \, = \, \, \frac{1}{35-34} \begin{pmatrix} {\color{red}{5}} &amp; {\color{blue}{-2}} \\ {\color{blue}{-17}} &amp; {\color{red}{7}} \end{pmatrix}&#10;\, \, = \, \, \begin{pmatrix} 5 &amp; -2 \\ -17 &amp; 7 \end{pmatrix}&#10;$$&#10;and&#10;$$&#10;\begin{pmatrix} {\color{red}{7}} &amp; {\color{blue}{4}} \\ {\color{blue}{3}} &amp; {\color{red}{2}} \end{pmatrix}^{-1}&#10;\, \, = \, \, \frac{1}{14-12} \begin{pmatrix} {\color{red}{2}} &amp; {\color{blue}{-4}} \\ {\color{blue}{-3}} &amp; {\color{red}{7}} \end{pmatrix}&#10;\, \, = \, \, \begin{pmatrix} 1 &amp; -2 \\ -\frac{3}{2} &amp; \frac{7}{2} \end{pmatrix}&#10;$$&#10;}}&#10;\end{minipage}&#10;\end{document}"/>
  <p:tag name="IGUANATEXSIZE" val="20"/>
  <p:tag name="IGUANATEXCURSOR" val="9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2,494"/>
  <p:tag name="ORIGINALWIDTH" val="4395,201"/>
  <p:tag name="LATEXADDIN" val="\documentclass{article}\pagestyle{empty}&#10;\usepackage{amsmath}&#10;\usepackage{amsfonts}&#10;\usepackage{amssymb}&#10;\usepackage[usenames,dvipsnames]{color}&#10;\begin{document}&#10;\begin{minipage}{12.4 cm}&#10;{\sffamily{&#10;By virtue of the linearity of the determinant per row, an immediate consequence of the formula for the inverse of a $2 \times 2$-matrix $A$ is\\[-6mm]&#10;\begin{eqnarray*}&#10;\det(A^{-1}) &amp; = &amp; \det\begin{pmatrix} \frac{{\color{red}{d}}}{\det(A)} &amp; \frac{{\color{blue}{-b}}}{\det(A)} \\ \frac{{\color{blue}{-c}}}{\det(A)} &amp; \frac{{\color{red}{a}}}{\det(A)} \end{pmatrix}\\&#10;&amp; = &amp; \frac{1}{\det(A)} \cdot \frac{1}{\det(A)} \cdot \det\begin{pmatrix} {\color{red}{d}} &amp; {\color{blue}{-b}} \\ {\color{blue}{-c}} &amp; {\color{red}{a}} \end{pmatrix}\\&#10;&amp; = &amp; &#10;\frac{1}{\det(A)} \cdot \frac{1}{\det(A)} \cdot \det \begin{pmatrix} {\color{red}{a}} &amp; {\color{blue}{b}} \\ {\color{blue}{c}} &amp; {\color{red}{d}} \end{pmatrix}\\&#10;&amp; = &amp; \frac{1}{\det(A)} \, \, = \, \, \left( \det(A) \right)^{-1}&#10;\end{eqnarray*}\\[-4mm]&#10;I.e., the determinant of the inverse is the inverse of the determinant. This holds for arbitrary invertible matrices.&#10;}}&#10;\end{minipage}&#10;\end{document}"/>
  <p:tag name="IGUANATEXSIZE" val="20"/>
  <p:tag name="IGUANATEXCURSOR" val="9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0,4088"/>
  <p:tag name="ORIGINALWIDTH" val="4377,203"/>
  <p:tag name="LATEXADDIN" val="\documentclass{article}\pagestyle{empty}&#10;\usepackage{amsmath}&#10;\usepackage{amsfonts}&#10;\usepackage{amssymb}&#10;\usepackage[usenames,dvipsnames]{color}&#10;\begin{document}&#10;\begin{minipage}{12.4 cm}&#10;{\sffamily{&#10;{\bf{The Determinant of the Inverse Matrix:}}\\[1mm]&#10;Let $A \in \mathbb{R}^{n \times n}$ be an invertible matrix (i.e. $\textrm{rk}(A) = n$), and $A^{-1}$ be its inverse. Then,&#10;$$&#10;\det(A^{-1}) \, \, = \, \, \frac{1}{\det(A)} \, .&#10;$$&#10;}}&#10;\end{minipage}&#10;\end{document}"/>
  <p:tag name="IGUANATEXSIZE" val="20"/>
  <p:tag name="IGUANATEXCURSOR" val="4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2,857"/>
  <p:tag name="ORIGINALWIDTH" val="4389,952"/>
  <p:tag name="LATEXADDIN" val="\documentclass{article}\pagestyle{empty}&#10;\usepackage{amsmath}&#10;\usepackage{amsfonts}&#10;\usepackage{amssymb}&#10;\begin{document}&#10;\begin{minipage}{12.4 cm}&#10;{\sffamily{&#10;What remains to show is how to actually compute the inverse of an arbitray invertible matrix.\\[1mm]&#10;We will do this by applying Gaussian elimination to transform one system into another one by elementary row operations:&#10;$$&#10;\left( A \, | \, \mathbb{I}_n \right) \quad \leadsto \quad \left( \mathbb{I}_n \, | \, A^{-1} \right)&#10;$$&#10;and illustrate this procedure for $2 \times 2$ and $3 \times 3$-matrices.&#10;}}&#10;\end{minipage}&#10;\end{document}"/>
  <p:tag name="IGUANATEXSIZE" val="20"/>
  <p:tag name="IGUANATEXCURSOR" val="3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2,749"/>
  <p:tag name="ORIGINALWIDTH" val="3886,014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Let us apply our procedure to find the inverse of the matrix&#10;$$&#10;A \, \, = \, \, \left( \begin{array}{c c} 1 &amp; 2 \\ 3 &amp; 4 \end{array} \right) \, .&#10;$$&#10;First, $\det(A) = -2 \neq 0$, i.e. $A$ has full rank and is indeed invertible. Next,&#10;\begin{eqnarray*}&#10;\left( \begin{array}{c c | c c} 1 &amp; 2 &amp; 1 &amp; 0 \\ 3 &amp; 4 &amp; 0 &amp; 1 \end{array} \right) &amp; \to &amp;&#10; \left( \begin{array}{c c | c c} 1 &amp; 2 &amp; 1 &amp; 0 \\ 0 &amp; -2 &amp; -3 &amp; 1 \end{array} \right) \\[1mm]&#10;&amp; \to &amp;&#10; \left( \begin{array}{c c | c c} 1 &amp; 2 &amp; 1 &amp; 0 \\ 0 &amp; 1 &amp; 3/2 &amp; -1/2 \end{array} \right) \\[1mm]&#10;&amp; \to &amp;&#10; \left( \begin{array}{c c | c c} 1 &amp; 0 &amp; -2 &amp; 1 \\ 0 &amp; 1 &amp; 3/2 &amp; -1/2 \end{array} \right) \, .&#10;\end{eqnarray*}&#10;}}&#10;\end{minipage}&#10;\end{document}"/>
  <p:tag name="IGUANATEXSIZE" val="20"/>
  <p:tag name="IGUANATEXCURSOR" val="7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Bildschirmpräsentation (16:9)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Calculus II for MGMT – Introduction to Vectors &amp; Matrices Matrix Computations</vt:lpstr>
      <vt:lpstr>The inverse of a 2x2-matrix is easily obtained by virtue of an rather effortlessly to remember formula</vt:lpstr>
      <vt:lpstr>Proof: Formula for the inverse of a 2x2 matrix</vt:lpstr>
      <vt:lpstr>Example: Application of the formula for the inverse of a 2x2-matrix</vt:lpstr>
      <vt:lpstr>The determinant of the inverse is the inverse of the determinant (1/ 2)</vt:lpstr>
      <vt:lpstr>The determinant of the inverse is the inverse of the determinant (2/ 2)</vt:lpstr>
      <vt:lpstr>Example: Computation of the inverse of a 2x2 matrix</vt:lpstr>
      <vt:lpstr>Example: Computation of the inverse of a 3x3 matrix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178</cp:revision>
  <dcterms:created xsi:type="dcterms:W3CDTF">2020-04-04T18:50:50Z</dcterms:created>
  <dcterms:modified xsi:type="dcterms:W3CDTF">2023-02-19T20:47:29Z</dcterms:modified>
</cp:coreProperties>
</file>