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68.xml" ContentType="application/vnd.openxmlformats-officedocument.presentationml.tags+xml"/>
  <Override PartName="/ppt/tags/tag24.xml" ContentType="application/vnd.openxmlformats-officedocument.presentationml.tags+xml"/>
  <Override PartName="/ppt/tags/tag53.xml" ContentType="application/vnd.openxmlformats-officedocument.presentationml.tags+xml"/>
  <Default Extension="gif" ContentType="image/gif"/>
  <Override PartName="/ppt/tags/tag71.xml" ContentType="application/vnd.openxmlformats-officedocument.presentationml.tags+xml"/>
  <Override PartName="/ppt/tags/tag128.xml" ContentType="application/vnd.openxmlformats-officedocument.presentationml.tags+xml"/>
  <Override PartName="/ppt/tags/tag157.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tags/tag14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11" r:id="rId2"/>
    <p:sldId id="420" r:id="rId3"/>
    <p:sldId id="421" r:id="rId4"/>
    <p:sldId id="422" r:id="rId5"/>
    <p:sldId id="316" r:id="rId6"/>
    <p:sldId id="396" r:id="rId7"/>
    <p:sldId id="397" r:id="rId8"/>
    <p:sldId id="398" r:id="rId9"/>
    <p:sldId id="399"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413" r:id="rId24"/>
    <p:sldId id="414" r:id="rId25"/>
    <p:sldId id="325" r:id="rId26"/>
    <p:sldId id="326" r:id="rId27"/>
    <p:sldId id="362" r:id="rId28"/>
    <p:sldId id="360" r:id="rId29"/>
    <p:sldId id="359" r:id="rId30"/>
    <p:sldId id="361" r:id="rId31"/>
    <p:sldId id="363" r:id="rId32"/>
    <p:sldId id="376" r:id="rId33"/>
    <p:sldId id="364" r:id="rId34"/>
    <p:sldId id="365" r:id="rId35"/>
    <p:sldId id="366" r:id="rId36"/>
    <p:sldId id="367" r:id="rId37"/>
    <p:sldId id="374" r:id="rId38"/>
    <p:sldId id="375" r:id="rId39"/>
    <p:sldId id="370" r:id="rId40"/>
    <p:sldId id="371" r:id="rId41"/>
    <p:sldId id="372" r:id="rId42"/>
    <p:sldId id="377" r:id="rId43"/>
    <p:sldId id="379" r:id="rId44"/>
    <p:sldId id="380" r:id="rId45"/>
    <p:sldId id="378" r:id="rId46"/>
    <p:sldId id="419" r:id="rId47"/>
    <p:sldId id="415" r:id="rId48"/>
    <p:sldId id="416" r:id="rId49"/>
    <p:sldId id="417" r:id="rId50"/>
    <p:sldId id="418" r:id="rId51"/>
    <p:sldId id="319" r:id="rId52"/>
    <p:sldId id="392" r:id="rId53"/>
    <p:sldId id="393" r:id="rId54"/>
    <p:sldId id="389" r:id="rId55"/>
    <p:sldId id="390" r:id="rId56"/>
    <p:sldId id="391" r:id="rId57"/>
    <p:sldId id="314" r:id="rId58"/>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17" autoAdjust="0"/>
    <p:restoredTop sz="97356" autoAdjust="0"/>
  </p:normalViewPr>
  <p:slideViewPr>
    <p:cSldViewPr>
      <p:cViewPr>
        <p:scale>
          <a:sx n="140" d="100"/>
          <a:sy n="140" d="100"/>
        </p:scale>
        <p:origin x="-156" y="-15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6BBB6B-D677-4309-BA08-8CBBE2F14D3A}" type="datetimeFigureOut">
              <a:rPr lang="en-US" smtClean="0"/>
              <a:pPr/>
              <a:t>2/17/2023</a:t>
            </a:fld>
            <a:endParaRPr lang="en-US"/>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C643A-B163-451F-A0AA-9C4AE6A5A0F1}"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4.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jpeg"/><Relationship Id="rId2" Type="http://schemas.openxmlformats.org/officeDocument/2006/relationships/tags" Target="../tags/tag2.xml"/><Relationship Id="rId16" Type="http://schemas.openxmlformats.org/officeDocument/2006/relationships/image" Target="../media/image1.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jpeg"/><Relationship Id="rId5" Type="http://schemas.openxmlformats.org/officeDocument/2006/relationships/tags" Target="../tags/tag5.xml"/><Relationship Id="rId15" Type="http://schemas.openxmlformats.org/officeDocument/2006/relationships/image" Target="../media/image6.jpeg"/><Relationship Id="rId10" Type="http://schemas.openxmlformats.org/officeDocument/2006/relationships/slideMaster" Target="../slideMasters/slideMaster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9.jpe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8.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7.jpeg"/><Relationship Id="rId5" Type="http://schemas.openxmlformats.org/officeDocument/2006/relationships/tags" Target="../tags/tag14.xml"/><Relationship Id="rId15" Type="http://schemas.openxmlformats.org/officeDocument/2006/relationships/image" Target="../media/image11.jpeg"/><Relationship Id="rId10" Type="http://schemas.openxmlformats.org/officeDocument/2006/relationships/slideMaster" Target="../slideMasters/slideMaster1.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3.jpeg"/><Relationship Id="rId18" Type="http://schemas.openxmlformats.org/officeDocument/2006/relationships/image" Target="../media/image12.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2.jpeg"/><Relationship Id="rId17" Type="http://schemas.openxmlformats.org/officeDocument/2006/relationships/image" Target="../media/image1.png"/><Relationship Id="rId2" Type="http://schemas.openxmlformats.org/officeDocument/2006/relationships/tags" Target="../tags/tag20.xml"/><Relationship Id="rId16" Type="http://schemas.openxmlformats.org/officeDocument/2006/relationships/image" Target="../media/image6.jpe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Master" Target="../slideMasters/slideMaster1.xml"/><Relationship Id="rId5" Type="http://schemas.openxmlformats.org/officeDocument/2006/relationships/tags" Target="../tags/tag23.xml"/><Relationship Id="rId15" Type="http://schemas.openxmlformats.org/officeDocument/2006/relationships/image" Target="../media/image5.jpeg"/><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9" name="Picture 8" descr="https://cdn.pixabay.com/photo/2016/04/13/19/23/binary-1327501_960_720.jpg"/>
          <p:cNvPicPr>
            <a:picLocks noChangeAspect="1" noChangeArrowheads="1"/>
          </p:cNvPicPr>
          <p:nvPr/>
        </p:nvPicPr>
        <p:blipFill>
          <a:blip r:embed="rId11" cstate="print"/>
          <a:srcRect/>
          <a:stretch>
            <a:fillRect/>
          </a:stretch>
        </p:blipFill>
        <p:spPr bwMode="auto">
          <a:xfrm>
            <a:off x="395536" y="0"/>
            <a:ext cx="2828754" cy="1152128"/>
          </a:xfrm>
          <a:prstGeom prst="rect">
            <a:avLst/>
          </a:prstGeom>
          <a:noFill/>
        </p:spPr>
      </p:pic>
      <p:grpSp>
        <p:nvGrpSpPr>
          <p:cNvPr id="28" name="Gruppieren 27"/>
          <p:cNvGrpSpPr/>
          <p:nvPr userDrawn="1"/>
        </p:nvGrpSpPr>
        <p:grpSpPr>
          <a:xfrm>
            <a:off x="3059832" y="0"/>
            <a:ext cx="3312368" cy="1152525"/>
            <a:chOff x="3059832" y="0"/>
            <a:chExt cx="3312368" cy="1152525"/>
          </a:xfrm>
        </p:grpSpPr>
        <p:pic>
          <p:nvPicPr>
            <p:cNvPr id="10244" name="Picture 4" descr="https://scontent-muc2-1.xx.fbcdn.net/v/t1.0-9/105047738_302269647821182_6536006559647297022_o.jpg?_nc_cat=105&amp;_nc_sid=730e14&amp;_nc_ohc=TQF0ZCkImkEAX_9ZuvG&amp;_nc_ht=scontent-muc2-1.xx&amp;oh=0be3c9382f21dded80330d22b968e298&amp;oe=5F833F90"/>
            <p:cNvPicPr>
              <a:picLocks noChangeAspect="1" noChangeArrowheads="1"/>
            </p:cNvPicPr>
            <p:nvPr userDrawn="1"/>
          </p:nvPicPr>
          <p:blipFill>
            <a:blip r:embed="rId12" cstate="print"/>
            <a:srcRect/>
            <a:stretch>
              <a:fillRect/>
            </a:stretch>
          </p:blipFill>
          <p:spPr bwMode="auto">
            <a:xfrm>
              <a:off x="3059832" y="0"/>
              <a:ext cx="1728192" cy="1152128"/>
            </a:xfrm>
            <a:prstGeom prst="rect">
              <a:avLst/>
            </a:prstGeom>
            <a:noFill/>
          </p:spPr>
        </p:pic>
        <p:grpSp>
          <p:nvGrpSpPr>
            <p:cNvPr id="27" name="Gruppieren 26"/>
            <p:cNvGrpSpPr/>
            <p:nvPr userDrawn="1"/>
          </p:nvGrpSpPr>
          <p:grpSpPr>
            <a:xfrm>
              <a:off x="4427984" y="0"/>
              <a:ext cx="1944216" cy="1152525"/>
              <a:chOff x="4427984" y="0"/>
              <a:chExt cx="1944216" cy="1152525"/>
            </a:xfrm>
          </p:grpSpPr>
          <p:pic>
            <p:nvPicPr>
              <p:cNvPr id="10242" name="Picture 2" descr="Banner, Header, Mathematik, Formel, Physik, Schule"/>
              <p:cNvPicPr>
                <a:picLocks noChangeAspect="1" noChangeArrowheads="1"/>
              </p:cNvPicPr>
              <p:nvPr userDrawn="1"/>
            </p:nvPicPr>
            <p:blipFill>
              <a:blip r:embed="rId13" cstate="print"/>
              <a:srcRect/>
              <a:stretch>
                <a:fillRect/>
              </a:stretch>
            </p:blipFill>
            <p:spPr bwMode="auto">
              <a:xfrm>
                <a:off x="4427984" y="0"/>
                <a:ext cx="1944216" cy="267494"/>
              </a:xfrm>
              <a:prstGeom prst="rect">
                <a:avLst/>
              </a:prstGeom>
              <a:noFill/>
            </p:spPr>
          </p:pic>
          <p:pic>
            <p:nvPicPr>
              <p:cNvPr id="23" name="Picture 2" descr="Banner, Header, Mathematik, Formel, Physik, Schule"/>
              <p:cNvPicPr>
                <a:picLocks noChangeAspect="1" noChangeArrowheads="1"/>
              </p:cNvPicPr>
              <p:nvPr userDrawn="1"/>
            </p:nvPicPr>
            <p:blipFill>
              <a:blip r:embed="rId14" cstate="print"/>
              <a:srcRect/>
              <a:stretch>
                <a:fillRect/>
              </a:stretch>
            </p:blipFill>
            <p:spPr bwMode="auto">
              <a:xfrm>
                <a:off x="4572000" y="267494"/>
                <a:ext cx="1656184" cy="432048"/>
              </a:xfrm>
              <a:prstGeom prst="rect">
                <a:avLst/>
              </a:prstGeom>
              <a:noFill/>
            </p:spPr>
          </p:pic>
          <p:pic>
            <p:nvPicPr>
              <p:cNvPr id="26" name="Picture 2" descr="Banner, Header, Mathematik, Formel, Physik, Schule"/>
              <p:cNvPicPr>
                <a:picLocks noChangeAspect="1" noChangeArrowheads="1"/>
              </p:cNvPicPr>
              <p:nvPr userDrawn="1"/>
            </p:nvPicPr>
            <p:blipFill>
              <a:blip r:embed="rId15" cstate="print"/>
              <a:srcRect/>
              <a:stretch>
                <a:fillRect/>
              </a:stretch>
            </p:blipFill>
            <p:spPr bwMode="auto">
              <a:xfrm>
                <a:off x="4716016" y="689073"/>
                <a:ext cx="1368152" cy="463452"/>
              </a:xfrm>
              <a:prstGeom prst="rect">
                <a:avLst/>
              </a:prstGeom>
              <a:noFill/>
            </p:spPr>
          </p:pic>
        </p:grpSp>
      </p:grpSp>
      <p:sp>
        <p:nvSpPr>
          <p:cNvPr id="2" name="Titel 1"/>
          <p:cNvSpPr>
            <a:spLocks noGrp="1"/>
          </p:cNvSpPr>
          <p:nvPr>
            <p:ph type="ctrTitle"/>
          </p:nvPr>
        </p:nvSpPr>
        <p:spPr>
          <a:xfrm>
            <a:off x="685800" y="1347614"/>
            <a:ext cx="7772400" cy="86409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lgn="ctr">
              <a:defRPr/>
            </a:lvl1pPr>
          </a:lstStyle>
          <a:p>
            <a:r>
              <a:rPr lang="de-DE" dirty="0" smtClean="0"/>
              <a:t>Titelmasterformat durch Klicken bearbeiten</a:t>
            </a:r>
            <a:endParaRPr lang="de-DE" dirty="0"/>
          </a:p>
        </p:txBody>
      </p:sp>
      <p:sp>
        <p:nvSpPr>
          <p:cNvPr id="3" name="Untertitel 2"/>
          <p:cNvSpPr>
            <a:spLocks noGrp="1"/>
          </p:cNvSpPr>
          <p:nvPr userDrawn="1">
            <p:ph type="subTitle" idx="1"/>
          </p:nvPr>
        </p:nvSpPr>
        <p:spPr>
          <a:xfrm>
            <a:off x="1371600" y="2355726"/>
            <a:ext cx="6400800" cy="1314450"/>
          </a:xfrm>
          <a:prstGeom prst="rect">
            <a:avLst/>
          </a:prstGeom>
        </p:spPr>
        <p:txBody>
          <a:bodyPr/>
          <a:lstStyle>
            <a:lvl1pPr marL="0" indent="0" algn="ctr">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3" name="Textfeld 12"/>
          <p:cNvSpPr txBox="1"/>
          <p:nvPr userDrawn="1">
            <p:custDataLst>
              <p:tags r:id="rId1"/>
            </p:custDataLst>
          </p:nvPr>
        </p:nvSpPr>
        <p:spPr>
          <a:xfrm>
            <a:off x="7543657" y="720080"/>
            <a:ext cx="150554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Florian Rupp</a:t>
            </a: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Freihandform 13"/>
          <p:cNvSpPr/>
          <p:nvPr userDrawn="1">
            <p:custDataLst>
              <p:tags r:id="rId2"/>
            </p:custDataLst>
          </p:nvPr>
        </p:nvSpPr>
        <p:spPr>
          <a:xfrm flipH="1">
            <a:off x="6024860" y="447"/>
            <a:ext cx="313184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1955800"/>
              <a:gd name="connsiteY0" fmla="*/ 0 h 1143000"/>
              <a:gd name="connsiteX1" fmla="*/ 1641023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641023"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Parallelogramm 14"/>
          <p:cNvSpPr/>
          <p:nvPr userDrawn="1">
            <p:custDataLst>
              <p:tags r:id="rId3"/>
            </p:custDataLst>
          </p:nvPr>
        </p:nvSpPr>
        <p:spPr>
          <a:xfrm>
            <a:off x="5808836" y="1"/>
            <a:ext cx="792088" cy="1152128"/>
          </a:xfrm>
          <a:prstGeom prst="parallelogram">
            <a:avLst>
              <a:gd name="adj" fmla="val 63481"/>
            </a:avLst>
          </a:pr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Parallelogramm 15"/>
          <p:cNvSpPr/>
          <p:nvPr userDrawn="1">
            <p:custDataLst>
              <p:tags r:id="rId4"/>
            </p:custDataLst>
          </p:nvPr>
        </p:nvSpPr>
        <p:spPr>
          <a:xfrm>
            <a:off x="2568476" y="1"/>
            <a:ext cx="1152128" cy="1152128"/>
          </a:xfrm>
          <a:prstGeom prst="parallelogram">
            <a:avLst>
              <a:gd name="adj" fmla="val 52628"/>
            </a:avLst>
          </a:prstGeom>
          <a:solidFill>
            <a:srgbClr val="1F497D">
              <a:lumMod val="60000"/>
              <a:lumOff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Parallelogramm 16"/>
          <p:cNvSpPr/>
          <p:nvPr userDrawn="1">
            <p:custDataLst>
              <p:tags r:id="rId5"/>
            </p:custDataLst>
          </p:nvPr>
        </p:nvSpPr>
        <p:spPr>
          <a:xfrm flipH="1">
            <a:off x="4296668" y="1"/>
            <a:ext cx="648072" cy="1152128"/>
          </a:xfrm>
          <a:prstGeom prst="parallelogram">
            <a:avLst>
              <a:gd name="adj" fmla="val 68305"/>
            </a:avLst>
          </a:prstGeom>
          <a:solidFill>
            <a:srgbClr val="F79646"/>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Parallelogramm 17"/>
          <p:cNvSpPr/>
          <p:nvPr userDrawn="1">
            <p:custDataLst>
              <p:tags r:id="rId6"/>
            </p:custDataLst>
          </p:nvPr>
        </p:nvSpPr>
        <p:spPr>
          <a:xfrm>
            <a:off x="2568476" y="1"/>
            <a:ext cx="1008112" cy="1152128"/>
          </a:xfrm>
          <a:prstGeom prst="parallelogram">
            <a:avLst>
              <a:gd name="adj" fmla="val 88390"/>
            </a:avLst>
          </a:prstGeom>
          <a:solidFill>
            <a:srgbClr val="4F81BD">
              <a:lumMod val="20000"/>
              <a:lumOff val="8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Freihandform 18"/>
          <p:cNvSpPr/>
          <p:nvPr userDrawn="1">
            <p:custDataLst>
              <p:tags r:id="rId7"/>
            </p:custDataLst>
          </p:nvPr>
        </p:nvSpPr>
        <p:spPr>
          <a:xfrm>
            <a:off x="0" y="0"/>
            <a:ext cx="195580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485900"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Freihandform 19"/>
          <p:cNvSpPr/>
          <p:nvPr userDrawn="1">
            <p:custDataLst>
              <p:tags r:id="rId8"/>
            </p:custDataLst>
          </p:nvPr>
        </p:nvSpPr>
        <p:spPr>
          <a:xfrm>
            <a:off x="2580060" y="1"/>
            <a:ext cx="92452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0 w 2880320"/>
              <a:gd name="connsiteY4" fmla="*/ 0 h 1143000"/>
              <a:gd name="connsiteX0" fmla="*/ 216024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2160240 w 28803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132432 w 924520"/>
              <a:gd name="connsiteY3" fmla="*/ 643436 h 1143000"/>
              <a:gd name="connsiteX4" fmla="*/ 204440 w 9245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204440 w 924520"/>
              <a:gd name="connsiteY4" fmla="*/ 0 h 1143000"/>
              <a:gd name="connsiteX0" fmla="*/ 348456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348456 w 924520"/>
              <a:gd name="connsiteY4" fmla="*/ 0 h 1143000"/>
              <a:gd name="connsiteX0" fmla="*/ 348456 w 924520"/>
              <a:gd name="connsiteY0" fmla="*/ 571943 h 1143000"/>
              <a:gd name="connsiteX1" fmla="*/ 924520 w 924520"/>
              <a:gd name="connsiteY1" fmla="*/ 0 h 1143000"/>
              <a:gd name="connsiteX2" fmla="*/ 0 w 924520"/>
              <a:gd name="connsiteY2" fmla="*/ 1143000 h 1143000"/>
              <a:gd name="connsiteX3" fmla="*/ 348456 w 924520"/>
              <a:gd name="connsiteY3" fmla="*/ 571943 h 1143000"/>
              <a:gd name="connsiteX0" fmla="*/ 420464 w 924520"/>
              <a:gd name="connsiteY0" fmla="*/ 0 h 1143000"/>
              <a:gd name="connsiteX1" fmla="*/ 924520 w 924520"/>
              <a:gd name="connsiteY1" fmla="*/ 0 h 1143000"/>
              <a:gd name="connsiteX2" fmla="*/ 0 w 924520"/>
              <a:gd name="connsiteY2" fmla="*/ 1143000 h 1143000"/>
              <a:gd name="connsiteX3" fmla="*/ 420464 w 924520"/>
              <a:gd name="connsiteY3" fmla="*/ 0 h 1143000"/>
            </a:gdLst>
            <a:ahLst/>
            <a:cxnLst>
              <a:cxn ang="0">
                <a:pos x="connsiteX0" y="connsiteY0"/>
              </a:cxn>
              <a:cxn ang="0">
                <a:pos x="connsiteX1" y="connsiteY1"/>
              </a:cxn>
              <a:cxn ang="0">
                <a:pos x="connsiteX2" y="connsiteY2"/>
              </a:cxn>
              <a:cxn ang="0">
                <a:pos x="connsiteX3" y="connsiteY3"/>
              </a:cxn>
            </a:cxnLst>
            <a:rect l="l" t="t" r="r" b="b"/>
            <a:pathLst>
              <a:path w="924520" h="1143000">
                <a:moveTo>
                  <a:pt x="420464" y="0"/>
                </a:moveTo>
                <a:lnTo>
                  <a:pt x="924520" y="0"/>
                </a:lnTo>
                <a:lnTo>
                  <a:pt x="0" y="1143000"/>
                </a:lnTo>
                <a:lnTo>
                  <a:pt x="420464" y="0"/>
                </a:lnTo>
                <a:close/>
              </a:path>
            </a:pathLst>
          </a:cu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Rechteck 20"/>
          <p:cNvSpPr/>
          <p:nvPr userDrawn="1">
            <p:custDataLst>
              <p:tags r:id="rId9"/>
            </p:custDataLst>
          </p:nvPr>
        </p:nvSpPr>
        <p:spPr>
          <a:xfrm>
            <a:off x="795" y="648469"/>
            <a:ext cx="9155906" cy="504056"/>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Rectangle 3"/>
          <p:cNvSpPr txBox="1">
            <a:spLocks noChangeArrowheads="1"/>
          </p:cNvSpPr>
          <p:nvPr userDrawn="1"/>
        </p:nvSpPr>
        <p:spPr bwMode="auto">
          <a:xfrm>
            <a:off x="845840" y="4240838"/>
            <a:ext cx="7452320" cy="851192"/>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400" b="1" kern="0" dirty="0" smtClean="0">
                <a:latin typeface="+mn-lt"/>
              </a:rPr>
              <a:t>Prof. Dr</a:t>
            </a:r>
            <a:r>
              <a:rPr lang="en-US" sz="1400" b="1" kern="0" dirty="0" smtClean="0">
                <a:solidFill>
                  <a:schemeClr val="tx1"/>
                </a:solidFill>
                <a:latin typeface="+mn-lt"/>
                <a:ea typeface="+mn-ea"/>
                <a:cs typeface="+mn-cs"/>
              </a:rPr>
              <a:t>. </a:t>
            </a:r>
            <a:r>
              <a:rPr lang="de-DE" sz="1400" b="1" kern="0" dirty="0" err="1" smtClean="0">
                <a:solidFill>
                  <a:schemeClr val="tx1"/>
                </a:solidFill>
                <a:latin typeface="+mn-lt"/>
                <a:ea typeface="+mn-ea"/>
                <a:cs typeface="+mn-cs"/>
              </a:rPr>
              <a:t>Giorgi</a:t>
            </a:r>
            <a:r>
              <a:rPr lang="de-DE" sz="1400" b="1" kern="0" dirty="0" smtClean="0">
                <a:solidFill>
                  <a:schemeClr val="tx1"/>
                </a:solidFill>
                <a:latin typeface="+mn-lt"/>
                <a:ea typeface="+mn-ea"/>
                <a:cs typeface="+mn-cs"/>
              </a:rPr>
              <a:t> </a:t>
            </a:r>
            <a:r>
              <a:rPr lang="de-DE" sz="1400" b="1" kern="0" dirty="0" err="1" smtClean="0">
                <a:solidFill>
                  <a:schemeClr val="tx1"/>
                </a:solidFill>
                <a:latin typeface="+mn-lt"/>
                <a:ea typeface="+mn-ea"/>
                <a:cs typeface="+mn-cs"/>
              </a:rPr>
              <a:t>Chelidze</a:t>
            </a:r>
            <a:r>
              <a:rPr lang="de-DE" sz="1400" b="1" kern="0" dirty="0" smtClean="0">
                <a:solidFill>
                  <a:schemeClr val="tx1"/>
                </a:solidFill>
                <a:latin typeface="+mn-lt"/>
                <a:ea typeface="+mn-ea"/>
                <a:cs typeface="+mn-cs"/>
              </a:rPr>
              <a:t>, Prof. Dr. </a:t>
            </a:r>
            <a:r>
              <a:rPr lang="de-DE" sz="1400" b="1" kern="0" dirty="0" err="1" smtClean="0">
                <a:solidFill>
                  <a:schemeClr val="tx1"/>
                </a:solidFill>
                <a:latin typeface="+mn-lt"/>
                <a:ea typeface="+mn-ea"/>
                <a:cs typeface="+mn-cs"/>
              </a:rPr>
              <a:t>Malkhaz</a:t>
            </a:r>
            <a:r>
              <a:rPr lang="de-DE" sz="1400" b="1" kern="0" dirty="0" smtClean="0">
                <a:solidFill>
                  <a:schemeClr val="tx1"/>
                </a:solidFill>
                <a:latin typeface="+mn-lt"/>
                <a:ea typeface="+mn-ea"/>
                <a:cs typeface="+mn-cs"/>
              </a:rPr>
              <a:t> </a:t>
            </a:r>
            <a:r>
              <a:rPr lang="de-DE" sz="1400" b="1" kern="0" dirty="0" err="1" smtClean="0">
                <a:solidFill>
                  <a:schemeClr val="tx1"/>
                </a:solidFill>
                <a:latin typeface="+mn-lt"/>
                <a:ea typeface="+mn-ea"/>
                <a:cs typeface="+mn-cs"/>
              </a:rPr>
              <a:t>Shashiashvili</a:t>
            </a:r>
            <a:r>
              <a:rPr lang="en-US" sz="1400" b="1" kern="0" baseline="0" dirty="0" smtClean="0">
                <a:solidFill>
                  <a:schemeClr val="tx1"/>
                </a:solidFill>
                <a:latin typeface="+mn-lt"/>
                <a:ea typeface="+mn-ea"/>
                <a:cs typeface="+mn-cs"/>
              </a:rPr>
              <a:t> </a:t>
            </a:r>
            <a:r>
              <a:rPr lang="de-DE" sz="1400" b="1" kern="0" dirty="0" smtClean="0">
                <a:solidFill>
                  <a:schemeClr val="tx1"/>
                </a:solidFill>
                <a:latin typeface="+mn-lt"/>
                <a:ea typeface="+mn-ea"/>
                <a:cs typeface="+mn-cs"/>
              </a:rPr>
              <a:t>&amp;</a:t>
            </a: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400" b="1" kern="0" dirty="0" smtClean="0">
                <a:solidFill>
                  <a:schemeClr val="tx1"/>
                </a:solidFill>
                <a:latin typeface="+mn-lt"/>
                <a:ea typeface="+mn-ea"/>
                <a:cs typeface="+mn-cs"/>
              </a:rPr>
              <a:t>Prof. </a:t>
            </a:r>
            <a:r>
              <a:rPr lang="en-US" sz="1400" b="1" kern="0" dirty="0" smtClean="0">
                <a:latin typeface="+mn-lt"/>
              </a:rPr>
              <a:t>Dr</a:t>
            </a:r>
            <a:r>
              <a:rPr lang="en-US" sz="1400" b="1" kern="0" dirty="0" smtClean="0">
                <a:latin typeface="+mn-lt"/>
              </a:rPr>
              <a:t>. Dr. </a:t>
            </a:r>
            <a:r>
              <a:rPr lang="en-US" sz="1400" b="1" kern="0" dirty="0" err="1" smtClean="0">
                <a:latin typeface="+mn-lt"/>
              </a:rPr>
              <a:t>h.c</a:t>
            </a:r>
            <a:r>
              <a:rPr lang="en-US" sz="1400" b="1" kern="0" dirty="0" smtClean="0">
                <a:latin typeface="+mn-lt"/>
              </a:rPr>
              <a:t>. </a:t>
            </a:r>
            <a:r>
              <a:rPr lang="en-US" sz="1400" b="1" kern="0" dirty="0" smtClean="0">
                <a:latin typeface="+mn-lt"/>
              </a:rPr>
              <a:t>Florian Rupp</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500" dirty="0" smtClean="0"/>
          </a:p>
          <a:p>
            <a:pPr algn="ctr" eaLnBrk="1" hangingPunct="1"/>
            <a:r>
              <a:rPr lang="en-US" sz="1400" dirty="0" smtClean="0"/>
              <a:t>Kutaisi International</a:t>
            </a:r>
            <a:r>
              <a:rPr lang="en-US" sz="1400" baseline="0" dirty="0" smtClean="0"/>
              <a:t> University</a:t>
            </a:r>
            <a:endParaRPr lang="en-US" sz="1400" dirty="0" smtClean="0"/>
          </a:p>
        </p:txBody>
      </p:sp>
      <p:pic>
        <p:nvPicPr>
          <p:cNvPr id="24" name="Grafik 23" descr="index.png"/>
          <p:cNvPicPr>
            <a:picLocks noChangeAspect="1"/>
          </p:cNvPicPr>
          <p:nvPr userDrawn="1"/>
        </p:nvPicPr>
        <p:blipFill>
          <a:blip r:embed="rId16" cstate="print"/>
          <a:stretch>
            <a:fillRect/>
          </a:stretch>
        </p:blipFill>
        <p:spPr>
          <a:xfrm>
            <a:off x="179513" y="4437868"/>
            <a:ext cx="1872207" cy="58215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71600" y="52707"/>
            <a:ext cx="8064896" cy="709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0" name="Rechteck 19"/>
          <p:cNvSpPr/>
          <p:nvPr userDrawn="1"/>
        </p:nvSpPr>
        <p:spPr>
          <a:xfrm>
            <a:off x="6084168" y="0"/>
            <a:ext cx="3059832" cy="810000"/>
          </a:xfrm>
          <a:prstGeom prst="rect">
            <a:avLst/>
          </a:prstGeom>
          <a:solidFill>
            <a:schemeClr val="tx2"/>
          </a:solidFill>
          <a:ln w="2540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Rechteck 18"/>
          <p:cNvSpPr/>
          <p:nvPr>
            <p:custDataLst>
              <p:tags r:id="rId1"/>
            </p:custDataLst>
          </p:nvPr>
        </p:nvSpPr>
        <p:spPr>
          <a:xfrm>
            <a:off x="560" y="456093"/>
            <a:ext cx="9143440" cy="354739"/>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43" name="Gruppieren 42"/>
          <p:cNvGrpSpPr/>
          <p:nvPr userDrawn="1"/>
        </p:nvGrpSpPr>
        <p:grpSpPr>
          <a:xfrm>
            <a:off x="0" y="0"/>
            <a:ext cx="6444207" cy="811112"/>
            <a:chOff x="0" y="0"/>
            <a:chExt cx="9156701" cy="1152525"/>
          </a:xfrm>
        </p:grpSpPr>
        <p:pic>
          <p:nvPicPr>
            <p:cNvPr id="28" name="Picture 8" descr="https://cdn.pixabay.com/photo/2016/04/13/19/23/binary-1327501_960_720.jpg"/>
            <p:cNvPicPr>
              <a:picLocks noChangeAspect="1" noChangeArrowheads="1"/>
            </p:cNvPicPr>
            <p:nvPr userDrawn="1"/>
          </p:nvPicPr>
          <p:blipFill>
            <a:blip r:embed="rId11" cstate="print"/>
            <a:srcRect/>
            <a:stretch>
              <a:fillRect/>
            </a:stretch>
          </p:blipFill>
          <p:spPr bwMode="auto">
            <a:xfrm>
              <a:off x="395536" y="0"/>
              <a:ext cx="2828754" cy="1152128"/>
            </a:xfrm>
            <a:prstGeom prst="rect">
              <a:avLst/>
            </a:prstGeom>
            <a:noFill/>
          </p:spPr>
        </p:pic>
        <p:grpSp>
          <p:nvGrpSpPr>
            <p:cNvPr id="29" name="Gruppieren 28"/>
            <p:cNvGrpSpPr/>
            <p:nvPr userDrawn="1"/>
          </p:nvGrpSpPr>
          <p:grpSpPr>
            <a:xfrm>
              <a:off x="3059832" y="0"/>
              <a:ext cx="3312368" cy="1152525"/>
              <a:chOff x="3059832" y="0"/>
              <a:chExt cx="3312368" cy="1152525"/>
            </a:xfrm>
          </p:grpSpPr>
          <p:pic>
            <p:nvPicPr>
              <p:cNvPr id="30" name="Picture 4" descr="https://scontent-muc2-1.xx.fbcdn.net/v/t1.0-9/105047738_302269647821182_6536006559647297022_o.jpg?_nc_cat=105&amp;_nc_sid=730e14&amp;_nc_ohc=TQF0ZCkImkEAX_9ZuvG&amp;_nc_ht=scontent-muc2-1.xx&amp;oh=0be3c9382f21dded80330d22b968e298&amp;oe=5F833F90"/>
              <p:cNvPicPr>
                <a:picLocks noChangeAspect="1" noChangeArrowheads="1"/>
              </p:cNvPicPr>
              <p:nvPr userDrawn="1"/>
            </p:nvPicPr>
            <p:blipFill>
              <a:blip r:embed="rId12" cstate="print"/>
              <a:srcRect/>
              <a:stretch>
                <a:fillRect/>
              </a:stretch>
            </p:blipFill>
            <p:spPr bwMode="auto">
              <a:xfrm>
                <a:off x="3059832" y="0"/>
                <a:ext cx="1728192" cy="1152128"/>
              </a:xfrm>
              <a:prstGeom prst="rect">
                <a:avLst/>
              </a:prstGeom>
              <a:noFill/>
            </p:spPr>
          </p:pic>
          <p:grpSp>
            <p:nvGrpSpPr>
              <p:cNvPr id="31" name="Gruppieren 26"/>
              <p:cNvGrpSpPr/>
              <p:nvPr userDrawn="1"/>
            </p:nvGrpSpPr>
            <p:grpSpPr>
              <a:xfrm>
                <a:off x="4427984" y="0"/>
                <a:ext cx="1944216" cy="1152525"/>
                <a:chOff x="4427984" y="0"/>
                <a:chExt cx="1944216" cy="1152525"/>
              </a:xfrm>
            </p:grpSpPr>
            <p:pic>
              <p:nvPicPr>
                <p:cNvPr id="32" name="Picture 2" descr="Banner, Header, Mathematik, Formel, Physik, Schule"/>
                <p:cNvPicPr>
                  <a:picLocks noChangeAspect="1" noChangeArrowheads="1"/>
                </p:cNvPicPr>
                <p:nvPr userDrawn="1"/>
              </p:nvPicPr>
              <p:blipFill>
                <a:blip r:embed="rId13" cstate="print"/>
                <a:srcRect/>
                <a:stretch>
                  <a:fillRect/>
                </a:stretch>
              </p:blipFill>
              <p:spPr bwMode="auto">
                <a:xfrm>
                  <a:off x="4427984" y="0"/>
                  <a:ext cx="1944216" cy="267494"/>
                </a:xfrm>
                <a:prstGeom prst="rect">
                  <a:avLst/>
                </a:prstGeom>
                <a:noFill/>
              </p:spPr>
            </p:pic>
            <p:pic>
              <p:nvPicPr>
                <p:cNvPr id="33" name="Picture 2" descr="Banner, Header, Mathematik, Formel, Physik, Schule"/>
                <p:cNvPicPr>
                  <a:picLocks noChangeAspect="1" noChangeArrowheads="1"/>
                </p:cNvPicPr>
                <p:nvPr userDrawn="1"/>
              </p:nvPicPr>
              <p:blipFill>
                <a:blip r:embed="rId14" cstate="print"/>
                <a:srcRect/>
                <a:stretch>
                  <a:fillRect/>
                </a:stretch>
              </p:blipFill>
              <p:spPr bwMode="auto">
                <a:xfrm>
                  <a:off x="4572000" y="267494"/>
                  <a:ext cx="1656184" cy="432048"/>
                </a:xfrm>
                <a:prstGeom prst="rect">
                  <a:avLst/>
                </a:prstGeom>
                <a:noFill/>
              </p:spPr>
            </p:pic>
            <p:pic>
              <p:nvPicPr>
                <p:cNvPr id="34" name="Picture 2" descr="Banner, Header, Mathematik, Formel, Physik, Schule"/>
                <p:cNvPicPr>
                  <a:picLocks noChangeAspect="1" noChangeArrowheads="1"/>
                </p:cNvPicPr>
                <p:nvPr userDrawn="1"/>
              </p:nvPicPr>
              <p:blipFill>
                <a:blip r:embed="rId15" cstate="print"/>
                <a:srcRect/>
                <a:stretch>
                  <a:fillRect/>
                </a:stretch>
              </p:blipFill>
              <p:spPr bwMode="auto">
                <a:xfrm>
                  <a:off x="4716016" y="689073"/>
                  <a:ext cx="1368152" cy="463452"/>
                </a:xfrm>
                <a:prstGeom prst="rect">
                  <a:avLst/>
                </a:prstGeom>
                <a:noFill/>
              </p:spPr>
            </p:pic>
          </p:grpSp>
        </p:grpSp>
        <p:sp>
          <p:nvSpPr>
            <p:cNvPr id="35" name="Freihandform 34"/>
            <p:cNvSpPr/>
            <p:nvPr userDrawn="1">
              <p:custDataLst>
                <p:tags r:id="rId2"/>
              </p:custDataLst>
            </p:nvPr>
          </p:nvSpPr>
          <p:spPr>
            <a:xfrm flipH="1">
              <a:off x="6024860" y="447"/>
              <a:ext cx="313184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1955800"/>
                <a:gd name="connsiteY0" fmla="*/ 0 h 1143000"/>
                <a:gd name="connsiteX1" fmla="*/ 1641023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641023"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 name="Parallelogramm 35"/>
            <p:cNvSpPr/>
            <p:nvPr userDrawn="1">
              <p:custDataLst>
                <p:tags r:id="rId3"/>
              </p:custDataLst>
            </p:nvPr>
          </p:nvSpPr>
          <p:spPr>
            <a:xfrm>
              <a:off x="5808836" y="1"/>
              <a:ext cx="792088" cy="1152128"/>
            </a:xfrm>
            <a:prstGeom prst="parallelogram">
              <a:avLst>
                <a:gd name="adj" fmla="val 63481"/>
              </a:avLst>
            </a:pr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 name="Parallelogramm 36"/>
            <p:cNvSpPr/>
            <p:nvPr userDrawn="1">
              <p:custDataLst>
                <p:tags r:id="rId4"/>
              </p:custDataLst>
            </p:nvPr>
          </p:nvSpPr>
          <p:spPr>
            <a:xfrm>
              <a:off x="2568476" y="1"/>
              <a:ext cx="1152128" cy="1152128"/>
            </a:xfrm>
            <a:prstGeom prst="parallelogram">
              <a:avLst>
                <a:gd name="adj" fmla="val 52628"/>
              </a:avLst>
            </a:prstGeom>
            <a:solidFill>
              <a:srgbClr val="1F497D">
                <a:lumMod val="60000"/>
                <a:lumOff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 name="Parallelogramm 37"/>
            <p:cNvSpPr/>
            <p:nvPr userDrawn="1">
              <p:custDataLst>
                <p:tags r:id="rId5"/>
              </p:custDataLst>
            </p:nvPr>
          </p:nvSpPr>
          <p:spPr>
            <a:xfrm flipH="1">
              <a:off x="4296668" y="1"/>
              <a:ext cx="648072" cy="1152128"/>
            </a:xfrm>
            <a:prstGeom prst="parallelogram">
              <a:avLst>
                <a:gd name="adj" fmla="val 68305"/>
              </a:avLst>
            </a:prstGeom>
            <a:solidFill>
              <a:srgbClr val="F79646"/>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Parallelogramm 38"/>
            <p:cNvSpPr/>
            <p:nvPr userDrawn="1">
              <p:custDataLst>
                <p:tags r:id="rId6"/>
              </p:custDataLst>
            </p:nvPr>
          </p:nvSpPr>
          <p:spPr>
            <a:xfrm>
              <a:off x="2568476" y="1"/>
              <a:ext cx="1008112" cy="1152128"/>
            </a:xfrm>
            <a:prstGeom prst="parallelogram">
              <a:avLst>
                <a:gd name="adj" fmla="val 88390"/>
              </a:avLst>
            </a:prstGeom>
            <a:solidFill>
              <a:srgbClr val="4F81BD">
                <a:lumMod val="20000"/>
                <a:lumOff val="8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Freihandform 39"/>
            <p:cNvSpPr/>
            <p:nvPr userDrawn="1">
              <p:custDataLst>
                <p:tags r:id="rId7"/>
              </p:custDataLst>
            </p:nvPr>
          </p:nvSpPr>
          <p:spPr>
            <a:xfrm>
              <a:off x="0" y="0"/>
              <a:ext cx="195580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485900"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 name="Freihandform 40"/>
            <p:cNvSpPr/>
            <p:nvPr userDrawn="1">
              <p:custDataLst>
                <p:tags r:id="rId8"/>
              </p:custDataLst>
            </p:nvPr>
          </p:nvSpPr>
          <p:spPr>
            <a:xfrm>
              <a:off x="2580060" y="1"/>
              <a:ext cx="92452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0 w 2880320"/>
                <a:gd name="connsiteY4" fmla="*/ 0 h 1143000"/>
                <a:gd name="connsiteX0" fmla="*/ 216024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2160240 w 28803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132432 w 924520"/>
                <a:gd name="connsiteY3" fmla="*/ 643436 h 1143000"/>
                <a:gd name="connsiteX4" fmla="*/ 204440 w 9245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204440 w 924520"/>
                <a:gd name="connsiteY4" fmla="*/ 0 h 1143000"/>
                <a:gd name="connsiteX0" fmla="*/ 348456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348456 w 924520"/>
                <a:gd name="connsiteY4" fmla="*/ 0 h 1143000"/>
                <a:gd name="connsiteX0" fmla="*/ 348456 w 924520"/>
                <a:gd name="connsiteY0" fmla="*/ 571943 h 1143000"/>
                <a:gd name="connsiteX1" fmla="*/ 924520 w 924520"/>
                <a:gd name="connsiteY1" fmla="*/ 0 h 1143000"/>
                <a:gd name="connsiteX2" fmla="*/ 0 w 924520"/>
                <a:gd name="connsiteY2" fmla="*/ 1143000 h 1143000"/>
                <a:gd name="connsiteX3" fmla="*/ 348456 w 924520"/>
                <a:gd name="connsiteY3" fmla="*/ 571943 h 1143000"/>
                <a:gd name="connsiteX0" fmla="*/ 420464 w 924520"/>
                <a:gd name="connsiteY0" fmla="*/ 0 h 1143000"/>
                <a:gd name="connsiteX1" fmla="*/ 924520 w 924520"/>
                <a:gd name="connsiteY1" fmla="*/ 0 h 1143000"/>
                <a:gd name="connsiteX2" fmla="*/ 0 w 924520"/>
                <a:gd name="connsiteY2" fmla="*/ 1143000 h 1143000"/>
                <a:gd name="connsiteX3" fmla="*/ 420464 w 924520"/>
                <a:gd name="connsiteY3" fmla="*/ 0 h 1143000"/>
              </a:gdLst>
              <a:ahLst/>
              <a:cxnLst>
                <a:cxn ang="0">
                  <a:pos x="connsiteX0" y="connsiteY0"/>
                </a:cxn>
                <a:cxn ang="0">
                  <a:pos x="connsiteX1" y="connsiteY1"/>
                </a:cxn>
                <a:cxn ang="0">
                  <a:pos x="connsiteX2" y="connsiteY2"/>
                </a:cxn>
                <a:cxn ang="0">
                  <a:pos x="connsiteX3" y="connsiteY3"/>
                </a:cxn>
              </a:cxnLst>
              <a:rect l="l" t="t" r="r" b="b"/>
              <a:pathLst>
                <a:path w="924520" h="1143000">
                  <a:moveTo>
                    <a:pt x="420464" y="0"/>
                  </a:moveTo>
                  <a:lnTo>
                    <a:pt x="924520" y="0"/>
                  </a:lnTo>
                  <a:lnTo>
                    <a:pt x="0" y="1143000"/>
                  </a:lnTo>
                  <a:lnTo>
                    <a:pt x="420464" y="0"/>
                  </a:lnTo>
                  <a:close/>
                </a:path>
              </a:pathLst>
            </a:cu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2" name="Rechteck 41"/>
            <p:cNvSpPr/>
            <p:nvPr userDrawn="1">
              <p:custDataLst>
                <p:tags r:id="rId9"/>
              </p:custDataLst>
            </p:nvPr>
          </p:nvSpPr>
          <p:spPr>
            <a:xfrm>
              <a:off x="795" y="648072"/>
              <a:ext cx="9155906" cy="504056"/>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21" name="Line 12"/>
          <p:cNvSpPr>
            <a:spLocks noChangeShapeType="1"/>
          </p:cNvSpPr>
          <p:nvPr userDrawn="1"/>
        </p:nvSpPr>
        <p:spPr bwMode="auto">
          <a:xfrm>
            <a:off x="0" y="824640"/>
            <a:ext cx="9144000" cy="0"/>
          </a:xfrm>
          <a:prstGeom prst="line">
            <a:avLst/>
          </a:prstGeom>
          <a:noFill/>
          <a:ln w="38100">
            <a:solidFill>
              <a:schemeClr val="tx2">
                <a:lumMod val="20000"/>
                <a:lumOff val="80000"/>
              </a:schemeClr>
            </a:solidFill>
            <a:round/>
            <a:headEnd/>
            <a:tailEnd/>
          </a:ln>
          <a:effectLst/>
        </p:spPr>
        <p:txBody>
          <a:bodyPr/>
          <a:lstStyle/>
          <a:p>
            <a:pPr>
              <a:defRPr/>
            </a:pP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pic>
        <p:nvPicPr>
          <p:cNvPr id="7" name="Picture 8" descr="https://cdn.pixabay.com/photo/2016/04/13/19/23/binary-1327501_960_720.jpg"/>
          <p:cNvPicPr>
            <a:picLocks noChangeAspect="1" noChangeArrowheads="1"/>
          </p:cNvPicPr>
          <p:nvPr/>
        </p:nvPicPr>
        <p:blipFill>
          <a:blip r:embed="rId12" cstate="print"/>
          <a:srcRect/>
          <a:stretch>
            <a:fillRect/>
          </a:stretch>
        </p:blipFill>
        <p:spPr bwMode="auto">
          <a:xfrm>
            <a:off x="395536" y="0"/>
            <a:ext cx="2828754" cy="1152128"/>
          </a:xfrm>
          <a:prstGeom prst="rect">
            <a:avLst/>
          </a:prstGeom>
          <a:noFill/>
        </p:spPr>
      </p:pic>
      <p:grpSp>
        <p:nvGrpSpPr>
          <p:cNvPr id="26" name="Gruppieren 25"/>
          <p:cNvGrpSpPr/>
          <p:nvPr userDrawn="1"/>
        </p:nvGrpSpPr>
        <p:grpSpPr>
          <a:xfrm>
            <a:off x="3059832" y="0"/>
            <a:ext cx="3312368" cy="1152525"/>
            <a:chOff x="3059832" y="0"/>
            <a:chExt cx="3312368" cy="1152525"/>
          </a:xfrm>
        </p:grpSpPr>
        <p:pic>
          <p:nvPicPr>
            <p:cNvPr id="27" name="Picture 4" descr="https://scontent-muc2-1.xx.fbcdn.net/v/t1.0-9/105047738_302269647821182_6536006559647297022_o.jpg?_nc_cat=105&amp;_nc_sid=730e14&amp;_nc_ohc=TQF0ZCkImkEAX_9ZuvG&amp;_nc_ht=scontent-muc2-1.xx&amp;oh=0be3c9382f21dded80330d22b968e298&amp;oe=5F833F90"/>
            <p:cNvPicPr>
              <a:picLocks noChangeAspect="1" noChangeArrowheads="1"/>
            </p:cNvPicPr>
            <p:nvPr userDrawn="1"/>
          </p:nvPicPr>
          <p:blipFill>
            <a:blip r:embed="rId13" cstate="print"/>
            <a:srcRect/>
            <a:stretch>
              <a:fillRect/>
            </a:stretch>
          </p:blipFill>
          <p:spPr bwMode="auto">
            <a:xfrm>
              <a:off x="3059832" y="0"/>
              <a:ext cx="1728192" cy="1152128"/>
            </a:xfrm>
            <a:prstGeom prst="rect">
              <a:avLst/>
            </a:prstGeom>
            <a:noFill/>
          </p:spPr>
        </p:pic>
        <p:grpSp>
          <p:nvGrpSpPr>
            <p:cNvPr id="28" name="Gruppieren 26"/>
            <p:cNvGrpSpPr/>
            <p:nvPr userDrawn="1"/>
          </p:nvGrpSpPr>
          <p:grpSpPr>
            <a:xfrm>
              <a:off x="4427984" y="0"/>
              <a:ext cx="1944216" cy="1152525"/>
              <a:chOff x="4427984" y="0"/>
              <a:chExt cx="1944216" cy="1152525"/>
            </a:xfrm>
          </p:grpSpPr>
          <p:pic>
            <p:nvPicPr>
              <p:cNvPr id="29" name="Picture 2" descr="Banner, Header, Mathematik, Formel, Physik, Schule"/>
              <p:cNvPicPr>
                <a:picLocks noChangeAspect="1" noChangeArrowheads="1"/>
              </p:cNvPicPr>
              <p:nvPr userDrawn="1"/>
            </p:nvPicPr>
            <p:blipFill>
              <a:blip r:embed="rId14" cstate="print"/>
              <a:srcRect/>
              <a:stretch>
                <a:fillRect/>
              </a:stretch>
            </p:blipFill>
            <p:spPr bwMode="auto">
              <a:xfrm>
                <a:off x="4427984" y="0"/>
                <a:ext cx="1944216" cy="267494"/>
              </a:xfrm>
              <a:prstGeom prst="rect">
                <a:avLst/>
              </a:prstGeom>
              <a:noFill/>
            </p:spPr>
          </p:pic>
          <p:pic>
            <p:nvPicPr>
              <p:cNvPr id="30" name="Picture 2" descr="Banner, Header, Mathematik, Formel, Physik, Schule"/>
              <p:cNvPicPr>
                <a:picLocks noChangeAspect="1" noChangeArrowheads="1"/>
              </p:cNvPicPr>
              <p:nvPr userDrawn="1"/>
            </p:nvPicPr>
            <p:blipFill>
              <a:blip r:embed="rId15" cstate="print"/>
              <a:srcRect/>
              <a:stretch>
                <a:fillRect/>
              </a:stretch>
            </p:blipFill>
            <p:spPr bwMode="auto">
              <a:xfrm>
                <a:off x="4572000" y="267494"/>
                <a:ext cx="1656184" cy="432048"/>
              </a:xfrm>
              <a:prstGeom prst="rect">
                <a:avLst/>
              </a:prstGeom>
              <a:noFill/>
            </p:spPr>
          </p:pic>
          <p:pic>
            <p:nvPicPr>
              <p:cNvPr id="31" name="Picture 2" descr="Banner, Header, Mathematik, Formel, Physik, Schule"/>
              <p:cNvPicPr>
                <a:picLocks noChangeAspect="1" noChangeArrowheads="1"/>
              </p:cNvPicPr>
              <p:nvPr userDrawn="1"/>
            </p:nvPicPr>
            <p:blipFill>
              <a:blip r:embed="rId16" cstate="print"/>
              <a:srcRect/>
              <a:stretch>
                <a:fillRect/>
              </a:stretch>
            </p:blipFill>
            <p:spPr bwMode="auto">
              <a:xfrm>
                <a:off x="4716016" y="689073"/>
                <a:ext cx="1368152" cy="463452"/>
              </a:xfrm>
              <a:prstGeom prst="rect">
                <a:avLst/>
              </a:prstGeom>
              <a:noFill/>
            </p:spPr>
          </p:pic>
        </p:grpSp>
      </p:grpSp>
      <p:sp>
        <p:nvSpPr>
          <p:cNvPr id="24" name="Rechteck 23"/>
          <p:cNvSpPr/>
          <p:nvPr userDrawn="1"/>
        </p:nvSpPr>
        <p:spPr>
          <a:xfrm>
            <a:off x="179512" y="1275606"/>
            <a:ext cx="3240360" cy="3744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feld 10"/>
          <p:cNvSpPr txBox="1"/>
          <p:nvPr>
            <p:custDataLst>
              <p:tags r:id="rId1"/>
            </p:custDataLst>
          </p:nvPr>
        </p:nvSpPr>
        <p:spPr>
          <a:xfrm>
            <a:off x="7543657" y="720080"/>
            <a:ext cx="150554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Florian Rupp</a:t>
            </a: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Freihandform 11"/>
          <p:cNvSpPr/>
          <p:nvPr>
            <p:custDataLst>
              <p:tags r:id="rId2"/>
            </p:custDataLst>
          </p:nvPr>
        </p:nvSpPr>
        <p:spPr>
          <a:xfrm flipH="1">
            <a:off x="6024860" y="447"/>
            <a:ext cx="313184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1955800"/>
              <a:gd name="connsiteY0" fmla="*/ 0 h 1143000"/>
              <a:gd name="connsiteX1" fmla="*/ 1641023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641023"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Parallelogramm 12"/>
          <p:cNvSpPr/>
          <p:nvPr>
            <p:custDataLst>
              <p:tags r:id="rId3"/>
            </p:custDataLst>
          </p:nvPr>
        </p:nvSpPr>
        <p:spPr>
          <a:xfrm>
            <a:off x="5808836" y="1"/>
            <a:ext cx="792088" cy="1152128"/>
          </a:xfrm>
          <a:prstGeom prst="parallelogram">
            <a:avLst>
              <a:gd name="adj" fmla="val 63481"/>
            </a:avLst>
          </a:pr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Parallelogramm 13"/>
          <p:cNvSpPr/>
          <p:nvPr>
            <p:custDataLst>
              <p:tags r:id="rId4"/>
            </p:custDataLst>
          </p:nvPr>
        </p:nvSpPr>
        <p:spPr>
          <a:xfrm>
            <a:off x="2568476" y="1"/>
            <a:ext cx="1152128" cy="1152128"/>
          </a:xfrm>
          <a:prstGeom prst="parallelogram">
            <a:avLst>
              <a:gd name="adj" fmla="val 52628"/>
            </a:avLst>
          </a:prstGeom>
          <a:solidFill>
            <a:srgbClr val="1F497D">
              <a:lumMod val="60000"/>
              <a:lumOff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Parallelogramm 14"/>
          <p:cNvSpPr/>
          <p:nvPr>
            <p:custDataLst>
              <p:tags r:id="rId5"/>
            </p:custDataLst>
          </p:nvPr>
        </p:nvSpPr>
        <p:spPr>
          <a:xfrm flipH="1">
            <a:off x="4296668" y="1"/>
            <a:ext cx="648072" cy="1152128"/>
          </a:xfrm>
          <a:prstGeom prst="parallelogram">
            <a:avLst>
              <a:gd name="adj" fmla="val 68305"/>
            </a:avLst>
          </a:prstGeom>
          <a:solidFill>
            <a:srgbClr val="F79646"/>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Parallelogramm 15"/>
          <p:cNvSpPr/>
          <p:nvPr>
            <p:custDataLst>
              <p:tags r:id="rId6"/>
            </p:custDataLst>
          </p:nvPr>
        </p:nvSpPr>
        <p:spPr>
          <a:xfrm>
            <a:off x="2568476" y="1"/>
            <a:ext cx="1008112" cy="1152128"/>
          </a:xfrm>
          <a:prstGeom prst="parallelogram">
            <a:avLst>
              <a:gd name="adj" fmla="val 88390"/>
            </a:avLst>
          </a:prstGeom>
          <a:solidFill>
            <a:srgbClr val="4F81BD">
              <a:lumMod val="20000"/>
              <a:lumOff val="8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Freihandform 16"/>
          <p:cNvSpPr/>
          <p:nvPr>
            <p:custDataLst>
              <p:tags r:id="rId7"/>
            </p:custDataLst>
          </p:nvPr>
        </p:nvSpPr>
        <p:spPr>
          <a:xfrm>
            <a:off x="0" y="0"/>
            <a:ext cx="195580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485900"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Freihandform 17"/>
          <p:cNvSpPr/>
          <p:nvPr>
            <p:custDataLst>
              <p:tags r:id="rId8"/>
            </p:custDataLst>
          </p:nvPr>
        </p:nvSpPr>
        <p:spPr>
          <a:xfrm>
            <a:off x="2580060" y="1"/>
            <a:ext cx="92452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0 w 2880320"/>
              <a:gd name="connsiteY4" fmla="*/ 0 h 1143000"/>
              <a:gd name="connsiteX0" fmla="*/ 216024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2160240 w 28803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132432 w 924520"/>
              <a:gd name="connsiteY3" fmla="*/ 643436 h 1143000"/>
              <a:gd name="connsiteX4" fmla="*/ 204440 w 9245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204440 w 924520"/>
              <a:gd name="connsiteY4" fmla="*/ 0 h 1143000"/>
              <a:gd name="connsiteX0" fmla="*/ 348456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348456 w 924520"/>
              <a:gd name="connsiteY4" fmla="*/ 0 h 1143000"/>
              <a:gd name="connsiteX0" fmla="*/ 348456 w 924520"/>
              <a:gd name="connsiteY0" fmla="*/ 571943 h 1143000"/>
              <a:gd name="connsiteX1" fmla="*/ 924520 w 924520"/>
              <a:gd name="connsiteY1" fmla="*/ 0 h 1143000"/>
              <a:gd name="connsiteX2" fmla="*/ 0 w 924520"/>
              <a:gd name="connsiteY2" fmla="*/ 1143000 h 1143000"/>
              <a:gd name="connsiteX3" fmla="*/ 348456 w 924520"/>
              <a:gd name="connsiteY3" fmla="*/ 571943 h 1143000"/>
              <a:gd name="connsiteX0" fmla="*/ 420464 w 924520"/>
              <a:gd name="connsiteY0" fmla="*/ 0 h 1143000"/>
              <a:gd name="connsiteX1" fmla="*/ 924520 w 924520"/>
              <a:gd name="connsiteY1" fmla="*/ 0 h 1143000"/>
              <a:gd name="connsiteX2" fmla="*/ 0 w 924520"/>
              <a:gd name="connsiteY2" fmla="*/ 1143000 h 1143000"/>
              <a:gd name="connsiteX3" fmla="*/ 420464 w 924520"/>
              <a:gd name="connsiteY3" fmla="*/ 0 h 1143000"/>
            </a:gdLst>
            <a:ahLst/>
            <a:cxnLst>
              <a:cxn ang="0">
                <a:pos x="connsiteX0" y="connsiteY0"/>
              </a:cxn>
              <a:cxn ang="0">
                <a:pos x="connsiteX1" y="connsiteY1"/>
              </a:cxn>
              <a:cxn ang="0">
                <a:pos x="connsiteX2" y="connsiteY2"/>
              </a:cxn>
              <a:cxn ang="0">
                <a:pos x="connsiteX3" y="connsiteY3"/>
              </a:cxn>
            </a:cxnLst>
            <a:rect l="l" t="t" r="r" b="b"/>
            <a:pathLst>
              <a:path w="924520" h="1143000">
                <a:moveTo>
                  <a:pt x="420464" y="0"/>
                </a:moveTo>
                <a:lnTo>
                  <a:pt x="924520" y="0"/>
                </a:lnTo>
                <a:lnTo>
                  <a:pt x="0" y="1143000"/>
                </a:lnTo>
                <a:lnTo>
                  <a:pt x="420464" y="0"/>
                </a:lnTo>
                <a:close/>
              </a:path>
            </a:pathLst>
          </a:cu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Rechteck 18"/>
          <p:cNvSpPr/>
          <p:nvPr>
            <p:custDataLst>
              <p:tags r:id="rId9"/>
            </p:custDataLst>
          </p:nvPr>
        </p:nvSpPr>
        <p:spPr>
          <a:xfrm>
            <a:off x="795" y="648072"/>
            <a:ext cx="9155906" cy="504056"/>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Titel 1"/>
          <p:cNvSpPr>
            <a:spLocks noGrp="1"/>
          </p:cNvSpPr>
          <p:nvPr userDrawn="1">
            <p:ph type="ctrTitle"/>
          </p:nvPr>
        </p:nvSpPr>
        <p:spPr>
          <a:xfrm>
            <a:off x="3851920" y="1275606"/>
            <a:ext cx="5112568" cy="86409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lgn="ctr">
              <a:defRPr/>
            </a:lvl1pPr>
          </a:lstStyle>
          <a:p>
            <a:r>
              <a:rPr lang="de-DE" dirty="0" smtClean="0"/>
              <a:t>Titelmasterformat durch Klicken bearbeiten</a:t>
            </a:r>
            <a:endParaRPr lang="de-DE" dirty="0"/>
          </a:p>
        </p:txBody>
      </p:sp>
      <p:sp>
        <p:nvSpPr>
          <p:cNvPr id="23" name="Rectangle 5"/>
          <p:cNvSpPr>
            <a:spLocks noChangeArrowheads="1"/>
          </p:cNvSpPr>
          <p:nvPr userDrawn="1">
            <p:custDataLst>
              <p:tags r:id="rId10"/>
            </p:custDataLst>
          </p:nvPr>
        </p:nvSpPr>
        <p:spPr bwMode="auto">
          <a:xfrm>
            <a:off x="4752020" y="4299942"/>
            <a:ext cx="3240360" cy="720080"/>
          </a:xfrm>
          <a:prstGeom prst="rect">
            <a:avLst/>
          </a:prstGeom>
          <a:noFill/>
          <a:ln w="9525">
            <a:noFill/>
            <a:miter lim="800000"/>
            <a:headEnd/>
            <a:tailEnd/>
          </a:ln>
        </p:spPr>
        <p:txBody>
          <a:bodyPr anchor="b"/>
          <a:lstStyle/>
          <a:p>
            <a:pPr algn="ctr">
              <a:spcBef>
                <a:spcPct val="20000"/>
              </a:spcBef>
            </a:pPr>
            <a:endParaRPr lang="en-US" sz="1400" dirty="0" smtClean="0"/>
          </a:p>
        </p:txBody>
      </p:sp>
      <p:sp>
        <p:nvSpPr>
          <p:cNvPr id="25" name="Textfeld 24"/>
          <p:cNvSpPr txBox="1"/>
          <p:nvPr userDrawn="1"/>
        </p:nvSpPr>
        <p:spPr>
          <a:xfrm>
            <a:off x="3851920" y="2355726"/>
            <a:ext cx="5040560" cy="1631216"/>
          </a:xfrm>
          <a:prstGeom prst="rect">
            <a:avLst/>
          </a:prstGeom>
          <a:noFill/>
        </p:spPr>
        <p:txBody>
          <a:bodyPr wrap="square" rtlCol="0">
            <a:spAutoFit/>
          </a:bodyPr>
          <a:lstStyle/>
          <a:p>
            <a:pPr algn="ctr"/>
            <a:r>
              <a:rPr lang="en-US" sz="2000" dirty="0" smtClean="0"/>
              <a:t>Questions &amp; Remarks?</a:t>
            </a:r>
          </a:p>
          <a:p>
            <a:pPr algn="ctr"/>
            <a:endParaRPr lang="en-US" sz="2000" dirty="0" smtClean="0"/>
          </a:p>
          <a:p>
            <a:pPr algn="ctr"/>
            <a:endParaRPr lang="en-US" sz="2000" dirty="0" smtClean="0"/>
          </a:p>
          <a:p>
            <a:pPr algn="ctr"/>
            <a:endParaRPr lang="en-US" sz="2000" dirty="0" smtClean="0"/>
          </a:p>
          <a:p>
            <a:pPr algn="ctr"/>
            <a:r>
              <a:rPr lang="en-US" sz="2000" dirty="0" smtClean="0"/>
              <a:t>Thank You Very Much</a:t>
            </a:r>
            <a:endParaRPr lang="en-US" sz="2000" dirty="0"/>
          </a:p>
        </p:txBody>
      </p:sp>
      <p:pic>
        <p:nvPicPr>
          <p:cNvPr id="22" name="Grafik 21" descr="index.png"/>
          <p:cNvPicPr>
            <a:picLocks noChangeAspect="1"/>
          </p:cNvPicPr>
          <p:nvPr userDrawn="1"/>
        </p:nvPicPr>
        <p:blipFill>
          <a:blip r:embed="rId17" cstate="print"/>
          <a:stretch>
            <a:fillRect/>
          </a:stretch>
        </p:blipFill>
        <p:spPr>
          <a:xfrm>
            <a:off x="3798963" y="4578133"/>
            <a:ext cx="1421109" cy="441887"/>
          </a:xfrm>
          <a:prstGeom prst="rect">
            <a:avLst/>
          </a:prstGeom>
        </p:spPr>
      </p:pic>
      <p:pic>
        <p:nvPicPr>
          <p:cNvPr id="1026" name="Picture 2"/>
          <p:cNvPicPr>
            <a:picLocks noChangeAspect="1" noChangeArrowheads="1"/>
          </p:cNvPicPr>
          <p:nvPr userDrawn="1"/>
        </p:nvPicPr>
        <p:blipFill>
          <a:blip r:embed="rId18" cstate="print"/>
          <a:srcRect/>
          <a:stretch>
            <a:fillRect/>
          </a:stretch>
        </p:blipFill>
        <p:spPr bwMode="auto">
          <a:xfrm>
            <a:off x="179512" y="1678889"/>
            <a:ext cx="3240360" cy="2937850"/>
          </a:xfrm>
          <a:prstGeom prst="rect">
            <a:avLst/>
          </a:prstGeom>
          <a:ln>
            <a:noFill/>
          </a:ln>
          <a:effectLst>
            <a:softEdge rad="112500"/>
          </a:effec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Line 12"/>
          <p:cNvSpPr>
            <a:spLocks noChangeShapeType="1"/>
          </p:cNvSpPr>
          <p:nvPr userDrawn="1"/>
        </p:nvSpPr>
        <p:spPr bwMode="auto">
          <a:xfrm>
            <a:off x="0" y="824640"/>
            <a:ext cx="9144000" cy="0"/>
          </a:xfrm>
          <a:prstGeom prst="line">
            <a:avLst/>
          </a:prstGeom>
          <a:noFill/>
          <a:ln w="38100">
            <a:solidFill>
              <a:schemeClr val="tx2">
                <a:lumMod val="20000"/>
                <a:lumOff val="80000"/>
              </a:schemeClr>
            </a:solidFill>
            <a:round/>
            <a:headEnd/>
            <a:tailEnd/>
          </a:ln>
          <a:effectLst/>
        </p:spPr>
        <p:txBody>
          <a:bodyPr/>
          <a:lstStyle/>
          <a:p>
            <a:pPr>
              <a:defRPr/>
            </a:pPr>
            <a:endParaRPr lang="de-DE"/>
          </a:p>
        </p:txBody>
      </p:sp>
      <p:sp>
        <p:nvSpPr>
          <p:cNvPr id="7" name="Rectangle 7"/>
          <p:cNvSpPr>
            <a:spLocks noChangeArrowheads="1"/>
          </p:cNvSpPr>
          <p:nvPr userDrawn="1"/>
        </p:nvSpPr>
        <p:spPr bwMode="invGray">
          <a:xfrm>
            <a:off x="0" y="1"/>
            <a:ext cx="9144000" cy="815024"/>
          </a:xfrm>
          <a:prstGeom prst="rect">
            <a:avLst/>
          </a:prstGeom>
          <a:solidFill>
            <a:schemeClr val="tx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wrap="none" anchor="ctr"/>
          <a:lstStyle/>
          <a:p>
            <a:pPr>
              <a:defRPr/>
            </a:pPr>
            <a:endParaRPr lang="de-DE"/>
          </a:p>
        </p:txBody>
      </p:sp>
      <p:sp>
        <p:nvSpPr>
          <p:cNvPr id="9" name="Abgerundetes Rechteck 8"/>
          <p:cNvSpPr/>
          <p:nvPr userDrawn="1"/>
        </p:nvSpPr>
        <p:spPr>
          <a:xfrm>
            <a:off x="118693" y="105507"/>
            <a:ext cx="667317" cy="598738"/>
          </a:xfrm>
          <a:prstGeom prst="roundRect">
            <a:avLst>
              <a:gd name="adj" fmla="val 91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
          <p:cNvSpPr>
            <a:spLocks noGrp="1" noChangeArrowheads="1"/>
          </p:cNvSpPr>
          <p:nvPr userDrawn="1">
            <p:ph type="title"/>
          </p:nvPr>
        </p:nvSpPr>
        <p:spPr bwMode="auto">
          <a:xfrm>
            <a:off x="971600" y="52707"/>
            <a:ext cx="8064896" cy="709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pic>
        <p:nvPicPr>
          <p:cNvPr id="12" name="Grafik 11" descr="index.png"/>
          <p:cNvPicPr>
            <a:picLocks noChangeAspect="1"/>
          </p:cNvPicPr>
          <p:nvPr userDrawn="1"/>
        </p:nvPicPr>
        <p:blipFill>
          <a:blip r:embed="rId6" cstate="print"/>
          <a:srcRect r="69566"/>
          <a:stretch>
            <a:fillRect/>
          </a:stretch>
        </p:blipFill>
        <p:spPr>
          <a:xfrm>
            <a:off x="166812" y="110777"/>
            <a:ext cx="576064" cy="58856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Lst>
  <p:txStyles>
    <p:titleStyle>
      <a:lvl1pPr algn="l" defTabSz="914400" rtl="0" eaLnBrk="1" latinLnBrk="0" hangingPunct="1">
        <a:spcBef>
          <a:spcPct val="0"/>
        </a:spcBef>
        <a:buNone/>
        <a:defRPr sz="20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42.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45.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51.gif"/></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tags" Target="../tags/tag66.xml"/><Relationship Id="rId7" Type="http://schemas.openxmlformats.org/officeDocument/2006/relationships/slideLayout" Target="../slideLayouts/slideLayout2.xml"/><Relationship Id="rId12" Type="http://schemas.openxmlformats.org/officeDocument/2006/relationships/image" Target="../media/image60.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59.png"/><Relationship Id="rId5" Type="http://schemas.openxmlformats.org/officeDocument/2006/relationships/tags" Target="../tags/tag68.xml"/><Relationship Id="rId10" Type="http://schemas.openxmlformats.org/officeDocument/2006/relationships/image" Target="../media/image58.png"/><Relationship Id="rId4" Type="http://schemas.openxmlformats.org/officeDocument/2006/relationships/tags" Target="../tags/tag67.xml"/><Relationship Id="rId9" Type="http://schemas.openxmlformats.org/officeDocument/2006/relationships/image" Target="../media/image57.png"/></Relationships>
</file>

<file path=ppt/slides/_rels/slide32.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18" Type="http://schemas.openxmlformats.org/officeDocument/2006/relationships/tags" Target="../tags/tag87.xml"/><Relationship Id="rId26" Type="http://schemas.openxmlformats.org/officeDocument/2006/relationships/image" Target="../media/image63.png"/><Relationship Id="rId3" Type="http://schemas.openxmlformats.org/officeDocument/2006/relationships/tags" Target="../tags/tag72.xml"/><Relationship Id="rId21" Type="http://schemas.openxmlformats.org/officeDocument/2006/relationships/tags" Target="../tags/tag90.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tags" Target="../tags/tag86.xml"/><Relationship Id="rId25" Type="http://schemas.openxmlformats.org/officeDocument/2006/relationships/image" Target="../media/image57.png"/><Relationship Id="rId2" Type="http://schemas.openxmlformats.org/officeDocument/2006/relationships/tags" Target="../tags/tag71.xml"/><Relationship Id="rId16" Type="http://schemas.openxmlformats.org/officeDocument/2006/relationships/tags" Target="../tags/tag85.xml"/><Relationship Id="rId20" Type="http://schemas.openxmlformats.org/officeDocument/2006/relationships/tags" Target="../tags/tag89.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24" Type="http://schemas.openxmlformats.org/officeDocument/2006/relationships/image" Target="../media/image56.png"/><Relationship Id="rId5" Type="http://schemas.openxmlformats.org/officeDocument/2006/relationships/tags" Target="../tags/tag74.xml"/><Relationship Id="rId15" Type="http://schemas.openxmlformats.org/officeDocument/2006/relationships/tags" Target="../tags/tag84.xml"/><Relationship Id="rId23" Type="http://schemas.openxmlformats.org/officeDocument/2006/relationships/image" Target="../media/image62.png"/><Relationship Id="rId10" Type="http://schemas.openxmlformats.org/officeDocument/2006/relationships/tags" Target="../tags/tag79.xml"/><Relationship Id="rId19" Type="http://schemas.openxmlformats.org/officeDocument/2006/relationships/tags" Target="../tags/tag88.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 Id="rId2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18" Type="http://schemas.openxmlformats.org/officeDocument/2006/relationships/image" Target="../media/image57.png"/><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image" Target="../media/image56.png"/><Relationship Id="rId2" Type="http://schemas.openxmlformats.org/officeDocument/2006/relationships/tags" Target="../tags/tag92.xml"/><Relationship Id="rId16" Type="http://schemas.openxmlformats.org/officeDocument/2006/relationships/slideLayout" Target="../slideLayouts/slideLayout2.xml"/><Relationship Id="rId20" Type="http://schemas.openxmlformats.org/officeDocument/2006/relationships/image" Target="../media/image64.png"/><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5" Type="http://schemas.openxmlformats.org/officeDocument/2006/relationships/tags" Target="../tags/tag105.xml"/><Relationship Id="rId10" Type="http://schemas.openxmlformats.org/officeDocument/2006/relationships/tags" Target="../tags/tag100.xml"/><Relationship Id="rId19" Type="http://schemas.openxmlformats.org/officeDocument/2006/relationships/image" Target="../media/image63.png"/><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37.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71.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39.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image" Target="../media/image74.png"/><Relationship Id="rId3" Type="http://schemas.openxmlformats.org/officeDocument/2006/relationships/tags" Target="../tags/tag116.xml"/><Relationship Id="rId7" Type="http://schemas.openxmlformats.org/officeDocument/2006/relationships/tags" Target="../tags/tag120.xml"/><Relationship Id="rId12" Type="http://schemas.openxmlformats.org/officeDocument/2006/relationships/image" Target="../media/image73.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slideLayout" Target="../slideLayouts/slideLayout2.xml"/><Relationship Id="rId5" Type="http://schemas.openxmlformats.org/officeDocument/2006/relationships/tags" Target="../tags/tag118.xml"/><Relationship Id="rId10" Type="http://schemas.openxmlformats.org/officeDocument/2006/relationships/tags" Target="../tags/tag123.xml"/><Relationship Id="rId4" Type="http://schemas.openxmlformats.org/officeDocument/2006/relationships/tags" Target="../tags/tag117.xml"/><Relationship Id="rId9" Type="http://schemas.openxmlformats.org/officeDocument/2006/relationships/tags" Target="../tags/tag12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76.png"/><Relationship Id="rId4" Type="http://schemas.openxmlformats.org/officeDocument/2006/relationships/image" Target="../media/image75.png"/></Relationships>
</file>

<file path=ppt/slides/_rels/slide41.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18" Type="http://schemas.openxmlformats.org/officeDocument/2006/relationships/tags" Target="../tags/tag143.xml"/><Relationship Id="rId26" Type="http://schemas.openxmlformats.org/officeDocument/2006/relationships/slideLayout" Target="../slideLayouts/slideLayout2.xml"/><Relationship Id="rId3" Type="http://schemas.openxmlformats.org/officeDocument/2006/relationships/tags" Target="../tags/tag128.xml"/><Relationship Id="rId21" Type="http://schemas.openxmlformats.org/officeDocument/2006/relationships/tags" Target="../tags/tag146.xml"/><Relationship Id="rId7" Type="http://schemas.openxmlformats.org/officeDocument/2006/relationships/tags" Target="../tags/tag132.xml"/><Relationship Id="rId12" Type="http://schemas.openxmlformats.org/officeDocument/2006/relationships/tags" Target="../tags/tag137.xml"/><Relationship Id="rId17" Type="http://schemas.openxmlformats.org/officeDocument/2006/relationships/tags" Target="../tags/tag142.xml"/><Relationship Id="rId25" Type="http://schemas.openxmlformats.org/officeDocument/2006/relationships/tags" Target="../tags/tag150.xml"/><Relationship Id="rId2" Type="http://schemas.openxmlformats.org/officeDocument/2006/relationships/tags" Target="../tags/tag127.xml"/><Relationship Id="rId16" Type="http://schemas.openxmlformats.org/officeDocument/2006/relationships/tags" Target="../tags/tag141.xml"/><Relationship Id="rId20" Type="http://schemas.openxmlformats.org/officeDocument/2006/relationships/tags" Target="../tags/tag145.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24" Type="http://schemas.openxmlformats.org/officeDocument/2006/relationships/tags" Target="../tags/tag149.xml"/><Relationship Id="rId5" Type="http://schemas.openxmlformats.org/officeDocument/2006/relationships/tags" Target="../tags/tag130.xml"/><Relationship Id="rId15" Type="http://schemas.openxmlformats.org/officeDocument/2006/relationships/tags" Target="../tags/tag140.xml"/><Relationship Id="rId23" Type="http://schemas.openxmlformats.org/officeDocument/2006/relationships/tags" Target="../tags/tag148.xml"/><Relationship Id="rId10" Type="http://schemas.openxmlformats.org/officeDocument/2006/relationships/tags" Target="../tags/tag135.xml"/><Relationship Id="rId19" Type="http://schemas.openxmlformats.org/officeDocument/2006/relationships/tags" Target="../tags/tag144.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 Id="rId22" Type="http://schemas.openxmlformats.org/officeDocument/2006/relationships/tags" Target="../tags/tag147.xml"/><Relationship Id="rId27" Type="http://schemas.openxmlformats.org/officeDocument/2006/relationships/image" Target="../media/image77.png"/></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45.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image" Target="../media/image83.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4.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8.xml"/><Relationship Id="rId1" Type="http://schemas.openxmlformats.org/officeDocument/2006/relationships/tags" Target="../tags/tag157.xml"/><Relationship Id="rId5" Type="http://schemas.openxmlformats.org/officeDocument/2006/relationships/image" Target="../media/image86.png"/><Relationship Id="rId4" Type="http://schemas.openxmlformats.org/officeDocument/2006/relationships/image" Target="../media/image85.png"/></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4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tags" Target="../tags/tag16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image" Target="../media/image91.png"/><Relationship Id="rId4" Type="http://schemas.openxmlformats.org/officeDocument/2006/relationships/image" Target="../media/image90.png"/></Relationships>
</file>

<file path=ppt/slides/_rels/slide5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5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95.png"/><Relationship Id="rId4" Type="http://schemas.openxmlformats.org/officeDocument/2006/relationships/image" Target="../media/image94.png"/></Relationships>
</file>

<file path=ppt/slides/_rels/slide5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5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Calculus II for Management</a:t>
            </a:r>
            <a:endParaRPr lang="en-US" dirty="0"/>
          </a:p>
        </p:txBody>
      </p:sp>
      <p:sp>
        <p:nvSpPr>
          <p:cNvPr id="3" name="Untertitel 2"/>
          <p:cNvSpPr>
            <a:spLocks noGrp="1"/>
          </p:cNvSpPr>
          <p:nvPr>
            <p:ph type="subTitle" idx="1"/>
          </p:nvPr>
        </p:nvSpPr>
        <p:spPr/>
        <p:txBody>
          <a:bodyPr/>
          <a:lstStyle/>
          <a:p>
            <a:endParaRPr lang="en-US" dirty="0" smtClean="0">
              <a:solidFill>
                <a:schemeClr val="tx1"/>
              </a:solidFill>
            </a:endParaRPr>
          </a:p>
          <a:p>
            <a:r>
              <a:rPr lang="en-US" dirty="0" smtClean="0">
                <a:solidFill>
                  <a:schemeClr val="tx1"/>
                </a:solidFill>
              </a:rPr>
              <a:t>Determinants II &amp; Linear Combinations of Vectors</a:t>
            </a:r>
          </a:p>
          <a:p>
            <a:r>
              <a:rPr lang="en-US" dirty="0" smtClean="0"/>
              <a:t>week 3</a:t>
            </a:r>
            <a:endParaRPr lang="en-US" dirty="0">
              <a:solidFill>
                <a:schemeClr val="tx1"/>
              </a:solidFill>
            </a:endParaRPr>
          </a:p>
        </p:txBody>
      </p:sp>
      <p:sp>
        <p:nvSpPr>
          <p:cNvPr id="4" name="Rechteck 3"/>
          <p:cNvSpPr/>
          <p:nvPr/>
        </p:nvSpPr>
        <p:spPr>
          <a:xfrm>
            <a:off x="7092280" y="3291830"/>
            <a:ext cx="1800200" cy="17171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lvl="1" indent="-92075">
              <a:spcAft>
                <a:spcPts val="400"/>
              </a:spcAft>
              <a:buFont typeface="Arial" pitchFamily="34" charset="0"/>
              <a:buChar char="•"/>
            </a:pPr>
            <a:r>
              <a:rPr lang="en-US" sz="1200" smtClean="0">
                <a:solidFill>
                  <a:schemeClr val="tx1"/>
                </a:solidFill>
              </a:rPr>
              <a:t>General </a:t>
            </a:r>
            <a:r>
              <a:rPr lang="en-US" sz="1200" dirty="0" smtClean="0">
                <a:solidFill>
                  <a:schemeClr val="tx1"/>
                </a:solidFill>
              </a:rPr>
              <a:t>properties &amp; computation rules</a:t>
            </a:r>
          </a:p>
          <a:p>
            <a:pPr marL="92075" lvl="1" indent="-92075">
              <a:spcAft>
                <a:spcPts val="400"/>
              </a:spcAft>
              <a:buFont typeface="Arial" pitchFamily="34" charset="0"/>
              <a:buChar char="•"/>
            </a:pPr>
            <a:r>
              <a:rPr lang="en-US" sz="1200" dirty="0" smtClean="0">
                <a:solidFill>
                  <a:schemeClr val="tx1"/>
                </a:solidFill>
              </a:rPr>
              <a:t>Vectors &amp; their linear combinations</a:t>
            </a:r>
          </a:p>
        </p:txBody>
      </p:sp>
      <p:sp>
        <p:nvSpPr>
          <p:cNvPr id="5" name="Rechteck 4"/>
          <p:cNvSpPr/>
          <p:nvPr/>
        </p:nvSpPr>
        <p:spPr>
          <a:xfrm>
            <a:off x="7092280" y="2931790"/>
            <a:ext cx="1800200" cy="288032"/>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Lecture 3</a:t>
            </a:r>
            <a:endParaRPr lang="en-US" sz="1400" dirty="0"/>
          </a:p>
        </p:txBody>
      </p:sp>
      <p:sp>
        <p:nvSpPr>
          <p:cNvPr id="6" name="Rechteck 5"/>
          <p:cNvSpPr/>
          <p:nvPr/>
        </p:nvSpPr>
        <p:spPr>
          <a:xfrm>
            <a:off x="251520" y="1347614"/>
            <a:ext cx="288032" cy="8640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spcBef>
                <a:spcPct val="0"/>
              </a:spcBef>
            </a:pPr>
            <a:endParaRPr lang="en-US" sz="2000" dirty="0" smtClean="0">
              <a:solidFill>
                <a:schemeClr val="bg1"/>
              </a:solidFill>
              <a:latin typeface="+mj-lt"/>
              <a:ea typeface="+mj-ea"/>
              <a:cs typeface="+mj-cs"/>
            </a:endParaRPr>
          </a:p>
        </p:txBody>
      </p:sp>
      <p:sp>
        <p:nvSpPr>
          <p:cNvPr id="7" name="Rechteck 6"/>
          <p:cNvSpPr/>
          <p:nvPr/>
        </p:nvSpPr>
        <p:spPr>
          <a:xfrm>
            <a:off x="8604448" y="1347614"/>
            <a:ext cx="288032" cy="8640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spcBef>
                <a:spcPct val="0"/>
              </a:spcBef>
            </a:pPr>
            <a:endParaRPr lang="en-US" sz="2000" dirty="0" smtClean="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Linear functions</a:t>
            </a:r>
            <a:endParaRPr lang="en-US" dirty="0"/>
          </a:p>
        </p:txBody>
      </p:sp>
      <p:sp>
        <p:nvSpPr>
          <p:cNvPr id="4" name="Rechteck 3"/>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IguanaTex_tmp.png"/>
          <p:cNvPicPr>
            <a:picLocks noChangeAspect="1"/>
          </p:cNvPicPr>
          <p:nvPr>
            <p:custDataLst>
              <p:tags r:id="rId1"/>
            </p:custDataLst>
          </p:nvPr>
        </p:nvPicPr>
        <p:blipFill>
          <a:blip r:embed="rId3" cstate="print"/>
          <a:stretch>
            <a:fillRect/>
          </a:stretch>
        </p:blipFill>
        <p:spPr>
          <a:xfrm>
            <a:off x="1763690" y="1203555"/>
            <a:ext cx="6664519" cy="3494051"/>
          </a:xfrm>
          <a:prstGeom prst="rect">
            <a:avLst/>
          </a:prstGeom>
          <a:noFill/>
          <a:ln/>
          <a:effectLst/>
        </p:spPr>
      </p:pic>
      <p:sp>
        <p:nvSpPr>
          <p:cNvPr id="14" name="Rechteck 13"/>
          <p:cNvSpPr/>
          <p:nvPr/>
        </p:nvSpPr>
        <p:spPr>
          <a:xfrm>
            <a:off x="1691680" y="915566"/>
            <a:ext cx="432048" cy="144016"/>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p:cNvSpPr/>
          <p:nvPr/>
        </p:nvSpPr>
        <p:spPr>
          <a:xfrm>
            <a:off x="2195736" y="915566"/>
            <a:ext cx="432048" cy="14401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determinant is a multi-linear form that maps the unit matrix to one and not-full rank matrices to zero (1/ 2)</a:t>
            </a:r>
            <a:endParaRPr lang="en-US" dirty="0"/>
          </a:p>
        </p:txBody>
      </p:sp>
      <p:sp>
        <p:nvSpPr>
          <p:cNvPr id="3" name="Rechteck 2"/>
          <p:cNvSpPr/>
          <p:nvPr/>
        </p:nvSpPr>
        <p:spPr>
          <a:xfrm>
            <a:off x="1691680" y="1131590"/>
            <a:ext cx="7200800" cy="38884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IguanaTex_tmp.png"/>
          <p:cNvPicPr>
            <a:picLocks noChangeAspect="1"/>
          </p:cNvPicPr>
          <p:nvPr>
            <p:custDataLst>
              <p:tags r:id="rId1"/>
            </p:custDataLst>
          </p:nvPr>
        </p:nvPicPr>
        <p:blipFill>
          <a:blip r:embed="rId3" cstate="print"/>
          <a:stretch>
            <a:fillRect/>
          </a:stretch>
        </p:blipFill>
        <p:spPr>
          <a:xfrm>
            <a:off x="1763691" y="1203555"/>
            <a:ext cx="7074603" cy="3479916"/>
          </a:xfrm>
          <a:prstGeom prst="rect">
            <a:avLst/>
          </a:prstGeom>
          <a:noFill/>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determinant is a multi-linear form that maps the unit matrix to one and not-full rank matrices to zero (2/ 2)</a:t>
            </a:r>
            <a:endParaRPr lang="en-US" dirty="0"/>
          </a:p>
        </p:txBody>
      </p:sp>
      <p:sp>
        <p:nvSpPr>
          <p:cNvPr id="3" name="Rechteck 2"/>
          <p:cNvSpPr/>
          <p:nvPr/>
        </p:nvSpPr>
        <p:spPr>
          <a:xfrm>
            <a:off x="1691680" y="1131590"/>
            <a:ext cx="7200800" cy="31683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1"/>
            </p:custDataLst>
          </p:nvPr>
        </p:nvPicPr>
        <p:blipFill>
          <a:blip r:embed="rId3" cstate="print"/>
          <a:stretch>
            <a:fillRect/>
          </a:stretch>
        </p:blipFill>
        <p:spPr>
          <a:xfrm>
            <a:off x="1763690" y="1203556"/>
            <a:ext cx="7069960" cy="2941149"/>
          </a:xfrm>
          <a:prstGeom prst="rect">
            <a:avLst/>
          </a:prstGeom>
          <a:noFill/>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Properties of the determinant</a:t>
            </a:r>
            <a:endParaRPr lang="en-US" dirty="0"/>
          </a:p>
        </p:txBody>
      </p:sp>
      <p:sp>
        <p:nvSpPr>
          <p:cNvPr id="4" name="Rechteck 3"/>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fik 44" descr="IguanaTex_tmp.png"/>
          <p:cNvPicPr>
            <a:picLocks noChangeAspect="1"/>
          </p:cNvPicPr>
          <p:nvPr>
            <p:custDataLst>
              <p:tags r:id="rId1"/>
            </p:custDataLst>
          </p:nvPr>
        </p:nvPicPr>
        <p:blipFill>
          <a:blip r:embed="rId3" cstate="print"/>
          <a:stretch>
            <a:fillRect/>
          </a:stretch>
        </p:blipFill>
        <p:spPr>
          <a:xfrm>
            <a:off x="1763690" y="1190487"/>
            <a:ext cx="7009492" cy="3798532"/>
          </a:xfrm>
          <a:prstGeom prst="rect">
            <a:avLst/>
          </a:prstGeom>
          <a:noFill/>
          <a:ln/>
          <a:effectLst/>
        </p:spPr>
      </p:pic>
      <p:sp>
        <p:nvSpPr>
          <p:cNvPr id="10" name="Abgerundetes Rechteck 9"/>
          <p:cNvSpPr/>
          <p:nvPr/>
        </p:nvSpPr>
        <p:spPr>
          <a:xfrm>
            <a:off x="7092280" y="987574"/>
            <a:ext cx="1944216" cy="576064"/>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www.abi-mathe.de/shared/images/devpages/determinante-2x2.png"/>
          <p:cNvPicPr>
            <a:picLocks noChangeAspect="1" noChangeArrowheads="1"/>
          </p:cNvPicPr>
          <p:nvPr/>
        </p:nvPicPr>
        <p:blipFill>
          <a:blip r:embed="rId4" cstate="print"/>
          <a:srcRect t="24332" b="23123"/>
          <a:stretch>
            <a:fillRect/>
          </a:stretch>
        </p:blipFill>
        <p:spPr bwMode="auto">
          <a:xfrm>
            <a:off x="7236296" y="1059582"/>
            <a:ext cx="1656185" cy="437605"/>
          </a:xfrm>
          <a:prstGeom prst="rect">
            <a:avLst/>
          </a:prstGeom>
          <a:noFill/>
        </p:spPr>
      </p:pic>
      <p:sp>
        <p:nvSpPr>
          <p:cNvPr id="14" name="Rechteck 13"/>
          <p:cNvSpPr/>
          <p:nvPr/>
        </p:nvSpPr>
        <p:spPr>
          <a:xfrm>
            <a:off x="1691680" y="915566"/>
            <a:ext cx="432048" cy="14401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p:cNvSpPr/>
          <p:nvPr/>
        </p:nvSpPr>
        <p:spPr>
          <a:xfrm>
            <a:off x="2195736" y="915566"/>
            <a:ext cx="432048" cy="144016"/>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The value of a determinant in 2D</a:t>
            </a:r>
            <a:endParaRPr lang="en-US" dirty="0"/>
          </a:p>
        </p:txBody>
      </p:sp>
      <p:sp>
        <p:nvSpPr>
          <p:cNvPr id="4" name="Rechteck 3"/>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bgerundetes Rechteck 9"/>
          <p:cNvSpPr/>
          <p:nvPr/>
        </p:nvSpPr>
        <p:spPr>
          <a:xfrm>
            <a:off x="7092280" y="987574"/>
            <a:ext cx="1944216" cy="576064"/>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www.abi-mathe.de/shared/images/devpages/determinante-2x2.png"/>
          <p:cNvPicPr>
            <a:picLocks noChangeAspect="1" noChangeArrowheads="1"/>
          </p:cNvPicPr>
          <p:nvPr/>
        </p:nvPicPr>
        <p:blipFill>
          <a:blip r:embed="rId3" cstate="print"/>
          <a:srcRect t="24332" b="23123"/>
          <a:stretch>
            <a:fillRect/>
          </a:stretch>
        </p:blipFill>
        <p:spPr bwMode="auto">
          <a:xfrm>
            <a:off x="7236296" y="1059582"/>
            <a:ext cx="1656185" cy="437605"/>
          </a:xfrm>
          <a:prstGeom prst="rect">
            <a:avLst/>
          </a:prstGeom>
          <a:noFill/>
        </p:spPr>
      </p:pic>
      <p:sp>
        <p:nvSpPr>
          <p:cNvPr id="8" name="Rechteck 7"/>
          <p:cNvSpPr/>
          <p:nvPr/>
        </p:nvSpPr>
        <p:spPr>
          <a:xfrm>
            <a:off x="1691680" y="915566"/>
            <a:ext cx="432048" cy="144016"/>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2195736" y="915566"/>
            <a:ext cx="432048" cy="14401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fik 21" descr="IguanaTex_tmp.png"/>
          <p:cNvPicPr>
            <a:picLocks noChangeAspect="1"/>
          </p:cNvPicPr>
          <p:nvPr>
            <p:custDataLst>
              <p:tags r:id="rId1"/>
            </p:custDataLst>
          </p:nvPr>
        </p:nvPicPr>
        <p:blipFill>
          <a:blip r:embed="rId4" cstate="print"/>
          <a:stretch>
            <a:fillRect/>
          </a:stretch>
        </p:blipFill>
        <p:spPr>
          <a:xfrm>
            <a:off x="1763690" y="1190487"/>
            <a:ext cx="6824068" cy="3801361"/>
          </a:xfrm>
          <a:prstGeom prst="rect">
            <a:avLst/>
          </a:prstGeom>
          <a:noFill/>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lemma sheds light on the behavior of determinants on elementary row operations and thus on possibilities to compute the determinant</a:t>
            </a:r>
            <a:endParaRPr lang="en-US" dirty="0"/>
          </a:p>
        </p:txBody>
      </p:sp>
      <p:sp>
        <p:nvSpPr>
          <p:cNvPr id="3" name="Rechteck 2"/>
          <p:cNvSpPr/>
          <p:nvPr/>
        </p:nvSpPr>
        <p:spPr>
          <a:xfrm>
            <a:off x="1691680" y="1131590"/>
            <a:ext cx="7200800" cy="38884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k 16" descr="IguanaTex_tmp.png"/>
          <p:cNvPicPr>
            <a:picLocks noChangeAspect="1"/>
          </p:cNvPicPr>
          <p:nvPr>
            <p:custDataLst>
              <p:tags r:id="rId1"/>
            </p:custDataLst>
          </p:nvPr>
        </p:nvPicPr>
        <p:blipFill>
          <a:blip r:embed="rId3" cstate="print"/>
          <a:stretch>
            <a:fillRect/>
          </a:stretch>
        </p:blipFill>
        <p:spPr>
          <a:xfrm>
            <a:off x="1763690" y="1203549"/>
            <a:ext cx="7074090" cy="3648519"/>
          </a:xfrm>
          <a:prstGeom prst="rect">
            <a:avLst/>
          </a:prstGeom>
          <a:noFill/>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computation of a determinant boils down to a careful application of Gaussian elimination</a:t>
            </a:r>
            <a:endParaRPr lang="en-US" dirty="0"/>
          </a:p>
        </p:txBody>
      </p:sp>
      <p:sp>
        <p:nvSpPr>
          <p:cNvPr id="7" name="Rechteck 6"/>
          <p:cNvSpPr/>
          <p:nvPr/>
        </p:nvSpPr>
        <p:spPr>
          <a:xfrm>
            <a:off x="1691680" y="1131590"/>
            <a:ext cx="7200800" cy="38884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descr="IguanaTex_tmp.png"/>
          <p:cNvPicPr>
            <a:picLocks noChangeAspect="1"/>
          </p:cNvPicPr>
          <p:nvPr>
            <p:custDataLst>
              <p:tags r:id="rId1"/>
            </p:custDataLst>
          </p:nvPr>
        </p:nvPicPr>
        <p:blipFill>
          <a:blip r:embed="rId3" cstate="print"/>
          <a:stretch>
            <a:fillRect/>
          </a:stretch>
        </p:blipFill>
        <p:spPr>
          <a:xfrm>
            <a:off x="1763690" y="1203549"/>
            <a:ext cx="7081250" cy="3785051"/>
          </a:xfrm>
          <a:prstGeom prst="rect">
            <a:avLst/>
          </a:prstGeom>
          <a:noFill/>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Computation of a determinant</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1"/>
            </p:custDataLst>
          </p:nvPr>
        </p:nvPicPr>
        <p:blipFill>
          <a:blip r:embed="rId4" cstate="print"/>
          <a:stretch>
            <a:fillRect/>
          </a:stretch>
        </p:blipFill>
        <p:spPr>
          <a:xfrm>
            <a:off x="1763690" y="2885923"/>
            <a:ext cx="7077458" cy="2062764"/>
          </a:xfrm>
          <a:prstGeom prst="rect">
            <a:avLst/>
          </a:prstGeom>
          <a:noFill/>
          <a:ln/>
          <a:effectLst/>
        </p:spPr>
      </p:pic>
      <p:sp>
        <p:nvSpPr>
          <p:cNvPr id="9" name="Rechteck 8"/>
          <p:cNvSpPr/>
          <p:nvPr/>
        </p:nvSpPr>
        <p:spPr>
          <a:xfrm>
            <a:off x="1691680" y="915566"/>
            <a:ext cx="432048" cy="14401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2195736" y="915566"/>
            <a:ext cx="432048" cy="144016"/>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feld 12"/>
          <p:cNvSpPr txBox="1"/>
          <p:nvPr/>
        </p:nvSpPr>
        <p:spPr>
          <a:xfrm>
            <a:off x="4736739" y="4367946"/>
            <a:ext cx="771365" cy="246221"/>
          </a:xfrm>
          <a:prstGeom prst="rect">
            <a:avLst/>
          </a:prstGeom>
          <a:noFill/>
        </p:spPr>
        <p:txBody>
          <a:bodyPr wrap="none" rtlCol="0">
            <a:spAutoFit/>
          </a:bodyPr>
          <a:lstStyle/>
          <a:p>
            <a:r>
              <a:rPr lang="en-US" sz="1000" dirty="0" smtClean="0">
                <a:solidFill>
                  <a:srgbClr val="C00000"/>
                </a:solidFill>
              </a:rPr>
              <a:t>| (III) +2 (I)</a:t>
            </a:r>
            <a:endParaRPr lang="en-US" sz="1000" dirty="0">
              <a:solidFill>
                <a:srgbClr val="C00000"/>
              </a:solidFill>
            </a:endParaRPr>
          </a:p>
        </p:txBody>
      </p:sp>
      <p:pic>
        <p:nvPicPr>
          <p:cNvPr id="16" name="Grafik 15" descr="IguanaTex_tmp.png"/>
          <p:cNvPicPr>
            <a:picLocks noChangeAspect="1"/>
          </p:cNvPicPr>
          <p:nvPr>
            <p:custDataLst>
              <p:tags r:id="rId2"/>
            </p:custDataLst>
          </p:nvPr>
        </p:nvPicPr>
        <p:blipFill>
          <a:blip r:embed="rId5" cstate="print"/>
          <a:stretch>
            <a:fillRect/>
          </a:stretch>
        </p:blipFill>
        <p:spPr>
          <a:xfrm>
            <a:off x="1763691" y="1203546"/>
            <a:ext cx="5610205" cy="1295709"/>
          </a:xfrm>
          <a:prstGeom prst="rect">
            <a:avLst/>
          </a:prstGeom>
          <a:noFill/>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Computation of a determinant</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3" cstate="print"/>
          <a:stretch>
            <a:fillRect/>
          </a:stretch>
        </p:blipFill>
        <p:spPr>
          <a:xfrm>
            <a:off x="1763690" y="1203548"/>
            <a:ext cx="6840493" cy="3716376"/>
          </a:xfrm>
          <a:prstGeom prst="rect">
            <a:avLst/>
          </a:prstGeom>
          <a:noFill/>
          <a:ln/>
          <a:effectLst/>
        </p:spPr>
      </p:pic>
      <p:sp>
        <p:nvSpPr>
          <p:cNvPr id="6" name="Textfeld 5"/>
          <p:cNvSpPr txBox="1"/>
          <p:nvPr/>
        </p:nvSpPr>
        <p:spPr>
          <a:xfrm>
            <a:off x="1737564" y="4515966"/>
            <a:ext cx="2376264" cy="461665"/>
          </a:xfrm>
          <a:prstGeom prst="rect">
            <a:avLst/>
          </a:prstGeom>
          <a:noFill/>
        </p:spPr>
        <p:txBody>
          <a:bodyPr wrap="square" rtlCol="0">
            <a:spAutoFit/>
          </a:bodyPr>
          <a:lstStyle/>
          <a:p>
            <a:r>
              <a:rPr lang="en-US" sz="1200" dirty="0" smtClean="0"/>
              <a:t>Of course, we get the same result when applying the rule of </a:t>
            </a:r>
            <a:r>
              <a:rPr lang="en-US" sz="1200" dirty="0" err="1" smtClean="0"/>
              <a:t>Sarrus</a:t>
            </a:r>
            <a:r>
              <a:rPr lang="en-US" sz="1200" dirty="0" smtClean="0"/>
              <a:t>.</a:t>
            </a:r>
            <a:endParaRPr lang="en-US" sz="1200" dirty="0"/>
          </a:p>
        </p:txBody>
      </p:sp>
      <p:sp>
        <p:nvSpPr>
          <p:cNvPr id="8" name="Textfeld 7"/>
          <p:cNvSpPr txBox="1"/>
          <p:nvPr/>
        </p:nvSpPr>
        <p:spPr>
          <a:xfrm>
            <a:off x="3435785" y="2427734"/>
            <a:ext cx="771365" cy="246221"/>
          </a:xfrm>
          <a:prstGeom prst="rect">
            <a:avLst/>
          </a:prstGeom>
          <a:noFill/>
        </p:spPr>
        <p:txBody>
          <a:bodyPr wrap="none" rtlCol="0">
            <a:spAutoFit/>
          </a:bodyPr>
          <a:lstStyle/>
          <a:p>
            <a:r>
              <a:rPr lang="en-US" sz="1000" dirty="0" smtClean="0">
                <a:solidFill>
                  <a:srgbClr val="C00000"/>
                </a:solidFill>
              </a:rPr>
              <a:t>| (III) – 4 (I)</a:t>
            </a:r>
            <a:endParaRPr lang="en-US" sz="1000" dirty="0">
              <a:solidFill>
                <a:srgbClr val="C00000"/>
              </a:solidFill>
            </a:endParaRPr>
          </a:p>
        </p:txBody>
      </p:sp>
      <p:sp>
        <p:nvSpPr>
          <p:cNvPr id="9" name="Textfeld 8"/>
          <p:cNvSpPr txBox="1"/>
          <p:nvPr/>
        </p:nvSpPr>
        <p:spPr>
          <a:xfrm>
            <a:off x="3435785" y="2211710"/>
            <a:ext cx="710451" cy="246221"/>
          </a:xfrm>
          <a:prstGeom prst="rect">
            <a:avLst/>
          </a:prstGeom>
          <a:noFill/>
        </p:spPr>
        <p:txBody>
          <a:bodyPr wrap="none" rtlCol="0">
            <a:spAutoFit/>
          </a:bodyPr>
          <a:lstStyle/>
          <a:p>
            <a:r>
              <a:rPr lang="en-US" sz="1000" dirty="0" smtClean="0">
                <a:solidFill>
                  <a:srgbClr val="C00000"/>
                </a:solidFill>
              </a:rPr>
              <a:t>| (II) –2 (I)</a:t>
            </a:r>
            <a:endParaRPr lang="en-US" sz="1000" dirty="0">
              <a:solidFill>
                <a:srgbClr val="C00000"/>
              </a:solidFill>
            </a:endParaRPr>
          </a:p>
        </p:txBody>
      </p:sp>
      <p:sp>
        <p:nvSpPr>
          <p:cNvPr id="10" name="Textfeld 9"/>
          <p:cNvSpPr txBox="1"/>
          <p:nvPr/>
        </p:nvSpPr>
        <p:spPr>
          <a:xfrm>
            <a:off x="5868144" y="2211710"/>
            <a:ext cx="873957" cy="246221"/>
          </a:xfrm>
          <a:prstGeom prst="rect">
            <a:avLst/>
          </a:prstGeom>
          <a:noFill/>
        </p:spPr>
        <p:txBody>
          <a:bodyPr wrap="none" rtlCol="0">
            <a:spAutoFit/>
          </a:bodyPr>
          <a:lstStyle/>
          <a:p>
            <a:r>
              <a:rPr lang="en-US" sz="1000" dirty="0" smtClean="0">
                <a:solidFill>
                  <a:srgbClr val="C00000"/>
                </a:solidFill>
              </a:rPr>
              <a:t>| (III) – </a:t>
            </a:r>
            <a:r>
              <a:rPr lang="en-US" sz="1000" baseline="30000" dirty="0" smtClean="0">
                <a:solidFill>
                  <a:srgbClr val="C00000"/>
                </a:solidFill>
              </a:rPr>
              <a:t>3</a:t>
            </a:r>
            <a:r>
              <a:rPr lang="en-US" sz="1000" dirty="0" smtClean="0">
                <a:solidFill>
                  <a:srgbClr val="C00000"/>
                </a:solidFill>
              </a:rPr>
              <a:t>/</a:t>
            </a:r>
            <a:r>
              <a:rPr lang="en-US" sz="1000" baseline="-25000" dirty="0" smtClean="0">
                <a:solidFill>
                  <a:srgbClr val="C00000"/>
                </a:solidFill>
              </a:rPr>
              <a:t>2</a:t>
            </a:r>
            <a:r>
              <a:rPr lang="en-US" sz="1000" dirty="0" smtClean="0">
                <a:solidFill>
                  <a:srgbClr val="C00000"/>
                </a:solidFill>
              </a:rPr>
              <a:t> (II)</a:t>
            </a:r>
            <a:endParaRPr lang="en-US" sz="1000" dirty="0">
              <a:solidFill>
                <a:srgbClr val="C00000"/>
              </a:solidFill>
            </a:endParaRPr>
          </a:p>
        </p:txBody>
      </p:sp>
      <p:sp>
        <p:nvSpPr>
          <p:cNvPr id="14" name="Rechteck 13"/>
          <p:cNvSpPr/>
          <p:nvPr/>
        </p:nvSpPr>
        <p:spPr>
          <a:xfrm>
            <a:off x="1691680" y="915566"/>
            <a:ext cx="432048" cy="144016"/>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p:cNvSpPr/>
          <p:nvPr/>
        </p:nvSpPr>
        <p:spPr>
          <a:xfrm>
            <a:off x="2195736" y="915566"/>
            <a:ext cx="432048" cy="14401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feld 17"/>
          <p:cNvSpPr txBox="1"/>
          <p:nvPr/>
        </p:nvSpPr>
        <p:spPr>
          <a:xfrm>
            <a:off x="7622581" y="2571750"/>
            <a:ext cx="1269899" cy="400110"/>
          </a:xfrm>
          <a:prstGeom prst="rect">
            <a:avLst/>
          </a:prstGeom>
          <a:noFill/>
        </p:spPr>
        <p:txBody>
          <a:bodyPr wrap="none" rtlCol="0">
            <a:spAutoFit/>
          </a:bodyPr>
          <a:lstStyle/>
          <a:p>
            <a:r>
              <a:rPr lang="en-US" sz="1000" dirty="0" smtClean="0">
                <a:solidFill>
                  <a:srgbClr val="C00000"/>
                </a:solidFill>
              </a:rPr>
              <a:t>| further elementary</a:t>
            </a:r>
          </a:p>
          <a:p>
            <a:r>
              <a:rPr lang="en-US" sz="1000" dirty="0" smtClean="0">
                <a:solidFill>
                  <a:srgbClr val="C00000"/>
                </a:solidFill>
              </a:rPr>
              <a:t>   row operations</a:t>
            </a:r>
            <a:endParaRPr lang="en-US" sz="1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determinant of a triangular matrix is the product of the diagonal elements</a:t>
            </a:r>
            <a:endParaRPr lang="en-US" dirty="0"/>
          </a:p>
        </p:txBody>
      </p:sp>
      <p:sp>
        <p:nvSpPr>
          <p:cNvPr id="3" name="Rechteck 2"/>
          <p:cNvSpPr/>
          <p:nvPr/>
        </p:nvSpPr>
        <p:spPr>
          <a:xfrm>
            <a:off x="1691680" y="1131590"/>
            <a:ext cx="7200800" cy="38884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3" cstate="print"/>
          <a:stretch>
            <a:fillRect/>
          </a:stretch>
        </p:blipFill>
        <p:spPr>
          <a:xfrm>
            <a:off x="1763691" y="1203546"/>
            <a:ext cx="7076659" cy="3771934"/>
          </a:xfrm>
          <a:prstGeom prst="rect">
            <a:avLst/>
          </a:prstGeom>
          <a:noFill/>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Recap:</a:t>
            </a:r>
            <a:br>
              <a:rPr lang="en-US" dirty="0" smtClean="0"/>
            </a:br>
            <a:r>
              <a:rPr lang="en-US" dirty="0" smtClean="0"/>
              <a:t>The determinant function in 2D</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46063" y="1033463"/>
            <a:ext cx="4929985" cy="1754311"/>
          </a:xfrm>
          <a:prstGeom prst="rect">
            <a:avLst/>
          </a:prstGeom>
          <a:noFill/>
          <a:ln w="9525">
            <a:noFill/>
            <a:miter lim="800000"/>
            <a:headEnd/>
            <a:tailEnd/>
          </a:ln>
          <a:effectLst/>
        </p:spPr>
      </p:pic>
      <p:sp>
        <p:nvSpPr>
          <p:cNvPr id="13" name="Rechteck 12"/>
          <p:cNvSpPr/>
          <p:nvPr/>
        </p:nvSpPr>
        <p:spPr>
          <a:xfrm>
            <a:off x="1691680" y="3147814"/>
            <a:ext cx="7200800" cy="187220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fik 15" descr="IguanaTex_tmp.png"/>
          <p:cNvPicPr>
            <a:picLocks noChangeAspect="1"/>
          </p:cNvPicPr>
          <p:nvPr>
            <p:custDataLst>
              <p:tags r:id="rId1"/>
            </p:custDataLst>
          </p:nvPr>
        </p:nvPicPr>
        <p:blipFill>
          <a:blip r:embed="rId4" cstate="print"/>
          <a:stretch>
            <a:fillRect/>
          </a:stretch>
        </p:blipFill>
        <p:spPr>
          <a:xfrm>
            <a:off x="1763690" y="3219779"/>
            <a:ext cx="6358108" cy="1702616"/>
          </a:xfrm>
          <a:prstGeom prst="rect">
            <a:avLst/>
          </a:prstGeom>
          <a:noFill/>
          <a:ln/>
          <a:effectLst/>
        </p:spPr>
      </p:pic>
      <p:sp>
        <p:nvSpPr>
          <p:cNvPr id="6" name="Abgerundetes Rechteck 5"/>
          <p:cNvSpPr/>
          <p:nvPr/>
        </p:nvSpPr>
        <p:spPr>
          <a:xfrm>
            <a:off x="7092280" y="987574"/>
            <a:ext cx="1944216" cy="57606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www.abi-mathe.de/shared/images/devpages/determinante-2x2.png"/>
          <p:cNvPicPr>
            <a:picLocks noChangeAspect="1" noChangeArrowheads="1"/>
          </p:cNvPicPr>
          <p:nvPr/>
        </p:nvPicPr>
        <p:blipFill>
          <a:blip r:embed="rId5" cstate="print"/>
          <a:srcRect t="24332" b="23123"/>
          <a:stretch>
            <a:fillRect/>
          </a:stretch>
        </p:blipFill>
        <p:spPr bwMode="auto">
          <a:xfrm>
            <a:off x="7236296" y="1059582"/>
            <a:ext cx="1656185" cy="437605"/>
          </a:xfrm>
          <a:prstGeom prst="rect">
            <a:avLst/>
          </a:prstGeom>
          <a:noFill/>
        </p:spPr>
      </p:pic>
      <p:sp>
        <p:nvSpPr>
          <p:cNvPr id="8" name="Rechteck 7"/>
          <p:cNvSpPr/>
          <p:nvPr/>
        </p:nvSpPr>
        <p:spPr>
          <a:xfrm>
            <a:off x="0" y="843558"/>
            <a:ext cx="179512" cy="429994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1853553" y="1118242"/>
            <a:ext cx="6779115" cy="13904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918116" y="2415907"/>
            <a:ext cx="5358729" cy="12848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1763688" y="3765325"/>
            <a:ext cx="2801511" cy="12266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el 1"/>
          <p:cNvSpPr>
            <a:spLocks noGrp="1"/>
          </p:cNvSpPr>
          <p:nvPr>
            <p:ph type="title"/>
          </p:nvPr>
        </p:nvSpPr>
        <p:spPr/>
        <p:txBody>
          <a:bodyPr/>
          <a:lstStyle/>
          <a:p>
            <a:r>
              <a:rPr lang="en-US" dirty="0" smtClean="0"/>
              <a:t>Example:</a:t>
            </a:r>
            <a:br>
              <a:rPr lang="en-US" dirty="0" smtClean="0"/>
            </a:br>
            <a:r>
              <a:rPr lang="en-US" dirty="0" smtClean="0"/>
              <a:t>Computation of a determinant</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4499992" y="4175686"/>
            <a:ext cx="2376264" cy="288032"/>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tabLst/>
              <a:defRPr/>
            </a:pPr>
            <a:r>
              <a:rPr kumimoji="0" lang="en-US" sz="1400" i="0" u="none" strike="noStrike" kern="1200" cap="none" spc="0" normalizeH="0" baseline="0" noProof="0" dirty="0" smtClean="0">
                <a:ln>
                  <a:noFill/>
                </a:ln>
                <a:solidFill>
                  <a:schemeClr val="tx1"/>
                </a:solidFill>
                <a:effectLst/>
                <a:uLnTx/>
                <a:uFillTx/>
                <a:latin typeface="+mn-lt"/>
                <a:ea typeface="+mn-ea"/>
                <a:cs typeface="+mn-cs"/>
              </a:rPr>
              <a:t>= 3 · 1 · (−1) · 15 · (−13) = 585</a:t>
            </a:r>
            <a:endParaRPr kumimoji="0" lang="en-IN" sz="14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Finally, let us study the properties of a matrix whose rows and columns are interchanged: the transposed matrix </a:t>
            </a:r>
            <a:endParaRPr lang="en-US" dirty="0"/>
          </a:p>
        </p:txBody>
      </p:sp>
      <p:sp>
        <p:nvSpPr>
          <p:cNvPr id="3" name="Rechteck 2"/>
          <p:cNvSpPr/>
          <p:nvPr/>
        </p:nvSpPr>
        <p:spPr>
          <a:xfrm>
            <a:off x="1691680" y="1131590"/>
            <a:ext cx="7200800" cy="122413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1"/>
            </p:custDataLst>
          </p:nvPr>
        </p:nvPicPr>
        <p:blipFill>
          <a:blip r:embed="rId5" cstate="print"/>
          <a:stretch>
            <a:fillRect/>
          </a:stretch>
        </p:blipFill>
        <p:spPr>
          <a:xfrm>
            <a:off x="1750628" y="1203555"/>
            <a:ext cx="7074224" cy="1072484"/>
          </a:xfrm>
          <a:prstGeom prst="rect">
            <a:avLst/>
          </a:prstGeom>
          <a:noFill/>
          <a:ln/>
          <a:effectLst/>
        </p:spPr>
      </p:pic>
      <p:sp>
        <p:nvSpPr>
          <p:cNvPr id="7" name="Rechteck 6"/>
          <p:cNvSpPr/>
          <p:nvPr/>
        </p:nvSpPr>
        <p:spPr>
          <a:xfrm>
            <a:off x="1691680" y="2427734"/>
            <a:ext cx="7200800" cy="259228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fik 24" descr="IguanaTex_tmp.png"/>
          <p:cNvPicPr>
            <a:picLocks noChangeAspect="1"/>
          </p:cNvPicPr>
          <p:nvPr>
            <p:custDataLst>
              <p:tags r:id="rId2"/>
            </p:custDataLst>
          </p:nvPr>
        </p:nvPicPr>
        <p:blipFill>
          <a:blip r:embed="rId6" cstate="print"/>
          <a:stretch>
            <a:fillRect/>
          </a:stretch>
        </p:blipFill>
        <p:spPr>
          <a:xfrm>
            <a:off x="1750628" y="2499696"/>
            <a:ext cx="5610876" cy="1031934"/>
          </a:xfrm>
          <a:prstGeom prst="rect">
            <a:avLst/>
          </a:prstGeom>
          <a:noFill/>
          <a:ln/>
          <a:effectLst/>
        </p:spPr>
      </p:pic>
      <p:cxnSp>
        <p:nvCxnSpPr>
          <p:cNvPr id="18" name="Gerade Verbindung 17"/>
          <p:cNvCxnSpPr/>
          <p:nvPr/>
        </p:nvCxnSpPr>
        <p:spPr>
          <a:xfrm>
            <a:off x="4008998" y="4319535"/>
            <a:ext cx="720080" cy="648072"/>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6300192" y="4319535"/>
            <a:ext cx="720080" cy="648072"/>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24" name="Grafik 23" descr="IguanaTex_tmp.png"/>
          <p:cNvPicPr>
            <a:picLocks noChangeAspect="1"/>
          </p:cNvPicPr>
          <p:nvPr>
            <p:custDataLst>
              <p:tags r:id="rId3"/>
            </p:custDataLst>
          </p:nvPr>
        </p:nvPicPr>
        <p:blipFill>
          <a:blip r:embed="rId7" cstate="print"/>
          <a:stretch>
            <a:fillRect/>
          </a:stretch>
        </p:blipFill>
        <p:spPr>
          <a:xfrm>
            <a:off x="1750629" y="3687080"/>
            <a:ext cx="7079584" cy="1233014"/>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 particular, transposition of a matrix does not change the value of the determinant (1/ 2)</a:t>
            </a:r>
            <a:endParaRPr lang="en-US" dirty="0"/>
          </a:p>
        </p:txBody>
      </p:sp>
      <p:sp>
        <p:nvSpPr>
          <p:cNvPr id="6" name="Rechteck 5"/>
          <p:cNvSpPr/>
          <p:nvPr/>
        </p:nvSpPr>
        <p:spPr>
          <a:xfrm>
            <a:off x="1691680" y="1131590"/>
            <a:ext cx="7200800" cy="12241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1"/>
            </p:custDataLst>
          </p:nvPr>
        </p:nvPicPr>
        <p:blipFill>
          <a:blip r:embed="rId4" cstate="print"/>
          <a:stretch>
            <a:fillRect/>
          </a:stretch>
        </p:blipFill>
        <p:spPr>
          <a:xfrm>
            <a:off x="1750629" y="1203555"/>
            <a:ext cx="4411365" cy="1071422"/>
          </a:xfrm>
          <a:prstGeom prst="rect">
            <a:avLst/>
          </a:prstGeom>
          <a:noFill/>
          <a:ln/>
          <a:effectLst/>
        </p:spPr>
      </p:pic>
      <p:sp>
        <p:nvSpPr>
          <p:cNvPr id="9" name="Rechteck 8"/>
          <p:cNvSpPr/>
          <p:nvPr/>
        </p:nvSpPr>
        <p:spPr>
          <a:xfrm>
            <a:off x="1691680" y="2427734"/>
            <a:ext cx="7200800" cy="259228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k 16" descr="IguanaTex_tmp.png"/>
          <p:cNvPicPr>
            <a:picLocks noChangeAspect="1"/>
          </p:cNvPicPr>
          <p:nvPr>
            <p:custDataLst>
              <p:tags r:id="rId2"/>
            </p:custDataLst>
          </p:nvPr>
        </p:nvPicPr>
        <p:blipFill>
          <a:blip r:embed="rId5" cstate="print"/>
          <a:stretch>
            <a:fillRect/>
          </a:stretch>
        </p:blipFill>
        <p:spPr>
          <a:xfrm>
            <a:off x="1750628" y="2478752"/>
            <a:ext cx="5670618" cy="2529010"/>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 particular, transposition of a matrix does not change the value of the determinant (2/ 2)</a:t>
            </a:r>
            <a:endParaRPr lang="en-US" dirty="0"/>
          </a:p>
        </p:txBody>
      </p:sp>
      <p:sp>
        <p:nvSpPr>
          <p:cNvPr id="6" name="Rechteck 5"/>
          <p:cNvSpPr/>
          <p:nvPr/>
        </p:nvSpPr>
        <p:spPr>
          <a:xfrm>
            <a:off x="1691680" y="1131590"/>
            <a:ext cx="7200800" cy="12241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1"/>
            </p:custDataLst>
          </p:nvPr>
        </p:nvPicPr>
        <p:blipFill>
          <a:blip r:embed="rId4" cstate="print"/>
          <a:stretch>
            <a:fillRect/>
          </a:stretch>
        </p:blipFill>
        <p:spPr>
          <a:xfrm>
            <a:off x="1750629" y="1203555"/>
            <a:ext cx="4411365" cy="1071422"/>
          </a:xfrm>
          <a:prstGeom prst="rect">
            <a:avLst/>
          </a:prstGeom>
          <a:noFill/>
          <a:ln/>
          <a:effectLst/>
        </p:spPr>
      </p:pic>
      <p:sp>
        <p:nvSpPr>
          <p:cNvPr id="7" name="Rechteck 6"/>
          <p:cNvSpPr/>
          <p:nvPr/>
        </p:nvSpPr>
        <p:spPr>
          <a:xfrm>
            <a:off x="1691680" y="2499742"/>
            <a:ext cx="7200800" cy="12241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2"/>
            </p:custDataLst>
          </p:nvPr>
        </p:nvPicPr>
        <p:blipFill>
          <a:blip r:embed="rId5" cstate="print"/>
          <a:stretch>
            <a:fillRect/>
          </a:stretch>
        </p:blipFill>
        <p:spPr>
          <a:xfrm>
            <a:off x="1750628" y="2571706"/>
            <a:ext cx="7072952" cy="1061342"/>
          </a:xfrm>
          <a:prstGeom prst="rect">
            <a:avLst/>
          </a:prstGeom>
          <a:noFill/>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Summary</a:t>
            </a:r>
            <a:endParaRPr lang="en-US" dirty="0"/>
          </a:p>
        </p:txBody>
      </p:sp>
      <p:sp>
        <p:nvSpPr>
          <p:cNvPr id="4" name="Rechteck 3"/>
          <p:cNvSpPr/>
          <p:nvPr/>
        </p:nvSpPr>
        <p:spPr>
          <a:xfrm>
            <a:off x="251520" y="1131590"/>
            <a:ext cx="4248472"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fik 14" descr="IguanaTex_tmp.png"/>
          <p:cNvPicPr>
            <a:picLocks noChangeAspect="1"/>
          </p:cNvPicPr>
          <p:nvPr>
            <p:custDataLst>
              <p:tags r:id="rId1"/>
            </p:custDataLst>
          </p:nvPr>
        </p:nvPicPr>
        <p:blipFill>
          <a:blip r:embed="rId4" cstate="print"/>
          <a:stretch>
            <a:fillRect/>
          </a:stretch>
        </p:blipFill>
        <p:spPr>
          <a:xfrm>
            <a:off x="323524" y="1203574"/>
            <a:ext cx="4076802" cy="3759388"/>
          </a:xfrm>
          <a:prstGeom prst="rect">
            <a:avLst/>
          </a:prstGeom>
          <a:noFill/>
          <a:ln/>
          <a:effectLst/>
        </p:spPr>
      </p:pic>
      <p:sp>
        <p:nvSpPr>
          <p:cNvPr id="6" name="Rechteck 5"/>
          <p:cNvSpPr/>
          <p:nvPr/>
        </p:nvSpPr>
        <p:spPr>
          <a:xfrm>
            <a:off x="4644008" y="1131590"/>
            <a:ext cx="4248472"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fik 21" descr="IguanaTex_tmp.png"/>
          <p:cNvPicPr>
            <a:picLocks noChangeAspect="1"/>
          </p:cNvPicPr>
          <p:nvPr>
            <p:custDataLst>
              <p:tags r:id="rId2"/>
            </p:custDataLst>
          </p:nvPr>
        </p:nvPicPr>
        <p:blipFill>
          <a:blip r:embed="rId5" cstate="print"/>
          <a:stretch>
            <a:fillRect/>
          </a:stretch>
        </p:blipFill>
        <p:spPr>
          <a:xfrm>
            <a:off x="4716009" y="1203577"/>
            <a:ext cx="4088015" cy="3626728"/>
          </a:xfrm>
          <a:prstGeom prst="rect">
            <a:avLst/>
          </a:prstGeom>
          <a:noFill/>
          <a:ln/>
          <a:effectLst/>
        </p:spPr>
      </p:pic>
      <p:cxnSp>
        <p:nvCxnSpPr>
          <p:cNvPr id="8" name="Gerade Verbindung 7"/>
          <p:cNvCxnSpPr/>
          <p:nvPr/>
        </p:nvCxnSpPr>
        <p:spPr>
          <a:xfrm>
            <a:off x="251520" y="1491630"/>
            <a:ext cx="2160240" cy="0"/>
          </a:xfrm>
          <a:prstGeom prst="line">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Gerade Verbindung 8"/>
          <p:cNvCxnSpPr/>
          <p:nvPr/>
        </p:nvCxnSpPr>
        <p:spPr>
          <a:xfrm>
            <a:off x="251520" y="3003798"/>
            <a:ext cx="2160240" cy="0"/>
          </a:xfrm>
          <a:prstGeom prst="line">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Gerade Verbindung 9"/>
          <p:cNvCxnSpPr/>
          <p:nvPr/>
        </p:nvCxnSpPr>
        <p:spPr>
          <a:xfrm>
            <a:off x="4644008" y="1491630"/>
            <a:ext cx="2160240" cy="0"/>
          </a:xfrm>
          <a:prstGeom prst="line">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971600" y="2100349"/>
            <a:ext cx="7200800" cy="36004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p:cNvSpPr txBox="1"/>
          <p:nvPr/>
        </p:nvSpPr>
        <p:spPr>
          <a:xfrm>
            <a:off x="971600" y="1131590"/>
            <a:ext cx="5854488" cy="1354217"/>
          </a:xfrm>
          <a:prstGeom prst="rect">
            <a:avLst/>
          </a:prstGeom>
          <a:noFill/>
        </p:spPr>
        <p:txBody>
          <a:bodyPr wrap="none" rtlCol="0">
            <a:spAutoFit/>
          </a:bodyPr>
          <a:lstStyle/>
          <a:p>
            <a:r>
              <a:rPr lang="en-US" b="1" dirty="0" smtClean="0"/>
              <a:t>Topics</a:t>
            </a:r>
          </a:p>
          <a:p>
            <a:endParaRPr lang="en-US" sz="1000" dirty="0" smtClean="0"/>
          </a:p>
          <a:p>
            <a:pPr lvl="1"/>
            <a:r>
              <a:rPr lang="en-US" dirty="0" smtClean="0"/>
              <a:t>Determinants: General Properties &amp; Computation Rules</a:t>
            </a:r>
          </a:p>
          <a:p>
            <a:pPr lvl="1"/>
            <a:endParaRPr lang="en-US" dirty="0" smtClean="0"/>
          </a:p>
          <a:p>
            <a:pPr lvl="1"/>
            <a:r>
              <a:rPr lang="en-US" b="1" dirty="0" smtClean="0"/>
              <a:t>Vectors &amp; Their Linear Combinations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structure of space</a:t>
            </a:r>
            <a:endParaRPr lang="en-US" dirty="0"/>
          </a:p>
        </p:txBody>
      </p:sp>
      <p:pic>
        <p:nvPicPr>
          <p:cNvPr id="3" name="Grafik 2" descr="2dRHj7V.jpg"/>
          <p:cNvPicPr>
            <a:picLocks noChangeAspect="1"/>
          </p:cNvPicPr>
          <p:nvPr/>
        </p:nvPicPr>
        <p:blipFill>
          <a:blip r:embed="rId2" cstate="print"/>
          <a:srcRect/>
          <a:stretch>
            <a:fillRect/>
          </a:stretch>
        </p:blipFill>
        <p:spPr>
          <a:xfrm rot="10800000">
            <a:off x="0" y="843558"/>
            <a:ext cx="9144000" cy="4299943"/>
          </a:xfrm>
          <a:prstGeom prst="rect">
            <a:avLst/>
          </a:prstGeom>
        </p:spPr>
      </p:pic>
      <p:pic>
        <p:nvPicPr>
          <p:cNvPr id="4" name="Grafik 3" descr="41X8HX2E9GL.jpg"/>
          <p:cNvPicPr>
            <a:picLocks noChangeAspect="1"/>
          </p:cNvPicPr>
          <p:nvPr/>
        </p:nvPicPr>
        <p:blipFill>
          <a:blip r:embed="rId3" cstate="print"/>
          <a:stretch>
            <a:fillRect/>
          </a:stretch>
        </p:blipFill>
        <p:spPr>
          <a:xfrm>
            <a:off x="274714" y="1131591"/>
            <a:ext cx="2142049" cy="3240360"/>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Let us summarize our knowledge on vectors by generalizing the concepts of addition of two vectors and multiplication of a vector with a scalar (1/ 3) …</a:t>
            </a:r>
            <a:endParaRPr lang="en-US" dirty="0"/>
          </a:p>
        </p:txBody>
      </p:sp>
      <p:sp>
        <p:nvSpPr>
          <p:cNvPr id="3" name="Rechteck 2"/>
          <p:cNvSpPr/>
          <p:nvPr/>
        </p:nvSpPr>
        <p:spPr>
          <a:xfrm>
            <a:off x="3419872" y="1131590"/>
            <a:ext cx="5472608"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IguanaTex_tmp.png"/>
          <p:cNvPicPr>
            <a:picLocks noChangeAspect="1"/>
          </p:cNvPicPr>
          <p:nvPr>
            <p:custDataLst>
              <p:tags r:id="rId1"/>
            </p:custDataLst>
          </p:nvPr>
        </p:nvPicPr>
        <p:blipFill>
          <a:blip r:embed="rId3" cstate="print"/>
          <a:stretch>
            <a:fillRect/>
          </a:stretch>
        </p:blipFill>
        <p:spPr>
          <a:xfrm>
            <a:off x="3491877" y="1203577"/>
            <a:ext cx="5317934" cy="3360489"/>
          </a:xfrm>
          <a:prstGeom prst="rect">
            <a:avLst/>
          </a:prstGeom>
          <a:noFill/>
          <a:ln/>
          <a:effectLst/>
        </p:spPr>
      </p:pic>
      <p:pic>
        <p:nvPicPr>
          <p:cNvPr id="6" name="Grafik 5" descr="AdditionOf5Vectors.gif"/>
          <p:cNvPicPr>
            <a:picLocks noChangeAspect="1"/>
          </p:cNvPicPr>
          <p:nvPr/>
        </p:nvPicPr>
        <p:blipFill>
          <a:blip r:embed="rId4" cstate="print"/>
          <a:stretch>
            <a:fillRect/>
          </a:stretch>
        </p:blipFill>
        <p:spPr>
          <a:xfrm>
            <a:off x="251520" y="1131591"/>
            <a:ext cx="2882544" cy="172819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Let us summarize our knowledge on vectors by generalizing the concepts of addition of two vectors and multiplication of a vector with a scalar (2/ 3) …</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1"/>
            </p:custDataLst>
          </p:nvPr>
        </p:nvPicPr>
        <p:blipFill>
          <a:blip r:embed="rId3" cstate="print"/>
          <a:stretch>
            <a:fillRect/>
          </a:stretch>
        </p:blipFill>
        <p:spPr>
          <a:xfrm>
            <a:off x="1763690" y="1203552"/>
            <a:ext cx="7038866" cy="3746380"/>
          </a:xfrm>
          <a:prstGeom prst="rect">
            <a:avLst/>
          </a:prstGeom>
          <a:noFill/>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Let us summarize our knowledge on vectors by generalizing the concepts of addition of two vectors and multiplication of a vector with a scalar (3/ 3) …</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fik 20" descr="IguanaTex_tmp.png"/>
          <p:cNvPicPr>
            <a:picLocks noChangeAspect="1"/>
          </p:cNvPicPr>
          <p:nvPr>
            <p:custDataLst>
              <p:tags r:id="rId1"/>
            </p:custDataLst>
          </p:nvPr>
        </p:nvPicPr>
        <p:blipFill>
          <a:blip r:embed="rId3" cstate="print"/>
          <a:stretch>
            <a:fillRect/>
          </a:stretch>
        </p:blipFill>
        <p:spPr>
          <a:xfrm>
            <a:off x="1763690" y="1203553"/>
            <a:ext cx="7041016" cy="3786617"/>
          </a:xfrm>
          <a:prstGeom prst="rect">
            <a:avLst/>
          </a:prstGeom>
          <a:noFill/>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Recap:</a:t>
            </a:r>
            <a:br>
              <a:rPr lang="en-US" dirty="0" smtClean="0"/>
            </a:br>
            <a:r>
              <a:rPr lang="en-US" dirty="0" smtClean="0"/>
              <a:t>The determinant function in 3D</a:t>
            </a:r>
            <a:endParaRPr lang="en-US" dirty="0"/>
          </a:p>
        </p:txBody>
      </p:sp>
      <p:sp>
        <p:nvSpPr>
          <p:cNvPr id="5" name="Rechteck 4"/>
          <p:cNvSpPr/>
          <p:nvPr/>
        </p:nvSpPr>
        <p:spPr>
          <a:xfrm>
            <a:off x="1691680" y="2680722"/>
            <a:ext cx="7200800" cy="23392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IguanaTex_tmp.png"/>
          <p:cNvPicPr>
            <a:picLocks noChangeAspect="1"/>
          </p:cNvPicPr>
          <p:nvPr>
            <p:custDataLst>
              <p:tags r:id="rId1"/>
            </p:custDataLst>
          </p:nvPr>
        </p:nvPicPr>
        <p:blipFill>
          <a:blip r:embed="rId3" cstate="print"/>
          <a:stretch>
            <a:fillRect/>
          </a:stretch>
        </p:blipFill>
        <p:spPr>
          <a:xfrm>
            <a:off x="1763690" y="2752688"/>
            <a:ext cx="7059612" cy="2195326"/>
          </a:xfrm>
          <a:prstGeom prst="rect">
            <a:avLst/>
          </a:prstGeom>
          <a:noFill/>
          <a:ln/>
          <a:effectLst/>
        </p:spPr>
      </p:pic>
      <p:pic>
        <p:nvPicPr>
          <p:cNvPr id="2052" name="Picture 4"/>
          <p:cNvPicPr>
            <a:picLocks noChangeAspect="1" noChangeArrowheads="1"/>
          </p:cNvPicPr>
          <p:nvPr/>
        </p:nvPicPr>
        <p:blipFill>
          <a:blip r:embed="rId4" cstate="print"/>
          <a:srcRect/>
          <a:stretch>
            <a:fillRect/>
          </a:stretch>
        </p:blipFill>
        <p:spPr bwMode="auto">
          <a:xfrm>
            <a:off x="251521" y="1131590"/>
            <a:ext cx="5616624" cy="1324457"/>
          </a:xfrm>
          <a:prstGeom prst="rect">
            <a:avLst/>
          </a:prstGeom>
          <a:noFill/>
          <a:ln w="9525">
            <a:noFill/>
            <a:miter lim="800000"/>
            <a:headEnd/>
            <a:tailEnd/>
          </a:ln>
          <a:effectLst/>
        </p:spPr>
      </p:pic>
      <p:sp>
        <p:nvSpPr>
          <p:cNvPr id="6" name="Rechteck 5"/>
          <p:cNvSpPr/>
          <p:nvPr/>
        </p:nvSpPr>
        <p:spPr>
          <a:xfrm>
            <a:off x="0" y="843558"/>
            <a:ext cx="179512" cy="429994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such that we obtain the notion of a “vector space”</a:t>
            </a:r>
            <a:endParaRPr lang="en-US" dirty="0"/>
          </a:p>
        </p:txBody>
      </p:sp>
      <p:sp>
        <p:nvSpPr>
          <p:cNvPr id="3" name="Rechteck 2"/>
          <p:cNvSpPr/>
          <p:nvPr/>
        </p:nvSpPr>
        <p:spPr>
          <a:xfrm>
            <a:off x="1691680" y="1131590"/>
            <a:ext cx="7200800" cy="237626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4" cstate="print"/>
          <a:stretch>
            <a:fillRect/>
          </a:stretch>
        </p:blipFill>
        <p:spPr>
          <a:xfrm>
            <a:off x="1763690" y="1203551"/>
            <a:ext cx="7040943" cy="2211930"/>
          </a:xfrm>
          <a:prstGeom prst="rect">
            <a:avLst/>
          </a:prstGeom>
          <a:noFill/>
          <a:ln/>
          <a:effectLst/>
        </p:spPr>
      </p:pic>
      <p:sp>
        <p:nvSpPr>
          <p:cNvPr id="8" name="Rechteck 7"/>
          <p:cNvSpPr/>
          <p:nvPr/>
        </p:nvSpPr>
        <p:spPr>
          <a:xfrm>
            <a:off x="1691680" y="3651870"/>
            <a:ext cx="7200800" cy="136815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2"/>
            </p:custDataLst>
          </p:nvPr>
        </p:nvPicPr>
        <p:blipFill>
          <a:blip r:embed="rId5" cstate="print"/>
          <a:stretch>
            <a:fillRect/>
          </a:stretch>
        </p:blipFill>
        <p:spPr>
          <a:xfrm>
            <a:off x="1763690" y="3723832"/>
            <a:ext cx="7048504" cy="1121096"/>
          </a:xfrm>
          <a:prstGeom prst="rect">
            <a:avLst/>
          </a:prstGeom>
          <a:noFill/>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notions of linear combination, …</a:t>
            </a:r>
            <a:endParaRPr lang="en-US" dirty="0"/>
          </a:p>
        </p:txBody>
      </p:sp>
      <p:grpSp>
        <p:nvGrpSpPr>
          <p:cNvPr id="22" name="Gruppieren 21"/>
          <p:cNvGrpSpPr/>
          <p:nvPr/>
        </p:nvGrpSpPr>
        <p:grpSpPr>
          <a:xfrm>
            <a:off x="323528" y="1131590"/>
            <a:ext cx="5773591" cy="1544472"/>
            <a:chOff x="1318689" y="1059582"/>
            <a:chExt cx="6997727" cy="1871936"/>
          </a:xfrm>
        </p:grpSpPr>
        <p:cxnSp>
          <p:nvCxnSpPr>
            <p:cNvPr id="5" name="Gerade Verbindung mit Pfeil 4"/>
            <p:cNvCxnSpPr/>
            <p:nvPr/>
          </p:nvCxnSpPr>
          <p:spPr>
            <a:xfrm flipV="1">
              <a:off x="3275856" y="1131590"/>
              <a:ext cx="1440160" cy="144016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a:off x="3275856" y="2571750"/>
              <a:ext cx="3600400" cy="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4716016" y="1131590"/>
              <a:ext cx="3600400" cy="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6876256" y="1131590"/>
              <a:ext cx="1440160" cy="144016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V="1">
              <a:off x="1331640" y="1131590"/>
              <a:ext cx="720080" cy="72008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1331640" y="2139702"/>
              <a:ext cx="720080" cy="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Gleichschenkliges Dreieck 10"/>
            <p:cNvSpPr/>
            <p:nvPr/>
          </p:nvSpPr>
          <p:spPr>
            <a:xfrm rot="5400000">
              <a:off x="2339752" y="1707654"/>
              <a:ext cx="1044116" cy="180020"/>
            </a:xfrm>
            <a:prstGeom prst="triangl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TP_tmp"/>
            <p:cNvPicPr>
              <a:picLocks noChangeAspect="1"/>
            </p:cNvPicPr>
            <p:nvPr>
              <p:custDataLst>
                <p:tags r:id="rId2"/>
              </p:custDataLst>
            </p:nvPr>
          </p:nvPicPr>
          <p:blipFill>
            <a:blip r:embed="rId8" cstate="print"/>
            <a:stretch>
              <a:fillRect/>
            </a:stretch>
          </p:blipFill>
          <p:spPr bwMode="auto">
            <a:xfrm>
              <a:off x="1331640" y="1059582"/>
              <a:ext cx="228554" cy="254457"/>
            </a:xfrm>
            <a:prstGeom prst="rect">
              <a:avLst/>
            </a:prstGeom>
            <a:noFill/>
            <a:ln/>
            <a:effectLst/>
          </p:spPr>
        </p:pic>
        <p:pic>
          <p:nvPicPr>
            <p:cNvPr id="13" name="Grafik 12" descr="TP_tmp"/>
            <p:cNvPicPr>
              <a:picLocks noChangeAspect="1"/>
            </p:cNvPicPr>
            <p:nvPr>
              <p:custDataLst>
                <p:tags r:id="rId3"/>
              </p:custDataLst>
            </p:nvPr>
          </p:nvPicPr>
          <p:blipFill>
            <a:blip r:embed="rId9" cstate="print"/>
            <a:stretch>
              <a:fillRect/>
            </a:stretch>
          </p:blipFill>
          <p:spPr bwMode="auto">
            <a:xfrm>
              <a:off x="1318689" y="2283717"/>
              <a:ext cx="254456" cy="254456"/>
            </a:xfrm>
            <a:prstGeom prst="rect">
              <a:avLst/>
            </a:prstGeom>
            <a:noFill/>
            <a:ln/>
            <a:effectLst/>
          </p:spPr>
        </p:pic>
        <p:pic>
          <p:nvPicPr>
            <p:cNvPr id="14" name="Grafik 13" descr="TP_tmp"/>
            <p:cNvPicPr>
              <a:picLocks noChangeAspect="1"/>
            </p:cNvPicPr>
            <p:nvPr>
              <p:custDataLst>
                <p:tags r:id="rId4"/>
              </p:custDataLst>
            </p:nvPr>
          </p:nvPicPr>
          <p:blipFill>
            <a:blip r:embed="rId10" cstate="print"/>
            <a:stretch>
              <a:fillRect/>
            </a:stretch>
          </p:blipFill>
          <p:spPr bwMode="auto">
            <a:xfrm>
              <a:off x="3593162" y="1491630"/>
              <a:ext cx="330641" cy="254456"/>
            </a:xfrm>
            <a:prstGeom prst="rect">
              <a:avLst/>
            </a:prstGeom>
            <a:noFill/>
            <a:ln/>
            <a:effectLst/>
          </p:spPr>
        </p:pic>
        <p:pic>
          <p:nvPicPr>
            <p:cNvPr id="15" name="Grafik 14" descr="TP_tmp"/>
            <p:cNvPicPr>
              <a:picLocks noChangeAspect="1"/>
            </p:cNvPicPr>
            <p:nvPr>
              <p:custDataLst>
                <p:tags r:id="rId5"/>
              </p:custDataLst>
            </p:nvPr>
          </p:nvPicPr>
          <p:blipFill>
            <a:blip r:embed="rId11" cstate="print"/>
            <a:stretch>
              <a:fillRect/>
            </a:stretch>
          </p:blipFill>
          <p:spPr bwMode="auto">
            <a:xfrm>
              <a:off x="5219947" y="2676670"/>
              <a:ext cx="355566" cy="254848"/>
            </a:xfrm>
            <a:prstGeom prst="rect">
              <a:avLst/>
            </a:prstGeom>
            <a:noFill/>
            <a:ln/>
            <a:effectLst/>
          </p:spPr>
        </p:pic>
        <p:pic>
          <p:nvPicPr>
            <p:cNvPr id="16" name="Grafik 15" descr="TP_tmp"/>
            <p:cNvPicPr>
              <a:picLocks noChangeAspect="1"/>
            </p:cNvPicPr>
            <p:nvPr>
              <p:custDataLst>
                <p:tags r:id="rId6"/>
              </p:custDataLst>
            </p:nvPr>
          </p:nvPicPr>
          <p:blipFill>
            <a:blip r:embed="rId12" cstate="print"/>
            <a:stretch>
              <a:fillRect/>
            </a:stretch>
          </p:blipFill>
          <p:spPr bwMode="auto">
            <a:xfrm>
              <a:off x="4787899" y="1347614"/>
              <a:ext cx="1576398" cy="254848"/>
            </a:xfrm>
            <a:prstGeom prst="rect">
              <a:avLst/>
            </a:prstGeom>
            <a:noFill/>
            <a:ln/>
            <a:effectLst/>
          </p:spPr>
        </p:pic>
        <p:cxnSp>
          <p:nvCxnSpPr>
            <p:cNvPr id="17" name="Gerade Verbindung mit Pfeil 16"/>
            <p:cNvCxnSpPr/>
            <p:nvPr/>
          </p:nvCxnSpPr>
          <p:spPr>
            <a:xfrm flipV="1">
              <a:off x="3275856" y="1131590"/>
              <a:ext cx="5040560" cy="1440160"/>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9" name="Rechteck 18"/>
          <p:cNvSpPr/>
          <p:nvPr/>
        </p:nvSpPr>
        <p:spPr>
          <a:xfrm>
            <a:off x="1691680" y="3003798"/>
            <a:ext cx="7200800" cy="201622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fik 19" descr="IguanaTex_tmp.png"/>
          <p:cNvPicPr>
            <a:picLocks noChangeAspect="1"/>
          </p:cNvPicPr>
          <p:nvPr>
            <p:custDataLst>
              <p:tags r:id="rId1"/>
            </p:custDataLst>
          </p:nvPr>
        </p:nvPicPr>
        <p:blipFill>
          <a:blip r:embed="rId13" cstate="print"/>
          <a:stretch>
            <a:fillRect/>
          </a:stretch>
        </p:blipFill>
        <p:spPr>
          <a:xfrm>
            <a:off x="1763690" y="3075757"/>
            <a:ext cx="7042763" cy="1844135"/>
          </a:xfrm>
          <a:prstGeom prst="rect">
            <a:avLst/>
          </a:prstGeom>
          <a:noFill/>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linear hull/ span, …</a:t>
            </a:r>
            <a:endParaRPr lang="en-US" dirty="0"/>
          </a:p>
        </p:txBody>
      </p:sp>
      <p:sp>
        <p:nvSpPr>
          <p:cNvPr id="3" name="Rechteck 2"/>
          <p:cNvSpPr/>
          <p:nvPr/>
        </p:nvSpPr>
        <p:spPr>
          <a:xfrm>
            <a:off x="1691680" y="2859782"/>
            <a:ext cx="7200800" cy="21602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fik 29" descr="IguanaTex_tmp.png"/>
          <p:cNvPicPr>
            <a:picLocks noChangeAspect="1"/>
          </p:cNvPicPr>
          <p:nvPr>
            <p:custDataLst>
              <p:tags r:id="rId1"/>
            </p:custDataLst>
          </p:nvPr>
        </p:nvPicPr>
        <p:blipFill>
          <a:blip r:embed="rId23" cstate="print"/>
          <a:stretch>
            <a:fillRect/>
          </a:stretch>
        </p:blipFill>
        <p:spPr>
          <a:xfrm>
            <a:off x="1763690" y="2931738"/>
            <a:ext cx="7054417" cy="2028739"/>
          </a:xfrm>
          <a:prstGeom prst="rect">
            <a:avLst/>
          </a:prstGeom>
          <a:noFill/>
          <a:ln/>
          <a:effectLst/>
        </p:spPr>
      </p:pic>
      <p:grpSp>
        <p:nvGrpSpPr>
          <p:cNvPr id="29" name="Gruppieren 28"/>
          <p:cNvGrpSpPr/>
          <p:nvPr/>
        </p:nvGrpSpPr>
        <p:grpSpPr>
          <a:xfrm>
            <a:off x="251520" y="1131590"/>
            <a:ext cx="5112568" cy="1524775"/>
            <a:chOff x="468313" y="4221088"/>
            <a:chExt cx="8208143" cy="2448000"/>
          </a:xfrm>
        </p:grpSpPr>
        <p:sp>
          <p:nvSpPr>
            <p:cNvPr id="9" name="Parallelogramm 8"/>
            <p:cNvSpPr/>
            <p:nvPr>
              <p:custDataLst>
                <p:tags r:id="rId2"/>
              </p:custDataLst>
            </p:nvPr>
          </p:nvSpPr>
          <p:spPr>
            <a:xfrm>
              <a:off x="2195736" y="4221088"/>
              <a:ext cx="3456384" cy="2448000"/>
            </a:xfrm>
            <a:prstGeom prst="parallelogram">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Würfel 9"/>
            <p:cNvSpPr/>
            <p:nvPr>
              <p:custDataLst>
                <p:tags r:id="rId3"/>
              </p:custDataLst>
            </p:nvPr>
          </p:nvSpPr>
          <p:spPr>
            <a:xfrm>
              <a:off x="5796136" y="4221088"/>
              <a:ext cx="2880320" cy="2448000"/>
            </a:xfrm>
            <a:prstGeom prst="cub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uppieren 16"/>
            <p:cNvGrpSpPr/>
            <p:nvPr>
              <p:custDataLst>
                <p:tags r:id="rId4"/>
              </p:custDataLst>
            </p:nvPr>
          </p:nvGrpSpPr>
          <p:grpSpPr>
            <a:xfrm>
              <a:off x="3478675" y="4941168"/>
              <a:ext cx="733285" cy="1191067"/>
              <a:chOff x="3118635" y="4797152"/>
              <a:chExt cx="733285" cy="1191067"/>
            </a:xfrm>
          </p:grpSpPr>
          <p:cxnSp>
            <p:nvCxnSpPr>
              <p:cNvPr id="12" name="Gerade Verbindung mit Pfeil 11"/>
              <p:cNvCxnSpPr/>
              <p:nvPr>
                <p:custDataLst>
                  <p:tags r:id="rId18"/>
                </p:custDataLst>
              </p:nvPr>
            </p:nvCxnSpPr>
            <p:spPr>
              <a:xfrm flipV="1">
                <a:off x="3131840" y="4869160"/>
                <a:ext cx="720080" cy="72008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custDataLst>
                  <p:tags r:id="rId19"/>
                </p:custDataLst>
              </p:nvPr>
            </p:nvCxnSpPr>
            <p:spPr>
              <a:xfrm>
                <a:off x="3131840" y="5589240"/>
                <a:ext cx="720080" cy="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4" name="Grafik 13" descr="TP_tmp"/>
              <p:cNvPicPr>
                <a:picLocks noChangeAspect="1"/>
              </p:cNvPicPr>
              <p:nvPr>
                <p:custDataLst>
                  <p:tags r:id="rId20"/>
                </p:custDataLst>
              </p:nvPr>
            </p:nvPicPr>
            <p:blipFill>
              <a:blip r:embed="rId24" cstate="print">
                <a:clrChange>
                  <a:clrFrom>
                    <a:srgbClr val="FFFFFF"/>
                  </a:clrFrom>
                  <a:clrTo>
                    <a:srgbClr val="FFFFFF">
                      <a:alpha val="0"/>
                    </a:srgbClr>
                  </a:clrTo>
                </a:clrChange>
              </a:blip>
              <a:stretch>
                <a:fillRect/>
              </a:stretch>
            </p:blipFill>
            <p:spPr bwMode="auto">
              <a:xfrm>
                <a:off x="3131840" y="4797152"/>
                <a:ext cx="228553" cy="254456"/>
              </a:xfrm>
              <a:prstGeom prst="rect">
                <a:avLst/>
              </a:prstGeom>
              <a:noFill/>
              <a:ln/>
              <a:effectLst/>
            </p:spPr>
          </p:pic>
          <p:pic>
            <p:nvPicPr>
              <p:cNvPr id="15" name="Grafik 14" descr="TP_tmp"/>
              <p:cNvPicPr>
                <a:picLocks noChangeAspect="1"/>
              </p:cNvPicPr>
              <p:nvPr>
                <p:custDataLst>
                  <p:tags r:id="rId21"/>
                </p:custDataLst>
              </p:nvPr>
            </p:nvPicPr>
            <p:blipFill>
              <a:blip r:embed="rId25" cstate="print">
                <a:clrChange>
                  <a:clrFrom>
                    <a:srgbClr val="FFFFFF"/>
                  </a:clrFrom>
                  <a:clrTo>
                    <a:srgbClr val="FFFFFF">
                      <a:alpha val="0"/>
                    </a:srgbClr>
                  </a:clrTo>
                </a:clrChange>
              </a:blip>
              <a:stretch>
                <a:fillRect/>
              </a:stretch>
            </p:blipFill>
            <p:spPr bwMode="auto">
              <a:xfrm>
                <a:off x="3118635" y="5733255"/>
                <a:ext cx="254964" cy="254964"/>
              </a:xfrm>
              <a:prstGeom prst="rect">
                <a:avLst/>
              </a:prstGeom>
              <a:noFill/>
              <a:ln/>
              <a:effectLst/>
            </p:spPr>
          </p:pic>
        </p:grpSp>
        <p:cxnSp>
          <p:nvCxnSpPr>
            <p:cNvPr id="16" name="Gerade Verbindung 15"/>
            <p:cNvCxnSpPr/>
            <p:nvPr>
              <p:custDataLst>
                <p:tags r:id="rId5"/>
              </p:custDataLst>
            </p:nvPr>
          </p:nvCxnSpPr>
          <p:spPr>
            <a:xfrm flipV="1">
              <a:off x="468313" y="4581128"/>
              <a:ext cx="1800200" cy="1800200"/>
            </a:xfrm>
            <a:prstGeom prst="line">
              <a:avLst/>
            </a:prstGeom>
            <a:ln w="762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custDataLst>
                <p:tags r:id="rId6"/>
              </p:custDataLst>
            </p:nvPr>
          </p:nvCxnSpPr>
          <p:spPr>
            <a:xfrm flipV="1">
              <a:off x="986437" y="5157192"/>
              <a:ext cx="720080" cy="72008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8" name="Grafik 17" descr="TP_tmp"/>
            <p:cNvPicPr>
              <a:picLocks noChangeAspect="1"/>
            </p:cNvPicPr>
            <p:nvPr>
              <p:custDataLst>
                <p:tags r:id="rId7"/>
              </p:custDataLst>
            </p:nvPr>
          </p:nvPicPr>
          <p:blipFill>
            <a:blip r:embed="rId24" cstate="print">
              <a:clrChange>
                <a:clrFrom>
                  <a:srgbClr val="FFFFFF"/>
                </a:clrFrom>
                <a:clrTo>
                  <a:srgbClr val="FFFFFF">
                    <a:alpha val="0"/>
                  </a:srgbClr>
                </a:clrTo>
              </a:clrChange>
            </a:blip>
            <a:stretch>
              <a:fillRect/>
            </a:stretch>
          </p:blipFill>
          <p:spPr bwMode="auto">
            <a:xfrm>
              <a:off x="986437" y="5085184"/>
              <a:ext cx="228553" cy="254456"/>
            </a:xfrm>
            <a:prstGeom prst="rect">
              <a:avLst/>
            </a:prstGeom>
            <a:noFill/>
            <a:ln/>
            <a:effectLst/>
          </p:spPr>
        </p:pic>
        <p:cxnSp>
          <p:nvCxnSpPr>
            <p:cNvPr id="19" name="Gerade Verbindung mit Pfeil 18"/>
            <p:cNvCxnSpPr/>
            <p:nvPr>
              <p:custDataLst>
                <p:tags r:id="rId8"/>
              </p:custDataLst>
            </p:nvPr>
          </p:nvCxnSpPr>
          <p:spPr>
            <a:xfrm flipV="1">
              <a:off x="6732240" y="5373216"/>
              <a:ext cx="720080" cy="72008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custDataLst>
                <p:tags r:id="rId9"/>
              </p:custDataLst>
            </p:nvPr>
          </p:nvCxnSpPr>
          <p:spPr>
            <a:xfrm>
              <a:off x="6732240" y="6093296"/>
              <a:ext cx="720080" cy="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21" name="Grafik 20" descr="TP_tmp"/>
            <p:cNvPicPr>
              <a:picLocks noChangeAspect="1"/>
            </p:cNvPicPr>
            <p:nvPr>
              <p:custDataLst>
                <p:tags r:id="rId10"/>
              </p:custDataLst>
            </p:nvPr>
          </p:nvPicPr>
          <p:blipFill>
            <a:blip r:embed="rId24" cstate="print">
              <a:clrChange>
                <a:clrFrom>
                  <a:srgbClr val="FFFFFF"/>
                </a:clrFrom>
                <a:clrTo>
                  <a:srgbClr val="FFFFFF">
                    <a:alpha val="0"/>
                  </a:srgbClr>
                </a:clrTo>
              </a:clrChange>
            </a:blip>
            <a:stretch>
              <a:fillRect/>
            </a:stretch>
          </p:blipFill>
          <p:spPr bwMode="auto">
            <a:xfrm>
              <a:off x="6876256" y="5373216"/>
              <a:ext cx="228553" cy="254456"/>
            </a:xfrm>
            <a:prstGeom prst="rect">
              <a:avLst/>
            </a:prstGeom>
            <a:noFill/>
            <a:ln/>
            <a:effectLst/>
          </p:spPr>
        </p:pic>
        <p:pic>
          <p:nvPicPr>
            <p:cNvPr id="22" name="Grafik 21" descr="TP_tmp"/>
            <p:cNvPicPr>
              <a:picLocks noChangeAspect="1"/>
            </p:cNvPicPr>
            <p:nvPr>
              <p:custDataLst>
                <p:tags r:id="rId11"/>
              </p:custDataLst>
            </p:nvPr>
          </p:nvPicPr>
          <p:blipFill>
            <a:blip r:embed="rId25" cstate="print">
              <a:clrChange>
                <a:clrFrom>
                  <a:srgbClr val="FFFFFF"/>
                </a:clrFrom>
                <a:clrTo>
                  <a:srgbClr val="FFFFFF">
                    <a:alpha val="0"/>
                  </a:srgbClr>
                </a:clrTo>
              </a:clrChange>
            </a:blip>
            <a:stretch>
              <a:fillRect/>
            </a:stretch>
          </p:blipFill>
          <p:spPr bwMode="auto">
            <a:xfrm>
              <a:off x="6948264" y="6165304"/>
              <a:ext cx="254964" cy="254964"/>
            </a:xfrm>
            <a:prstGeom prst="rect">
              <a:avLst/>
            </a:prstGeom>
            <a:noFill/>
            <a:ln/>
            <a:effectLst/>
          </p:spPr>
        </p:pic>
        <p:cxnSp>
          <p:nvCxnSpPr>
            <p:cNvPr id="23" name="Gerade Verbindung mit Pfeil 22"/>
            <p:cNvCxnSpPr/>
            <p:nvPr>
              <p:custDataLst>
                <p:tags r:id="rId12"/>
              </p:custDataLst>
            </p:nvPr>
          </p:nvCxnSpPr>
          <p:spPr>
            <a:xfrm flipH="1" flipV="1">
              <a:off x="6228184" y="5445224"/>
              <a:ext cx="504056" cy="648072"/>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24" name="Grafik 23" descr="TP_tmp"/>
            <p:cNvPicPr>
              <a:picLocks noChangeAspect="1"/>
            </p:cNvPicPr>
            <p:nvPr>
              <p:custDataLst>
                <p:tags r:id="rId13"/>
              </p:custDataLst>
            </p:nvPr>
          </p:nvPicPr>
          <p:blipFill>
            <a:blip r:embed="rId26" cstate="print">
              <a:clrChange>
                <a:clrFrom>
                  <a:srgbClr val="FFFFFF"/>
                </a:clrFrom>
                <a:clrTo>
                  <a:srgbClr val="FFFFFF">
                    <a:alpha val="0"/>
                  </a:srgbClr>
                </a:clrTo>
              </a:clrChange>
            </a:blip>
            <a:stretch>
              <a:fillRect/>
            </a:stretch>
          </p:blipFill>
          <p:spPr bwMode="auto">
            <a:xfrm>
              <a:off x="6215233" y="5805263"/>
              <a:ext cx="254455" cy="254455"/>
            </a:xfrm>
            <a:prstGeom prst="rect">
              <a:avLst/>
            </a:prstGeom>
            <a:noFill/>
            <a:ln/>
            <a:effectLst/>
          </p:spPr>
        </p:pic>
        <p:cxnSp>
          <p:nvCxnSpPr>
            <p:cNvPr id="25" name="Gerade Verbindung 24"/>
            <p:cNvCxnSpPr/>
            <p:nvPr>
              <p:custDataLst>
                <p:tags r:id="rId14"/>
              </p:custDataLst>
            </p:nvPr>
          </p:nvCxnSpPr>
          <p:spPr>
            <a:xfrm>
              <a:off x="6588224" y="5877272"/>
              <a:ext cx="28803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custDataLst>
                <p:tags r:id="rId15"/>
              </p:custDataLst>
            </p:nvPr>
          </p:nvCxnSpPr>
          <p:spPr>
            <a:xfrm>
              <a:off x="6876256" y="5877272"/>
              <a:ext cx="144016" cy="216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custDataLst>
                <p:tags r:id="rId16"/>
              </p:custDataLst>
            </p:nvPr>
          </p:nvCxnSpPr>
          <p:spPr>
            <a:xfrm flipV="1">
              <a:off x="6588224" y="5661248"/>
              <a:ext cx="216024" cy="216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custDataLst>
                <p:tags r:id="rId17"/>
              </p:custDataLst>
            </p:nvPr>
          </p:nvCxnSpPr>
          <p:spPr>
            <a:xfrm>
              <a:off x="6804248" y="5661248"/>
              <a:ext cx="144016"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and linear independence/ dependence belong to the most fruitful insights into the structure of vector spaces</a:t>
            </a:r>
            <a:endParaRPr lang="en-US" dirty="0"/>
          </a:p>
        </p:txBody>
      </p:sp>
      <p:grpSp>
        <p:nvGrpSpPr>
          <p:cNvPr id="23" name="Gruppieren 22"/>
          <p:cNvGrpSpPr/>
          <p:nvPr/>
        </p:nvGrpSpPr>
        <p:grpSpPr>
          <a:xfrm>
            <a:off x="251520" y="1131591"/>
            <a:ext cx="7056784" cy="1152133"/>
            <a:chOff x="467420" y="5085180"/>
            <a:chExt cx="8497068" cy="1387282"/>
          </a:xfrm>
        </p:grpSpPr>
        <p:sp>
          <p:nvSpPr>
            <p:cNvPr id="3" name="Parallelogramm 2"/>
            <p:cNvSpPr/>
            <p:nvPr/>
          </p:nvSpPr>
          <p:spPr>
            <a:xfrm>
              <a:off x="467420" y="5085184"/>
              <a:ext cx="3384500" cy="1368152"/>
            </a:xfrm>
            <a:prstGeom prst="parallelogram">
              <a:avLst>
                <a:gd name="adj" fmla="val 98262"/>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Gerade Verbindung mit Pfeil 3"/>
            <p:cNvCxnSpPr/>
            <p:nvPr/>
          </p:nvCxnSpPr>
          <p:spPr>
            <a:xfrm flipV="1">
              <a:off x="1416599" y="5334276"/>
              <a:ext cx="720080" cy="72008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a:off x="1416599" y="6054356"/>
              <a:ext cx="720080" cy="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6" name="Grafik 5" descr="TP_tmp"/>
            <p:cNvPicPr>
              <a:picLocks noChangeAspect="1"/>
            </p:cNvPicPr>
            <p:nvPr>
              <p:custDataLst>
                <p:tags r:id="rId2"/>
              </p:custDataLst>
            </p:nvPr>
          </p:nvPicPr>
          <p:blipFill>
            <a:blip r:embed="rId17" cstate="print">
              <a:clrChange>
                <a:clrFrom>
                  <a:srgbClr val="FFFFFF"/>
                </a:clrFrom>
                <a:clrTo>
                  <a:srgbClr val="FFFFFF">
                    <a:alpha val="0"/>
                  </a:srgbClr>
                </a:clrTo>
              </a:clrChange>
            </a:blip>
            <a:stretch>
              <a:fillRect/>
            </a:stretch>
          </p:blipFill>
          <p:spPr bwMode="auto">
            <a:xfrm>
              <a:off x="1560615" y="5334276"/>
              <a:ext cx="228553" cy="254456"/>
            </a:xfrm>
            <a:prstGeom prst="rect">
              <a:avLst/>
            </a:prstGeom>
            <a:noFill/>
            <a:ln/>
            <a:effectLst/>
          </p:spPr>
        </p:pic>
        <p:pic>
          <p:nvPicPr>
            <p:cNvPr id="7" name="Grafik 6" descr="TP_tmp"/>
            <p:cNvPicPr>
              <a:picLocks noChangeAspect="1"/>
            </p:cNvPicPr>
            <p:nvPr>
              <p:custDataLst>
                <p:tags r:id="rId3"/>
              </p:custDataLst>
            </p:nvPr>
          </p:nvPicPr>
          <p:blipFill>
            <a:blip r:embed="rId18" cstate="print">
              <a:clrChange>
                <a:clrFrom>
                  <a:srgbClr val="FFFFFF"/>
                </a:clrFrom>
                <a:clrTo>
                  <a:srgbClr val="FFFFFF">
                    <a:alpha val="0"/>
                  </a:srgbClr>
                </a:clrTo>
              </a:clrChange>
            </a:blip>
            <a:stretch>
              <a:fillRect/>
            </a:stretch>
          </p:blipFill>
          <p:spPr bwMode="auto">
            <a:xfrm>
              <a:off x="1632623" y="6126364"/>
              <a:ext cx="254964" cy="254964"/>
            </a:xfrm>
            <a:prstGeom prst="rect">
              <a:avLst/>
            </a:prstGeom>
            <a:noFill/>
            <a:ln/>
            <a:effectLst/>
          </p:spPr>
        </p:pic>
        <p:cxnSp>
          <p:nvCxnSpPr>
            <p:cNvPr id="8" name="Gerade Verbindung mit Pfeil 7"/>
            <p:cNvCxnSpPr/>
            <p:nvPr/>
          </p:nvCxnSpPr>
          <p:spPr>
            <a:xfrm flipH="1" flipV="1">
              <a:off x="912543" y="5406284"/>
              <a:ext cx="504056" cy="648072"/>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9" name="Grafik 8" descr="TP_tmp"/>
            <p:cNvPicPr>
              <a:picLocks noChangeAspect="1"/>
            </p:cNvPicPr>
            <p:nvPr>
              <p:custDataLst>
                <p:tags r:id="rId4"/>
              </p:custDataLst>
            </p:nvPr>
          </p:nvPicPr>
          <p:blipFill>
            <a:blip r:embed="rId19" cstate="print">
              <a:clrChange>
                <a:clrFrom>
                  <a:srgbClr val="FFFFFF"/>
                </a:clrFrom>
                <a:clrTo>
                  <a:srgbClr val="FFFFFF">
                    <a:alpha val="0"/>
                  </a:srgbClr>
                </a:clrTo>
              </a:clrChange>
            </a:blip>
            <a:stretch>
              <a:fillRect/>
            </a:stretch>
          </p:blipFill>
          <p:spPr bwMode="auto">
            <a:xfrm>
              <a:off x="899592" y="5766323"/>
              <a:ext cx="254455" cy="254455"/>
            </a:xfrm>
            <a:prstGeom prst="rect">
              <a:avLst/>
            </a:prstGeom>
            <a:noFill/>
            <a:ln/>
            <a:effectLst/>
          </p:spPr>
        </p:pic>
        <p:cxnSp>
          <p:nvCxnSpPr>
            <p:cNvPr id="10" name="Gerade Verbindung 9"/>
            <p:cNvCxnSpPr/>
            <p:nvPr>
              <p:custDataLst>
                <p:tags r:id="rId5"/>
              </p:custDataLst>
            </p:nvPr>
          </p:nvCxnSpPr>
          <p:spPr>
            <a:xfrm>
              <a:off x="1272583" y="5838332"/>
              <a:ext cx="28803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custDataLst>
                <p:tags r:id="rId6"/>
              </p:custDataLst>
            </p:nvPr>
          </p:nvCxnSpPr>
          <p:spPr>
            <a:xfrm>
              <a:off x="1560615" y="5838332"/>
              <a:ext cx="144016" cy="216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custDataLst>
                <p:tags r:id="rId7"/>
              </p:custDataLst>
            </p:nvPr>
          </p:nvCxnSpPr>
          <p:spPr>
            <a:xfrm flipV="1">
              <a:off x="1272583" y="5622308"/>
              <a:ext cx="216024" cy="216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custDataLst>
                <p:tags r:id="rId8"/>
              </p:custDataLst>
            </p:nvPr>
          </p:nvCxnSpPr>
          <p:spPr>
            <a:xfrm>
              <a:off x="1488607" y="5622308"/>
              <a:ext cx="144016"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Parallelogramm 13"/>
            <p:cNvSpPr/>
            <p:nvPr>
              <p:custDataLst>
                <p:tags r:id="rId9"/>
              </p:custDataLst>
            </p:nvPr>
          </p:nvSpPr>
          <p:spPr>
            <a:xfrm>
              <a:off x="5579988" y="5085184"/>
              <a:ext cx="3384500" cy="1368152"/>
            </a:xfrm>
            <a:prstGeom prst="parallelogram">
              <a:avLst>
                <a:gd name="adj" fmla="val 98262"/>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Gerade Verbindung mit Pfeil 14"/>
            <p:cNvCxnSpPr/>
            <p:nvPr>
              <p:custDataLst>
                <p:tags r:id="rId10"/>
              </p:custDataLst>
            </p:nvPr>
          </p:nvCxnSpPr>
          <p:spPr>
            <a:xfrm flipV="1">
              <a:off x="6529167" y="5334276"/>
              <a:ext cx="720080" cy="72008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custDataLst>
                <p:tags r:id="rId11"/>
              </p:custDataLst>
            </p:nvPr>
          </p:nvCxnSpPr>
          <p:spPr>
            <a:xfrm>
              <a:off x="6529167" y="6054356"/>
              <a:ext cx="720080" cy="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7" name="Grafik 16" descr="TP_tmp"/>
            <p:cNvPicPr>
              <a:picLocks noChangeAspect="1"/>
            </p:cNvPicPr>
            <p:nvPr>
              <p:custDataLst>
                <p:tags r:id="rId12"/>
              </p:custDataLst>
            </p:nvPr>
          </p:nvPicPr>
          <p:blipFill>
            <a:blip r:embed="rId17" cstate="print">
              <a:clrChange>
                <a:clrFrom>
                  <a:srgbClr val="FFFFFF"/>
                </a:clrFrom>
                <a:clrTo>
                  <a:srgbClr val="FFFFFF">
                    <a:alpha val="0"/>
                  </a:srgbClr>
                </a:clrTo>
              </a:clrChange>
            </a:blip>
            <a:stretch>
              <a:fillRect/>
            </a:stretch>
          </p:blipFill>
          <p:spPr bwMode="auto">
            <a:xfrm>
              <a:off x="6673183" y="5334276"/>
              <a:ext cx="228553" cy="254456"/>
            </a:xfrm>
            <a:prstGeom prst="rect">
              <a:avLst/>
            </a:prstGeom>
            <a:noFill/>
            <a:ln/>
            <a:effectLst/>
          </p:spPr>
        </p:pic>
        <p:pic>
          <p:nvPicPr>
            <p:cNvPr id="18" name="Grafik 17" descr="TP_tmp"/>
            <p:cNvPicPr>
              <a:picLocks noChangeAspect="1"/>
            </p:cNvPicPr>
            <p:nvPr>
              <p:custDataLst>
                <p:tags r:id="rId13"/>
              </p:custDataLst>
            </p:nvPr>
          </p:nvPicPr>
          <p:blipFill>
            <a:blip r:embed="rId18" cstate="print">
              <a:clrChange>
                <a:clrFrom>
                  <a:srgbClr val="FFFFFF"/>
                </a:clrFrom>
                <a:clrTo>
                  <a:srgbClr val="FFFFFF">
                    <a:alpha val="0"/>
                  </a:srgbClr>
                </a:clrTo>
              </a:clrChange>
            </a:blip>
            <a:stretch>
              <a:fillRect/>
            </a:stretch>
          </p:blipFill>
          <p:spPr bwMode="auto">
            <a:xfrm>
              <a:off x="6745191" y="6126364"/>
              <a:ext cx="254964" cy="254964"/>
            </a:xfrm>
            <a:prstGeom prst="rect">
              <a:avLst/>
            </a:prstGeom>
            <a:noFill/>
            <a:ln/>
            <a:effectLst/>
          </p:spPr>
        </p:pic>
        <p:cxnSp>
          <p:nvCxnSpPr>
            <p:cNvPr id="19" name="Gerade Verbindung mit Pfeil 18"/>
            <p:cNvCxnSpPr/>
            <p:nvPr>
              <p:custDataLst>
                <p:tags r:id="rId14"/>
              </p:custDataLst>
            </p:nvPr>
          </p:nvCxnSpPr>
          <p:spPr>
            <a:xfrm flipV="1">
              <a:off x="6529167" y="5445224"/>
              <a:ext cx="1643109" cy="609132"/>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20" name="Grafik 19" descr="TP_tmp"/>
            <p:cNvPicPr>
              <a:picLocks noChangeAspect="1"/>
            </p:cNvPicPr>
            <p:nvPr>
              <p:custDataLst>
                <p:tags r:id="rId15"/>
              </p:custDataLst>
            </p:nvPr>
          </p:nvPicPr>
          <p:blipFill>
            <a:blip r:embed="rId19" cstate="print">
              <a:clrChange>
                <a:clrFrom>
                  <a:srgbClr val="FFFFFF"/>
                </a:clrFrom>
                <a:clrTo>
                  <a:srgbClr val="FFFFFF">
                    <a:alpha val="0"/>
                  </a:srgbClr>
                </a:clrTo>
              </a:clrChange>
            </a:blip>
            <a:stretch>
              <a:fillRect/>
            </a:stretch>
          </p:blipFill>
          <p:spPr bwMode="auto">
            <a:xfrm>
              <a:off x="7596212" y="5229200"/>
              <a:ext cx="254455" cy="254455"/>
            </a:xfrm>
            <a:prstGeom prst="rect">
              <a:avLst/>
            </a:prstGeom>
            <a:noFill/>
            <a:ln/>
            <a:effectLst/>
          </p:spPr>
        </p:pic>
        <p:sp>
          <p:nvSpPr>
            <p:cNvPr id="21" name="Textfeld 20"/>
            <p:cNvSpPr txBox="1"/>
            <p:nvPr/>
          </p:nvSpPr>
          <p:spPr>
            <a:xfrm>
              <a:off x="2752504" y="6101868"/>
              <a:ext cx="2050155" cy="370594"/>
            </a:xfrm>
            <a:prstGeom prst="rect">
              <a:avLst/>
            </a:prstGeom>
            <a:noFill/>
          </p:spPr>
          <p:txBody>
            <a:bodyPr wrap="none" rtlCol="0">
              <a:spAutoFit/>
            </a:bodyPr>
            <a:lstStyle/>
            <a:p>
              <a:r>
                <a:rPr lang="en-US" sz="1400" dirty="0" smtClean="0"/>
                <a:t>linearly independent</a:t>
              </a:r>
              <a:endParaRPr lang="en-US" sz="1400" dirty="0"/>
            </a:p>
          </p:txBody>
        </p:sp>
        <p:sp>
          <p:nvSpPr>
            <p:cNvPr id="22" name="Textfeld 21"/>
            <p:cNvSpPr txBox="1"/>
            <p:nvPr/>
          </p:nvSpPr>
          <p:spPr>
            <a:xfrm>
              <a:off x="4715954" y="5085180"/>
              <a:ext cx="1886089" cy="370594"/>
            </a:xfrm>
            <a:prstGeom prst="rect">
              <a:avLst/>
            </a:prstGeom>
            <a:noFill/>
          </p:spPr>
          <p:txBody>
            <a:bodyPr wrap="none" rtlCol="0">
              <a:spAutoFit/>
            </a:bodyPr>
            <a:lstStyle/>
            <a:p>
              <a:pPr algn="r"/>
              <a:r>
                <a:rPr lang="en-US" sz="1400" dirty="0" smtClean="0"/>
                <a:t>linearly dependent</a:t>
              </a:r>
              <a:endParaRPr lang="en-US" sz="1400" dirty="0"/>
            </a:p>
          </p:txBody>
        </p:sp>
      </p:grpSp>
      <p:sp>
        <p:nvSpPr>
          <p:cNvPr id="24" name="Rechteck 23"/>
          <p:cNvSpPr/>
          <p:nvPr/>
        </p:nvSpPr>
        <p:spPr>
          <a:xfrm>
            <a:off x="1691680" y="2715766"/>
            <a:ext cx="7200800" cy="23042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fik 28" descr="IguanaTex_tmp.png"/>
          <p:cNvPicPr>
            <a:picLocks noChangeAspect="1"/>
          </p:cNvPicPr>
          <p:nvPr>
            <p:custDataLst>
              <p:tags r:id="rId1"/>
            </p:custDataLst>
          </p:nvPr>
        </p:nvPicPr>
        <p:blipFill>
          <a:blip r:embed="rId20" cstate="print"/>
          <a:stretch>
            <a:fillRect/>
          </a:stretch>
        </p:blipFill>
        <p:spPr>
          <a:xfrm>
            <a:off x="1763690" y="2787724"/>
            <a:ext cx="7058006" cy="2142581"/>
          </a:xfrm>
          <a:prstGeom prst="rect">
            <a:avLst/>
          </a:prstGeom>
          <a:noFill/>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For instance, a set of vectors is linearly independent if and only if none of these vectors is a linear combination of the other ones</a:t>
            </a:r>
            <a:endParaRPr lang="en-US" dirty="0"/>
          </a:p>
        </p:txBody>
      </p:sp>
      <p:sp>
        <p:nvSpPr>
          <p:cNvPr id="3" name="Rechteck 2"/>
          <p:cNvSpPr/>
          <p:nvPr/>
        </p:nvSpPr>
        <p:spPr>
          <a:xfrm>
            <a:off x="1691680" y="1131590"/>
            <a:ext cx="7200800" cy="100811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1"/>
            </p:custDataLst>
          </p:nvPr>
        </p:nvPicPr>
        <p:blipFill>
          <a:blip r:embed="rId4" cstate="print"/>
          <a:stretch>
            <a:fillRect/>
          </a:stretch>
        </p:blipFill>
        <p:spPr>
          <a:xfrm>
            <a:off x="1763690" y="1203548"/>
            <a:ext cx="7050105" cy="810188"/>
          </a:xfrm>
          <a:prstGeom prst="rect">
            <a:avLst/>
          </a:prstGeom>
          <a:noFill/>
          <a:ln/>
          <a:effectLst/>
        </p:spPr>
      </p:pic>
      <p:sp>
        <p:nvSpPr>
          <p:cNvPr id="7" name="Rechteck 6"/>
          <p:cNvSpPr/>
          <p:nvPr/>
        </p:nvSpPr>
        <p:spPr>
          <a:xfrm>
            <a:off x="1691680" y="2283718"/>
            <a:ext cx="7200800" cy="21602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fik 13" descr="IguanaTex_tmp.png"/>
          <p:cNvPicPr>
            <a:picLocks noChangeAspect="1"/>
          </p:cNvPicPr>
          <p:nvPr>
            <p:custDataLst>
              <p:tags r:id="rId2"/>
            </p:custDataLst>
          </p:nvPr>
        </p:nvPicPr>
        <p:blipFill>
          <a:blip r:embed="rId5" cstate="print"/>
          <a:stretch>
            <a:fillRect/>
          </a:stretch>
        </p:blipFill>
        <p:spPr>
          <a:xfrm>
            <a:off x="1763690" y="2355680"/>
            <a:ext cx="7053410" cy="1997880"/>
          </a:xfrm>
          <a:prstGeom prst="rect">
            <a:avLst/>
          </a:prstGeom>
          <a:noFill/>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method to decide upon linear independence/ dependence is to solve a linear system of equations</a:t>
            </a:r>
            <a:endParaRPr lang="en-US" dirty="0"/>
          </a:p>
        </p:txBody>
      </p:sp>
      <p:sp>
        <p:nvSpPr>
          <p:cNvPr id="3" name="Rechteck 2"/>
          <p:cNvSpPr/>
          <p:nvPr/>
        </p:nvSpPr>
        <p:spPr>
          <a:xfrm>
            <a:off x="1691680" y="1131590"/>
            <a:ext cx="7200800" cy="38884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1"/>
            </p:custDataLst>
          </p:nvPr>
        </p:nvPicPr>
        <p:blipFill>
          <a:blip r:embed="rId3" cstate="print"/>
          <a:stretch>
            <a:fillRect/>
          </a:stretch>
        </p:blipFill>
        <p:spPr>
          <a:xfrm>
            <a:off x="1763690" y="1203548"/>
            <a:ext cx="7062166" cy="3786886"/>
          </a:xfrm>
          <a:prstGeom prst="rect">
            <a:avLst/>
          </a:prstGeom>
          <a:noFill/>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Independence/ dependence of 3 vectors in 4D</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3" cstate="print"/>
          <a:stretch>
            <a:fillRect/>
          </a:stretch>
        </p:blipFill>
        <p:spPr>
          <a:xfrm>
            <a:off x="1763691" y="1203548"/>
            <a:ext cx="7061143" cy="3210093"/>
          </a:xfrm>
          <a:prstGeom prst="rect">
            <a:avLst/>
          </a:prstGeom>
          <a:noFill/>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Independence of 3 vectors in 4D</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1"/>
            </p:custDataLst>
          </p:nvPr>
        </p:nvPicPr>
        <p:blipFill>
          <a:blip r:embed="rId5" cstate="print"/>
          <a:stretch>
            <a:fillRect/>
          </a:stretch>
        </p:blipFill>
        <p:spPr>
          <a:xfrm>
            <a:off x="1763689" y="1203549"/>
            <a:ext cx="6119354" cy="2053053"/>
          </a:xfrm>
          <a:prstGeom prst="rect">
            <a:avLst/>
          </a:prstGeom>
          <a:noFill/>
          <a:ln/>
          <a:effectLst/>
        </p:spPr>
      </p:pic>
      <p:pic>
        <p:nvPicPr>
          <p:cNvPr id="5" name="Grafik 4" descr="IguanaTex_tmp.png"/>
          <p:cNvPicPr>
            <a:picLocks noChangeAspect="1"/>
          </p:cNvPicPr>
          <p:nvPr>
            <p:custDataLst>
              <p:tags r:id="rId2"/>
            </p:custDataLst>
          </p:nvPr>
        </p:nvPicPr>
        <p:blipFill>
          <a:blip r:embed="rId6" cstate="print"/>
          <a:stretch>
            <a:fillRect/>
          </a:stretch>
        </p:blipFill>
        <p:spPr>
          <a:xfrm>
            <a:off x="2411760" y="3507854"/>
            <a:ext cx="3087669" cy="1121510"/>
          </a:xfrm>
          <a:prstGeom prst="rect">
            <a:avLst/>
          </a:prstGeom>
          <a:noFill/>
          <a:ln/>
          <a:effectLst/>
        </p:spPr>
      </p:pic>
      <p:pic>
        <p:nvPicPr>
          <p:cNvPr id="8" name="Grafik 7" descr="IguanaTex_tmp.png"/>
          <p:cNvPicPr>
            <a:picLocks noChangeAspect="1"/>
          </p:cNvPicPr>
          <p:nvPr>
            <p:custDataLst>
              <p:tags r:id="rId3"/>
            </p:custDataLst>
          </p:nvPr>
        </p:nvPicPr>
        <p:blipFill>
          <a:blip r:embed="rId7" cstate="print"/>
          <a:stretch>
            <a:fillRect/>
          </a:stretch>
        </p:blipFill>
        <p:spPr>
          <a:xfrm>
            <a:off x="5744375" y="3507854"/>
            <a:ext cx="2428025" cy="1121510"/>
          </a:xfrm>
          <a:prstGeom prst="rect">
            <a:avLst/>
          </a:prstGeom>
          <a:noFill/>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Independence of 3 vectors in 4D</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1"/>
            </p:custDataLst>
          </p:nvPr>
        </p:nvPicPr>
        <p:blipFill>
          <a:blip r:embed="rId3" cstate="print"/>
          <a:stretch>
            <a:fillRect/>
          </a:stretch>
        </p:blipFill>
        <p:spPr>
          <a:xfrm>
            <a:off x="1763691" y="1203549"/>
            <a:ext cx="6967719" cy="2844881"/>
          </a:xfrm>
          <a:prstGeom prst="rect">
            <a:avLst/>
          </a:prstGeom>
          <a:noFill/>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Remark: The determinant can serve as an easy test for linear independence/ dependence</a:t>
            </a:r>
            <a:endParaRPr lang="en-US" dirty="0"/>
          </a:p>
        </p:txBody>
      </p:sp>
      <p:grpSp>
        <p:nvGrpSpPr>
          <p:cNvPr id="21" name="Gruppieren 20"/>
          <p:cNvGrpSpPr/>
          <p:nvPr/>
        </p:nvGrpSpPr>
        <p:grpSpPr>
          <a:xfrm>
            <a:off x="251520" y="1059582"/>
            <a:ext cx="7200800" cy="1278085"/>
            <a:chOff x="539552" y="1040690"/>
            <a:chExt cx="7992888" cy="1418674"/>
          </a:xfrm>
        </p:grpSpPr>
        <p:sp>
          <p:nvSpPr>
            <p:cNvPr id="3" name="Ellipse 2"/>
            <p:cNvSpPr/>
            <p:nvPr/>
          </p:nvSpPr>
          <p:spPr>
            <a:xfrm>
              <a:off x="539552" y="1667276"/>
              <a:ext cx="1656184" cy="792088"/>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llipse 3"/>
            <p:cNvSpPr/>
            <p:nvPr>
              <p:custDataLst>
                <p:tags r:id="rId3"/>
              </p:custDataLst>
            </p:nvPr>
          </p:nvSpPr>
          <p:spPr>
            <a:xfrm>
              <a:off x="1115616" y="1883300"/>
              <a:ext cx="216024" cy="21602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lipse 4"/>
            <p:cNvSpPr/>
            <p:nvPr>
              <p:custDataLst>
                <p:tags r:id="rId4"/>
              </p:custDataLst>
            </p:nvPr>
          </p:nvSpPr>
          <p:spPr>
            <a:xfrm>
              <a:off x="826815" y="2099324"/>
              <a:ext cx="216024" cy="21602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lipse 5"/>
            <p:cNvSpPr/>
            <p:nvPr>
              <p:custDataLst>
                <p:tags r:id="rId5"/>
              </p:custDataLst>
            </p:nvPr>
          </p:nvSpPr>
          <p:spPr>
            <a:xfrm>
              <a:off x="1691680" y="1811292"/>
              <a:ext cx="216024" cy="21602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e 6"/>
            <p:cNvSpPr/>
            <p:nvPr>
              <p:custDataLst>
                <p:tags r:id="rId6"/>
              </p:custDataLst>
            </p:nvPr>
          </p:nvSpPr>
          <p:spPr>
            <a:xfrm>
              <a:off x="1402879" y="2099324"/>
              <a:ext cx="216024" cy="21602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Gerade Verbindung 7"/>
            <p:cNvCxnSpPr/>
            <p:nvPr/>
          </p:nvCxnSpPr>
          <p:spPr>
            <a:xfrm>
              <a:off x="4572000" y="2099324"/>
              <a:ext cx="3960440" cy="0"/>
            </a:xfrm>
            <a:prstGeom prst="line">
              <a:avLst/>
            </a:prstGeom>
            <a:ln w="28575">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6012160" y="1955308"/>
              <a:ext cx="0" cy="288032"/>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5724128" y="2139702"/>
              <a:ext cx="276038" cy="307777"/>
            </a:xfrm>
            <a:prstGeom prst="rect">
              <a:avLst/>
            </a:prstGeom>
            <a:noFill/>
          </p:spPr>
          <p:txBody>
            <a:bodyPr wrap="none" rtlCol="0">
              <a:spAutoFit/>
            </a:bodyPr>
            <a:lstStyle/>
            <a:p>
              <a:r>
                <a:rPr lang="en-US" sz="1400" dirty="0" smtClean="0"/>
                <a:t>0</a:t>
              </a:r>
              <a:endParaRPr lang="en-US" sz="1400" dirty="0"/>
            </a:p>
          </p:txBody>
        </p:sp>
        <p:sp>
          <p:nvSpPr>
            <p:cNvPr id="12" name="Ellipse 11"/>
            <p:cNvSpPr/>
            <p:nvPr/>
          </p:nvSpPr>
          <p:spPr>
            <a:xfrm>
              <a:off x="2195736" y="1091212"/>
              <a:ext cx="1656184" cy="792088"/>
            </a:xfrm>
            <a:prstGeom prst="ellipse">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p:nvPr>
              <p:custDataLst>
                <p:tags r:id="rId7"/>
              </p:custDataLst>
            </p:nvPr>
          </p:nvSpPr>
          <p:spPr>
            <a:xfrm>
              <a:off x="2771800" y="1307236"/>
              <a:ext cx="216024" cy="216024"/>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p:nvPr>
              <p:custDataLst>
                <p:tags r:id="rId8"/>
              </p:custDataLst>
            </p:nvPr>
          </p:nvSpPr>
          <p:spPr>
            <a:xfrm>
              <a:off x="2482999" y="1523260"/>
              <a:ext cx="216024" cy="216024"/>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p:cNvSpPr/>
            <p:nvPr>
              <p:custDataLst>
                <p:tags r:id="rId9"/>
              </p:custDataLst>
            </p:nvPr>
          </p:nvSpPr>
          <p:spPr>
            <a:xfrm>
              <a:off x="3347864" y="1235228"/>
              <a:ext cx="216024" cy="216024"/>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e 15"/>
            <p:cNvSpPr/>
            <p:nvPr>
              <p:custDataLst>
                <p:tags r:id="rId10"/>
              </p:custDataLst>
            </p:nvPr>
          </p:nvSpPr>
          <p:spPr>
            <a:xfrm>
              <a:off x="3059063" y="1523260"/>
              <a:ext cx="216024" cy="216024"/>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ihandform 16"/>
            <p:cNvSpPr/>
            <p:nvPr/>
          </p:nvSpPr>
          <p:spPr>
            <a:xfrm>
              <a:off x="3721100" y="1060504"/>
              <a:ext cx="2247900" cy="812800"/>
            </a:xfrm>
            <a:custGeom>
              <a:avLst/>
              <a:gdLst>
                <a:gd name="connsiteX0" fmla="*/ 0 w 2247900"/>
                <a:gd name="connsiteY0" fmla="*/ 355600 h 812800"/>
                <a:gd name="connsiteX1" fmla="*/ 1625600 w 2247900"/>
                <a:gd name="connsiteY1" fmla="*/ 76200 h 812800"/>
                <a:gd name="connsiteX2" fmla="*/ 2247900 w 2247900"/>
                <a:gd name="connsiteY2" fmla="*/ 812800 h 812800"/>
              </a:gdLst>
              <a:ahLst/>
              <a:cxnLst>
                <a:cxn ang="0">
                  <a:pos x="connsiteX0" y="connsiteY0"/>
                </a:cxn>
                <a:cxn ang="0">
                  <a:pos x="connsiteX1" y="connsiteY1"/>
                </a:cxn>
                <a:cxn ang="0">
                  <a:pos x="connsiteX2" y="connsiteY2"/>
                </a:cxn>
              </a:cxnLst>
              <a:rect l="l" t="t" r="r" b="b"/>
              <a:pathLst>
                <a:path w="2247900" h="812800">
                  <a:moveTo>
                    <a:pt x="0" y="355600"/>
                  </a:moveTo>
                  <a:cubicBezTo>
                    <a:pt x="625475" y="177800"/>
                    <a:pt x="1250950" y="0"/>
                    <a:pt x="1625600" y="76200"/>
                  </a:cubicBezTo>
                  <a:cubicBezTo>
                    <a:pt x="2000250" y="152400"/>
                    <a:pt x="2124075" y="482600"/>
                    <a:pt x="2247900" y="812800"/>
                  </a:cubicBezTo>
                </a:path>
              </a:pathLst>
            </a:custGeom>
            <a:ln w="28575">
              <a:solidFill>
                <a:schemeClr val="tx2"/>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ihandform 17"/>
            <p:cNvSpPr/>
            <p:nvPr/>
          </p:nvSpPr>
          <p:spPr>
            <a:xfrm>
              <a:off x="1979712" y="1473254"/>
              <a:ext cx="5724955" cy="654050"/>
            </a:xfrm>
            <a:custGeom>
              <a:avLst/>
              <a:gdLst>
                <a:gd name="connsiteX0" fmla="*/ 0 w 5317067"/>
                <a:gd name="connsiteY0" fmla="*/ 654050 h 654050"/>
                <a:gd name="connsiteX1" fmla="*/ 4470400 w 5317067"/>
                <a:gd name="connsiteY1" fmla="*/ 19050 h 654050"/>
                <a:gd name="connsiteX2" fmla="*/ 5080000 w 5317067"/>
                <a:gd name="connsiteY2" fmla="*/ 539750 h 654050"/>
              </a:gdLst>
              <a:ahLst/>
              <a:cxnLst>
                <a:cxn ang="0">
                  <a:pos x="connsiteX0" y="connsiteY0"/>
                </a:cxn>
                <a:cxn ang="0">
                  <a:pos x="connsiteX1" y="connsiteY1"/>
                </a:cxn>
                <a:cxn ang="0">
                  <a:pos x="connsiteX2" y="connsiteY2"/>
                </a:cxn>
              </a:cxnLst>
              <a:rect l="l" t="t" r="r" b="b"/>
              <a:pathLst>
                <a:path w="5317067" h="654050">
                  <a:moveTo>
                    <a:pt x="0" y="654050"/>
                  </a:moveTo>
                  <a:cubicBezTo>
                    <a:pt x="1811866" y="346075"/>
                    <a:pt x="3623733" y="38100"/>
                    <a:pt x="4470400" y="19050"/>
                  </a:cubicBezTo>
                  <a:cubicBezTo>
                    <a:pt x="5317067" y="0"/>
                    <a:pt x="5198533" y="269875"/>
                    <a:pt x="5080000" y="539750"/>
                  </a:cubicBezTo>
                </a:path>
              </a:pathLst>
            </a:custGeom>
            <a:ln w="28575">
              <a:solidFill>
                <a:srgbClr val="00B05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feld 18"/>
            <p:cNvSpPr txBox="1"/>
            <p:nvPr/>
          </p:nvSpPr>
          <p:spPr>
            <a:xfrm>
              <a:off x="5652120" y="1040690"/>
              <a:ext cx="1566391" cy="307777"/>
            </a:xfrm>
            <a:prstGeom prst="rect">
              <a:avLst/>
            </a:prstGeom>
            <a:noFill/>
          </p:spPr>
          <p:txBody>
            <a:bodyPr wrap="none" rtlCol="0">
              <a:spAutoFit/>
            </a:bodyPr>
            <a:lstStyle/>
            <a:p>
              <a:r>
                <a:rPr lang="en-US" sz="1400" dirty="0" smtClean="0"/>
                <a:t>linearly dependent</a:t>
              </a:r>
              <a:endParaRPr lang="en-US" sz="1400" dirty="0"/>
            </a:p>
          </p:txBody>
        </p:sp>
        <p:sp>
          <p:nvSpPr>
            <p:cNvPr id="20" name="Textfeld 19"/>
            <p:cNvSpPr txBox="1"/>
            <p:nvPr/>
          </p:nvSpPr>
          <p:spPr>
            <a:xfrm>
              <a:off x="2195736" y="2120538"/>
              <a:ext cx="1702646" cy="307777"/>
            </a:xfrm>
            <a:prstGeom prst="rect">
              <a:avLst/>
            </a:prstGeom>
            <a:noFill/>
          </p:spPr>
          <p:txBody>
            <a:bodyPr wrap="none" rtlCol="0">
              <a:spAutoFit/>
            </a:bodyPr>
            <a:lstStyle/>
            <a:p>
              <a:r>
                <a:rPr lang="en-US" sz="1400" dirty="0" smtClean="0"/>
                <a:t>linearly independent</a:t>
              </a:r>
              <a:endParaRPr lang="en-US" sz="1400" dirty="0"/>
            </a:p>
          </p:txBody>
        </p:sp>
      </p:grpSp>
      <p:sp>
        <p:nvSpPr>
          <p:cNvPr id="22" name="Rechteck 21"/>
          <p:cNvSpPr/>
          <p:nvPr/>
        </p:nvSpPr>
        <p:spPr>
          <a:xfrm>
            <a:off x="1691680" y="2571750"/>
            <a:ext cx="7200800" cy="244827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fik 25" descr="IguanaTex_tmp.png"/>
          <p:cNvPicPr>
            <a:picLocks noChangeAspect="1"/>
          </p:cNvPicPr>
          <p:nvPr>
            <p:custDataLst>
              <p:tags r:id="rId1"/>
            </p:custDataLst>
          </p:nvPr>
        </p:nvPicPr>
        <p:blipFill>
          <a:blip r:embed="rId12" cstate="print"/>
          <a:stretch>
            <a:fillRect/>
          </a:stretch>
        </p:blipFill>
        <p:spPr>
          <a:xfrm>
            <a:off x="1763690" y="2643709"/>
            <a:ext cx="7052124" cy="2310257"/>
          </a:xfrm>
          <a:prstGeom prst="rect">
            <a:avLst/>
          </a:prstGeom>
          <a:noFill/>
          <a:ln/>
          <a:effectLst/>
        </p:spPr>
      </p:pic>
      <p:pic>
        <p:nvPicPr>
          <p:cNvPr id="28" name="Grafik 27" descr="IguanaTex_tmp.png"/>
          <p:cNvPicPr>
            <a:picLocks noChangeAspect="1"/>
          </p:cNvPicPr>
          <p:nvPr>
            <p:custDataLst>
              <p:tags r:id="rId2"/>
            </p:custDataLst>
          </p:nvPr>
        </p:nvPicPr>
        <p:blipFill>
          <a:blip r:embed="rId13" cstate="print"/>
          <a:stretch>
            <a:fillRect/>
          </a:stretch>
        </p:blipFill>
        <p:spPr>
          <a:xfrm>
            <a:off x="7236296" y="2067694"/>
            <a:ext cx="139745" cy="159148"/>
          </a:xfrm>
          <a:prstGeom prst="rect">
            <a:avLst/>
          </a:prstGeom>
          <a:noFill/>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Only, in 2D and 3D can the determinate be computed by utilizing a diagonal crossing scheme</a:t>
            </a:r>
            <a:endParaRPr lang="en-US" dirty="0"/>
          </a:p>
        </p:txBody>
      </p:sp>
      <p:grpSp>
        <p:nvGrpSpPr>
          <p:cNvPr id="5" name="Gruppieren 8"/>
          <p:cNvGrpSpPr/>
          <p:nvPr/>
        </p:nvGrpSpPr>
        <p:grpSpPr>
          <a:xfrm>
            <a:off x="1835695" y="1563638"/>
            <a:ext cx="6744832" cy="2448272"/>
            <a:chOff x="645071" y="2046069"/>
            <a:chExt cx="8391425" cy="3045961"/>
          </a:xfrm>
        </p:grpSpPr>
        <p:pic>
          <p:nvPicPr>
            <p:cNvPr id="3" name="Picture 4" descr="http://www.abi-mathe.de/shared/images/devpages/determinante-3x3.png"/>
            <p:cNvPicPr>
              <a:picLocks noChangeAspect="1" noChangeArrowheads="1"/>
            </p:cNvPicPr>
            <p:nvPr/>
          </p:nvPicPr>
          <p:blipFill>
            <a:blip r:embed="rId4" cstate="print"/>
            <a:srcRect/>
            <a:stretch>
              <a:fillRect/>
            </a:stretch>
          </p:blipFill>
          <p:spPr bwMode="auto">
            <a:xfrm>
              <a:off x="645072" y="3292698"/>
              <a:ext cx="8391424" cy="1799332"/>
            </a:xfrm>
            <a:prstGeom prst="rect">
              <a:avLst/>
            </a:prstGeom>
            <a:noFill/>
          </p:spPr>
        </p:pic>
        <p:pic>
          <p:nvPicPr>
            <p:cNvPr id="4" name="Picture 6" descr="http://www.abi-mathe.de/shared/images/devpages/determinante-2x2.png"/>
            <p:cNvPicPr>
              <a:picLocks noChangeAspect="1" noChangeArrowheads="1"/>
            </p:cNvPicPr>
            <p:nvPr/>
          </p:nvPicPr>
          <p:blipFill>
            <a:blip r:embed="rId5" cstate="print"/>
            <a:srcRect/>
            <a:stretch>
              <a:fillRect/>
            </a:stretch>
          </p:blipFill>
          <p:spPr bwMode="auto">
            <a:xfrm>
              <a:off x="645071" y="2046069"/>
              <a:ext cx="2862569" cy="1439466"/>
            </a:xfrm>
            <a:prstGeom prst="rect">
              <a:avLst/>
            </a:prstGeom>
            <a:noFill/>
          </p:spPr>
        </p:pic>
      </p:grpSp>
      <p:sp>
        <p:nvSpPr>
          <p:cNvPr id="6" name="Rechteck 5"/>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1"/>
            </p:custDataLst>
          </p:nvPr>
        </p:nvPicPr>
        <p:blipFill>
          <a:blip r:embed="rId6" cstate="print"/>
          <a:stretch>
            <a:fillRect/>
          </a:stretch>
        </p:blipFill>
        <p:spPr>
          <a:xfrm>
            <a:off x="1763690" y="1203556"/>
            <a:ext cx="7054705" cy="511871"/>
          </a:xfrm>
          <a:prstGeom prst="rect">
            <a:avLst/>
          </a:prstGeom>
          <a:noFill/>
          <a:ln/>
          <a:effectLst/>
        </p:spPr>
      </p:pic>
      <p:pic>
        <p:nvPicPr>
          <p:cNvPr id="14" name="Grafik 13" descr="IguanaTex_tmp.png"/>
          <p:cNvPicPr>
            <a:picLocks noChangeAspect="1"/>
          </p:cNvPicPr>
          <p:nvPr>
            <p:custDataLst>
              <p:tags r:id="rId2"/>
            </p:custDataLst>
          </p:nvPr>
        </p:nvPicPr>
        <p:blipFill>
          <a:blip r:embed="rId7" cstate="print"/>
          <a:stretch>
            <a:fillRect/>
          </a:stretch>
        </p:blipFill>
        <p:spPr>
          <a:xfrm>
            <a:off x="1763690" y="4090414"/>
            <a:ext cx="7064140" cy="857600"/>
          </a:xfrm>
          <a:prstGeom prst="rect">
            <a:avLst/>
          </a:prstGeom>
          <a:noFill/>
          <a:ln/>
          <a:effectLst/>
        </p:spPr>
      </p:pic>
      <p:sp>
        <p:nvSpPr>
          <p:cNvPr id="9" name="Rechteck 8"/>
          <p:cNvSpPr/>
          <p:nvPr/>
        </p:nvSpPr>
        <p:spPr>
          <a:xfrm>
            <a:off x="0" y="843558"/>
            <a:ext cx="179512" cy="429994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 basis of a vector space is a collection of linearly independent vectors that span the whole space</a:t>
            </a:r>
            <a:endParaRPr lang="en-US" dirty="0"/>
          </a:p>
        </p:txBody>
      </p:sp>
      <p:sp>
        <p:nvSpPr>
          <p:cNvPr id="3" name="Rechteck 2"/>
          <p:cNvSpPr/>
          <p:nvPr/>
        </p:nvSpPr>
        <p:spPr>
          <a:xfrm>
            <a:off x="1691680" y="1131590"/>
            <a:ext cx="7200800" cy="18002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1"/>
            </p:custDataLst>
          </p:nvPr>
        </p:nvPicPr>
        <p:blipFill>
          <a:blip r:embed="rId4" cstate="print"/>
          <a:stretch>
            <a:fillRect/>
          </a:stretch>
        </p:blipFill>
        <p:spPr>
          <a:xfrm>
            <a:off x="1763690" y="1203548"/>
            <a:ext cx="7036123" cy="1658372"/>
          </a:xfrm>
          <a:prstGeom prst="rect">
            <a:avLst/>
          </a:prstGeom>
          <a:noFill/>
          <a:ln/>
          <a:effectLst/>
        </p:spPr>
      </p:pic>
      <p:sp>
        <p:nvSpPr>
          <p:cNvPr id="7" name="Rechteck 6"/>
          <p:cNvSpPr/>
          <p:nvPr/>
        </p:nvSpPr>
        <p:spPr>
          <a:xfrm>
            <a:off x="1691680" y="3291830"/>
            <a:ext cx="7200800" cy="153270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2"/>
            </p:custDataLst>
          </p:nvPr>
        </p:nvPicPr>
        <p:blipFill>
          <a:blip r:embed="rId5" cstate="print"/>
          <a:stretch>
            <a:fillRect/>
          </a:stretch>
        </p:blipFill>
        <p:spPr>
          <a:xfrm>
            <a:off x="1763690" y="3363788"/>
            <a:ext cx="7054761" cy="1350287"/>
          </a:xfrm>
          <a:prstGeom prst="rect">
            <a:avLst/>
          </a:prstGeom>
          <a:noFill/>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The canonical basis</a:t>
            </a:r>
            <a:endParaRPr lang="en-US" dirty="0"/>
          </a:p>
        </p:txBody>
      </p:sp>
      <p:grpSp>
        <p:nvGrpSpPr>
          <p:cNvPr id="32" name="Gruppieren 31"/>
          <p:cNvGrpSpPr/>
          <p:nvPr/>
        </p:nvGrpSpPr>
        <p:grpSpPr>
          <a:xfrm>
            <a:off x="251520" y="1131590"/>
            <a:ext cx="5846249" cy="1645031"/>
            <a:chOff x="338042" y="4149080"/>
            <a:chExt cx="8482430" cy="2386806"/>
          </a:xfrm>
        </p:grpSpPr>
        <p:sp>
          <p:nvSpPr>
            <p:cNvPr id="4" name="Abgerundetes Rechteck 3"/>
            <p:cNvSpPr/>
            <p:nvPr>
              <p:custDataLst>
                <p:tags r:id="rId2"/>
              </p:custDataLst>
            </p:nvPr>
          </p:nvSpPr>
          <p:spPr>
            <a:xfrm>
              <a:off x="2779057" y="4149725"/>
              <a:ext cx="2519511" cy="2386161"/>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 name="Abgerundetes Rechteck 4"/>
            <p:cNvSpPr/>
            <p:nvPr>
              <p:custDataLst>
                <p:tags r:id="rId3"/>
              </p:custDataLst>
            </p:nvPr>
          </p:nvSpPr>
          <p:spPr>
            <a:xfrm>
              <a:off x="338042" y="4149725"/>
              <a:ext cx="2303487" cy="2386161"/>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 name="Abgerundetes Rechteck 5"/>
            <p:cNvSpPr/>
            <p:nvPr>
              <p:custDataLst>
                <p:tags r:id="rId4"/>
              </p:custDataLst>
            </p:nvPr>
          </p:nvSpPr>
          <p:spPr>
            <a:xfrm>
              <a:off x="5436096" y="4149080"/>
              <a:ext cx="3384376" cy="2386161"/>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cxnSp>
          <p:nvCxnSpPr>
            <p:cNvPr id="7" name="Gerade Verbindung 6"/>
            <p:cNvCxnSpPr/>
            <p:nvPr>
              <p:custDataLst>
                <p:tags r:id="rId5"/>
              </p:custDataLst>
            </p:nvPr>
          </p:nvCxnSpPr>
          <p:spPr>
            <a:xfrm>
              <a:off x="653978" y="5589240"/>
              <a:ext cx="1656184"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custDataLst>
                <p:tags r:id="rId6"/>
              </p:custDataLst>
            </p:nvPr>
          </p:nvCxnSpPr>
          <p:spPr>
            <a:xfrm>
              <a:off x="3203286" y="5752992"/>
              <a:ext cx="1728192"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custDataLst>
                <p:tags r:id="rId7"/>
              </p:custDataLst>
            </p:nvPr>
          </p:nvCxnSpPr>
          <p:spPr>
            <a:xfrm>
              <a:off x="3491318" y="4313477"/>
              <a:ext cx="0" cy="172754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Ellipse 9"/>
            <p:cNvSpPr/>
            <p:nvPr>
              <p:custDataLst>
                <p:tags r:id="rId8"/>
              </p:custDataLst>
            </p:nvPr>
          </p:nvSpPr>
          <p:spPr>
            <a:xfrm>
              <a:off x="797994" y="551723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 name="Ellipse 10"/>
            <p:cNvSpPr/>
            <p:nvPr>
              <p:custDataLst>
                <p:tags r:id="rId9"/>
              </p:custDataLst>
            </p:nvPr>
          </p:nvSpPr>
          <p:spPr>
            <a:xfrm>
              <a:off x="3419310" y="5680984"/>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cxnSp>
          <p:nvCxnSpPr>
            <p:cNvPr id="12" name="Gerade Verbindung mit Pfeil 11"/>
            <p:cNvCxnSpPr/>
            <p:nvPr>
              <p:custDataLst>
                <p:tags r:id="rId10"/>
              </p:custDataLst>
            </p:nvPr>
          </p:nvCxnSpPr>
          <p:spPr>
            <a:xfrm>
              <a:off x="870002" y="5589240"/>
              <a:ext cx="1008112" cy="0"/>
            </a:xfrm>
            <a:prstGeom prst="straightConnector1">
              <a:avLst/>
            </a:prstGeom>
            <a:ln w="381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custDataLst>
                <p:tags r:id="rId11"/>
              </p:custDataLst>
            </p:nvPr>
          </p:nvSpPr>
          <p:spPr>
            <a:xfrm>
              <a:off x="701113" y="5733255"/>
              <a:ext cx="363295" cy="357247"/>
            </a:xfrm>
            <a:prstGeom prst="rect">
              <a:avLst/>
            </a:prstGeom>
            <a:noFill/>
          </p:spPr>
          <p:txBody>
            <a:bodyPr wrap="none" rtlCol="0">
              <a:spAutoFit/>
            </a:bodyPr>
            <a:lstStyle/>
            <a:p>
              <a:r>
                <a:rPr lang="en-US" sz="1000" dirty="0" smtClean="0"/>
                <a:t>0</a:t>
              </a:r>
              <a:endParaRPr lang="en-US" sz="1000" dirty="0"/>
            </a:p>
          </p:txBody>
        </p:sp>
        <p:sp>
          <p:nvSpPr>
            <p:cNvPr id="14" name="Textfeld 13"/>
            <p:cNvSpPr txBox="1"/>
            <p:nvPr>
              <p:custDataLst>
                <p:tags r:id="rId12"/>
              </p:custDataLst>
            </p:nvPr>
          </p:nvSpPr>
          <p:spPr>
            <a:xfrm>
              <a:off x="3131277" y="5824998"/>
              <a:ext cx="363295" cy="357247"/>
            </a:xfrm>
            <a:prstGeom prst="rect">
              <a:avLst/>
            </a:prstGeom>
            <a:noFill/>
          </p:spPr>
          <p:txBody>
            <a:bodyPr wrap="none" rtlCol="0">
              <a:spAutoFit/>
            </a:bodyPr>
            <a:lstStyle/>
            <a:p>
              <a:r>
                <a:rPr lang="en-US" sz="1000" dirty="0" smtClean="0"/>
                <a:t>0</a:t>
              </a:r>
              <a:endParaRPr lang="en-US" sz="1000" dirty="0"/>
            </a:p>
          </p:txBody>
        </p:sp>
        <p:sp>
          <p:nvSpPr>
            <p:cNvPr id="15" name="Textfeld 14"/>
            <p:cNvSpPr txBox="1"/>
            <p:nvPr>
              <p:custDataLst>
                <p:tags r:id="rId13"/>
              </p:custDataLst>
            </p:nvPr>
          </p:nvSpPr>
          <p:spPr>
            <a:xfrm>
              <a:off x="1449155" y="5805263"/>
              <a:ext cx="712169" cy="357247"/>
            </a:xfrm>
            <a:prstGeom prst="rect">
              <a:avLst/>
            </a:prstGeom>
            <a:noFill/>
          </p:spPr>
          <p:txBody>
            <a:bodyPr wrap="none" rtlCol="0">
              <a:spAutoFit/>
            </a:bodyPr>
            <a:lstStyle/>
            <a:p>
              <a:r>
                <a:rPr lang="en-US" sz="1000" smtClean="0">
                  <a:latin typeface="Arial"/>
                </a:rPr>
                <a:t>e</a:t>
              </a:r>
              <a:r>
                <a:rPr lang="en-US" sz="1000" baseline="-25000" smtClean="0">
                  <a:latin typeface="Arial"/>
                </a:rPr>
                <a:t>1</a:t>
              </a:r>
              <a:r>
                <a:rPr lang="en-US" sz="1000" smtClean="0"/>
                <a:t> </a:t>
              </a:r>
              <a:r>
                <a:rPr lang="en-US" sz="1000" dirty="0" smtClean="0"/>
                <a:t>= 1</a:t>
              </a:r>
              <a:endParaRPr lang="en-US" sz="1000" dirty="0"/>
            </a:p>
          </p:txBody>
        </p:sp>
        <p:sp>
          <p:nvSpPr>
            <p:cNvPr id="16" name="Textfeld 15"/>
            <p:cNvSpPr txBox="1"/>
            <p:nvPr>
              <p:custDataLst>
                <p:tags r:id="rId14"/>
              </p:custDataLst>
            </p:nvPr>
          </p:nvSpPr>
          <p:spPr>
            <a:xfrm>
              <a:off x="3707341" y="5897006"/>
              <a:ext cx="1107560" cy="368411"/>
            </a:xfrm>
            <a:prstGeom prst="rect">
              <a:avLst/>
            </a:prstGeom>
            <a:noFill/>
          </p:spPr>
          <p:txBody>
            <a:bodyPr wrap="none" rtlCol="0">
              <a:spAutoFit/>
            </a:bodyPr>
            <a:lstStyle/>
            <a:p>
              <a:r>
                <a:rPr lang="en-US" sz="1000" dirty="0" smtClean="0">
                  <a:latin typeface="Arial"/>
                </a:rPr>
                <a:t>e</a:t>
              </a:r>
              <a:r>
                <a:rPr lang="en-US" sz="1000" baseline="-25000" dirty="0" smtClean="0">
                  <a:latin typeface="Arial"/>
                </a:rPr>
                <a:t>1</a:t>
              </a:r>
              <a:r>
                <a:rPr lang="en-US" sz="1000" dirty="0" smtClean="0"/>
                <a:t> = (1, 0)</a:t>
              </a:r>
              <a:r>
                <a:rPr lang="en-US" sz="1000" baseline="30000" dirty="0" smtClean="0"/>
                <a:t>T</a:t>
              </a:r>
              <a:endParaRPr lang="en-US" sz="1000" baseline="30000" dirty="0"/>
            </a:p>
          </p:txBody>
        </p:sp>
        <p:cxnSp>
          <p:nvCxnSpPr>
            <p:cNvPr id="17" name="Gerade Verbindung mit Pfeil 16"/>
            <p:cNvCxnSpPr/>
            <p:nvPr>
              <p:custDataLst>
                <p:tags r:id="rId15"/>
              </p:custDataLst>
            </p:nvPr>
          </p:nvCxnSpPr>
          <p:spPr>
            <a:xfrm>
              <a:off x="3491318" y="5752992"/>
              <a:ext cx="1008112" cy="0"/>
            </a:xfrm>
            <a:prstGeom prst="straightConnector1">
              <a:avLst/>
            </a:prstGeom>
            <a:ln w="381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custDataLst>
                <p:tags r:id="rId16"/>
              </p:custDataLst>
            </p:nvPr>
          </p:nvSpPr>
          <p:spPr>
            <a:xfrm>
              <a:off x="3491319" y="4456846"/>
              <a:ext cx="1107560" cy="368411"/>
            </a:xfrm>
            <a:prstGeom prst="rect">
              <a:avLst/>
            </a:prstGeom>
            <a:noFill/>
          </p:spPr>
          <p:txBody>
            <a:bodyPr wrap="none" rtlCol="0">
              <a:spAutoFit/>
            </a:bodyPr>
            <a:lstStyle/>
            <a:p>
              <a:r>
                <a:rPr lang="en-US" sz="1000" dirty="0" smtClean="0">
                  <a:latin typeface="Arial"/>
                </a:rPr>
                <a:t>e</a:t>
              </a:r>
              <a:r>
                <a:rPr lang="en-US" sz="1000" baseline="-25000" dirty="0" smtClean="0">
                  <a:latin typeface="Arial"/>
                </a:rPr>
                <a:t>2</a:t>
              </a:r>
              <a:r>
                <a:rPr lang="en-US" sz="1000" dirty="0" smtClean="0"/>
                <a:t> = (0, 1)</a:t>
              </a:r>
              <a:r>
                <a:rPr lang="en-US" sz="1000" baseline="30000" dirty="0" smtClean="0"/>
                <a:t>T</a:t>
              </a:r>
              <a:endParaRPr lang="en-US" sz="1000" baseline="30000" dirty="0"/>
            </a:p>
          </p:txBody>
        </p:sp>
        <p:cxnSp>
          <p:nvCxnSpPr>
            <p:cNvPr id="19" name="Gerade Verbindung mit Pfeil 18"/>
            <p:cNvCxnSpPr/>
            <p:nvPr>
              <p:custDataLst>
                <p:tags r:id="rId17"/>
              </p:custDataLst>
            </p:nvPr>
          </p:nvCxnSpPr>
          <p:spPr>
            <a:xfrm rot="16200000">
              <a:off x="2987262" y="5248936"/>
              <a:ext cx="1008112" cy="0"/>
            </a:xfrm>
            <a:prstGeom prst="straightConnector1">
              <a:avLst/>
            </a:prstGeom>
            <a:ln w="381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20" name="Gruppieren 53"/>
            <p:cNvGrpSpPr/>
            <p:nvPr>
              <p:custDataLst>
                <p:tags r:id="rId18"/>
              </p:custDataLst>
            </p:nvPr>
          </p:nvGrpSpPr>
          <p:grpSpPr>
            <a:xfrm>
              <a:off x="5681710" y="4231630"/>
              <a:ext cx="2927196" cy="2283405"/>
              <a:chOff x="5292080" y="4149725"/>
              <a:chExt cx="2927196" cy="2283405"/>
            </a:xfrm>
          </p:grpSpPr>
          <p:cxnSp>
            <p:nvCxnSpPr>
              <p:cNvPr id="21" name="Gerade Verbindung 20"/>
              <p:cNvCxnSpPr/>
              <p:nvPr>
                <p:custDataLst>
                  <p:tags r:id="rId19"/>
                </p:custDataLst>
              </p:nvPr>
            </p:nvCxnSpPr>
            <p:spPr>
              <a:xfrm flipV="1">
                <a:off x="5292080" y="5445224"/>
                <a:ext cx="1656184"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custDataLst>
                  <p:tags r:id="rId20"/>
                </p:custDataLst>
              </p:nvPr>
            </p:nvCxnSpPr>
            <p:spPr>
              <a:xfrm>
                <a:off x="6732240" y="4149725"/>
                <a:ext cx="0" cy="172754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custDataLst>
                  <p:tags r:id="rId21"/>
                </p:custDataLst>
              </p:nvPr>
            </p:nvCxnSpPr>
            <p:spPr>
              <a:xfrm flipH="1" flipV="1">
                <a:off x="6516216" y="5445224"/>
                <a:ext cx="1656184" cy="86409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4" name="Ellipse 23"/>
              <p:cNvSpPr/>
              <p:nvPr>
                <p:custDataLst>
                  <p:tags r:id="rId22"/>
                </p:custDataLst>
              </p:nvPr>
            </p:nvSpPr>
            <p:spPr>
              <a:xfrm>
                <a:off x="6660232" y="551723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 name="Textfeld 24"/>
              <p:cNvSpPr txBox="1"/>
              <p:nvPr/>
            </p:nvSpPr>
            <p:spPr>
              <a:xfrm>
                <a:off x="6347326" y="5166716"/>
                <a:ext cx="363295" cy="357247"/>
              </a:xfrm>
              <a:prstGeom prst="rect">
                <a:avLst/>
              </a:prstGeom>
              <a:noFill/>
            </p:spPr>
            <p:txBody>
              <a:bodyPr wrap="none" rtlCol="0">
                <a:spAutoFit/>
              </a:bodyPr>
              <a:lstStyle/>
              <a:p>
                <a:r>
                  <a:rPr lang="en-US" sz="1000" dirty="0" smtClean="0"/>
                  <a:t>0</a:t>
                </a:r>
                <a:endParaRPr lang="en-US" sz="1000" dirty="0"/>
              </a:p>
            </p:txBody>
          </p:sp>
          <p:cxnSp>
            <p:nvCxnSpPr>
              <p:cNvPr id="26" name="Gerade Verbindung mit Pfeil 25"/>
              <p:cNvCxnSpPr/>
              <p:nvPr>
                <p:custDataLst>
                  <p:tags r:id="rId23"/>
                </p:custDataLst>
              </p:nvPr>
            </p:nvCxnSpPr>
            <p:spPr>
              <a:xfrm rot="16200000">
                <a:off x="6228184" y="5085184"/>
                <a:ext cx="1008112" cy="0"/>
              </a:xfrm>
              <a:prstGeom prst="straightConnector1">
                <a:avLst/>
              </a:prstGeom>
              <a:ln w="381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custDataLst>
                  <p:tags r:id="rId24"/>
                </p:custDataLst>
              </p:nvPr>
            </p:nvCxnSpPr>
            <p:spPr>
              <a:xfrm rot="1680000">
                <a:off x="6673239" y="5797305"/>
                <a:ext cx="1008112" cy="0"/>
              </a:xfrm>
              <a:prstGeom prst="straightConnector1">
                <a:avLst/>
              </a:prstGeom>
              <a:ln w="381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custDataLst>
                  <p:tags r:id="rId25"/>
                </p:custDataLst>
              </p:nvPr>
            </p:nvCxnSpPr>
            <p:spPr>
              <a:xfrm rot="19920000" flipH="1">
                <a:off x="5780568" y="5797305"/>
                <a:ext cx="1008112" cy="0"/>
              </a:xfrm>
              <a:prstGeom prst="straightConnector1">
                <a:avLst/>
              </a:prstGeom>
              <a:ln w="381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6732240" y="4293095"/>
                <a:ext cx="1300602" cy="368411"/>
              </a:xfrm>
              <a:prstGeom prst="rect">
                <a:avLst/>
              </a:prstGeom>
              <a:noFill/>
            </p:spPr>
            <p:txBody>
              <a:bodyPr wrap="none" rtlCol="0">
                <a:spAutoFit/>
              </a:bodyPr>
              <a:lstStyle/>
              <a:p>
                <a:r>
                  <a:rPr lang="en-US" sz="1000" dirty="0" smtClean="0">
                    <a:latin typeface="Arial"/>
                  </a:rPr>
                  <a:t>e</a:t>
                </a:r>
                <a:r>
                  <a:rPr lang="en-US" sz="1000" baseline="-25000" dirty="0" smtClean="0">
                    <a:latin typeface="Arial"/>
                  </a:rPr>
                  <a:t>3</a:t>
                </a:r>
                <a:r>
                  <a:rPr lang="en-US" sz="1000" dirty="0" smtClean="0"/>
                  <a:t> = (0, 0, 1)</a:t>
                </a:r>
                <a:r>
                  <a:rPr lang="en-US" sz="1000" baseline="30000" dirty="0" smtClean="0"/>
                  <a:t>T</a:t>
                </a:r>
                <a:endParaRPr lang="en-US" sz="1000" baseline="30000" dirty="0"/>
              </a:p>
            </p:txBody>
          </p:sp>
          <p:sp>
            <p:nvSpPr>
              <p:cNvPr id="30" name="Textfeld 29"/>
              <p:cNvSpPr txBox="1"/>
              <p:nvPr/>
            </p:nvSpPr>
            <p:spPr>
              <a:xfrm>
                <a:off x="6918674" y="5354025"/>
                <a:ext cx="1300602" cy="368411"/>
              </a:xfrm>
              <a:prstGeom prst="rect">
                <a:avLst/>
              </a:prstGeom>
              <a:noFill/>
            </p:spPr>
            <p:txBody>
              <a:bodyPr wrap="none" rtlCol="0">
                <a:spAutoFit/>
              </a:bodyPr>
              <a:lstStyle/>
              <a:p>
                <a:r>
                  <a:rPr lang="en-US" sz="1000" dirty="0" smtClean="0">
                    <a:latin typeface="Arial"/>
                  </a:rPr>
                  <a:t>e</a:t>
                </a:r>
                <a:r>
                  <a:rPr lang="en-US" sz="1000" baseline="-25000" dirty="0" smtClean="0">
                    <a:latin typeface="Arial"/>
                  </a:rPr>
                  <a:t>1</a:t>
                </a:r>
                <a:r>
                  <a:rPr lang="en-US" sz="1000" dirty="0" smtClean="0"/>
                  <a:t> = (1, 0, 0)</a:t>
                </a:r>
                <a:r>
                  <a:rPr lang="en-US" sz="1000" baseline="30000" dirty="0" smtClean="0"/>
                  <a:t>T</a:t>
                </a:r>
                <a:endParaRPr lang="en-US" sz="1000" baseline="30000" dirty="0"/>
              </a:p>
            </p:txBody>
          </p:sp>
          <p:sp>
            <p:nvSpPr>
              <p:cNvPr id="31" name="Textfeld 30"/>
              <p:cNvSpPr txBox="1"/>
              <p:nvPr/>
            </p:nvSpPr>
            <p:spPr>
              <a:xfrm>
                <a:off x="5796136" y="6064719"/>
                <a:ext cx="1300602" cy="368411"/>
              </a:xfrm>
              <a:prstGeom prst="rect">
                <a:avLst/>
              </a:prstGeom>
              <a:noFill/>
            </p:spPr>
            <p:txBody>
              <a:bodyPr wrap="none" rtlCol="0">
                <a:spAutoFit/>
              </a:bodyPr>
              <a:lstStyle/>
              <a:p>
                <a:r>
                  <a:rPr lang="en-US" sz="1000" dirty="0" smtClean="0">
                    <a:latin typeface="Arial"/>
                  </a:rPr>
                  <a:t>e</a:t>
                </a:r>
                <a:r>
                  <a:rPr lang="en-US" sz="1000" baseline="-25000" dirty="0" smtClean="0">
                    <a:latin typeface="Arial"/>
                  </a:rPr>
                  <a:t>2</a:t>
                </a:r>
                <a:r>
                  <a:rPr lang="en-US" sz="1000" dirty="0" smtClean="0"/>
                  <a:t> = (0, 1, 0)</a:t>
                </a:r>
                <a:r>
                  <a:rPr lang="en-US" sz="1000" baseline="30000" dirty="0" smtClean="0"/>
                  <a:t>T</a:t>
                </a:r>
                <a:endParaRPr lang="en-US" sz="1000" baseline="30000" dirty="0"/>
              </a:p>
            </p:txBody>
          </p:sp>
        </p:grpSp>
      </p:grpSp>
      <p:sp>
        <p:nvSpPr>
          <p:cNvPr id="33" name="Rechteck 32"/>
          <p:cNvSpPr/>
          <p:nvPr/>
        </p:nvSpPr>
        <p:spPr>
          <a:xfrm>
            <a:off x="1691680" y="3003798"/>
            <a:ext cx="7200800" cy="201622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fik 36" descr="IguanaTex_tmp.png"/>
          <p:cNvPicPr>
            <a:picLocks noChangeAspect="1"/>
          </p:cNvPicPr>
          <p:nvPr>
            <p:custDataLst>
              <p:tags r:id="rId1"/>
            </p:custDataLst>
          </p:nvPr>
        </p:nvPicPr>
        <p:blipFill>
          <a:blip r:embed="rId27" cstate="print"/>
          <a:stretch>
            <a:fillRect/>
          </a:stretch>
        </p:blipFill>
        <p:spPr>
          <a:xfrm>
            <a:off x="1763690" y="3075757"/>
            <a:ext cx="7056170" cy="1865399"/>
          </a:xfrm>
          <a:prstGeom prst="rect">
            <a:avLst/>
          </a:prstGeom>
          <a:noFill/>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 basis for the space P</a:t>
            </a:r>
            <a:r>
              <a:rPr lang="en-US" baseline="-25000" dirty="0" smtClean="0"/>
              <a:t>2</a:t>
            </a:r>
            <a:r>
              <a:rPr lang="en-US" dirty="0" smtClean="0"/>
              <a:t> of polynomials of degree of at most 2</a:t>
            </a:r>
            <a:endParaRPr lang="en-US" dirty="0"/>
          </a:p>
        </p:txBody>
      </p:sp>
      <p:sp>
        <p:nvSpPr>
          <p:cNvPr id="10" name="Rechteck 9"/>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k 16" descr="IguanaTex_tmp.png"/>
          <p:cNvPicPr>
            <a:picLocks noChangeAspect="1"/>
          </p:cNvPicPr>
          <p:nvPr>
            <p:custDataLst>
              <p:tags r:id="rId1"/>
            </p:custDataLst>
          </p:nvPr>
        </p:nvPicPr>
        <p:blipFill>
          <a:blip r:embed="rId3" cstate="print"/>
          <a:stretch>
            <a:fillRect/>
          </a:stretch>
        </p:blipFill>
        <p:spPr>
          <a:xfrm>
            <a:off x="1763691" y="1203550"/>
            <a:ext cx="7065513" cy="3720291"/>
          </a:xfrm>
          <a:prstGeom prst="rect">
            <a:avLst/>
          </a:prstGeom>
          <a:noFill/>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 basis for the space P</a:t>
            </a:r>
            <a:r>
              <a:rPr lang="en-US" baseline="-25000" dirty="0" smtClean="0"/>
              <a:t>2</a:t>
            </a:r>
            <a:r>
              <a:rPr lang="en-US" dirty="0" smtClean="0"/>
              <a:t> of polynomials of degree of at most 2</a:t>
            </a:r>
            <a:endParaRPr lang="en-US" dirty="0"/>
          </a:p>
        </p:txBody>
      </p:sp>
      <p:sp>
        <p:nvSpPr>
          <p:cNvPr id="10" name="Rechteck 9"/>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fik 14" descr="IguanaTex_tmp.png"/>
          <p:cNvPicPr>
            <a:picLocks noChangeAspect="1"/>
          </p:cNvPicPr>
          <p:nvPr>
            <p:custDataLst>
              <p:tags r:id="rId1"/>
            </p:custDataLst>
          </p:nvPr>
        </p:nvPicPr>
        <p:blipFill>
          <a:blip r:embed="rId3" cstate="print"/>
          <a:stretch>
            <a:fillRect/>
          </a:stretch>
        </p:blipFill>
        <p:spPr>
          <a:xfrm>
            <a:off x="1763690" y="1203549"/>
            <a:ext cx="7071546" cy="3701454"/>
          </a:xfrm>
          <a:prstGeom prst="rect">
            <a:avLst/>
          </a:prstGeom>
          <a:noFill/>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 basis for the space P</a:t>
            </a:r>
            <a:r>
              <a:rPr lang="en-US" baseline="-25000" dirty="0" smtClean="0"/>
              <a:t>2</a:t>
            </a:r>
            <a:r>
              <a:rPr lang="en-US" dirty="0" smtClean="0"/>
              <a:t> of polynomials of degree of at most 2</a:t>
            </a:r>
            <a:endParaRPr lang="en-US" dirty="0"/>
          </a:p>
        </p:txBody>
      </p:sp>
      <p:sp>
        <p:nvSpPr>
          <p:cNvPr id="10" name="Rechteck 9"/>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k 16" descr="IguanaTex_tmp.png"/>
          <p:cNvPicPr>
            <a:picLocks noChangeAspect="1"/>
          </p:cNvPicPr>
          <p:nvPr>
            <p:custDataLst>
              <p:tags r:id="rId1"/>
            </p:custDataLst>
          </p:nvPr>
        </p:nvPicPr>
        <p:blipFill>
          <a:blip r:embed="rId3" cstate="print"/>
          <a:stretch>
            <a:fillRect/>
          </a:stretch>
        </p:blipFill>
        <p:spPr>
          <a:xfrm>
            <a:off x="1763691" y="1203546"/>
            <a:ext cx="7078343" cy="3700893"/>
          </a:xfrm>
          <a:prstGeom prst="rect">
            <a:avLst/>
          </a:prstGeom>
          <a:noFill/>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All basis sets of a vector space have the same lengths. This allows us to assign a dimension to each vector space</a:t>
            </a:r>
            <a:endParaRPr lang="en-US" dirty="0"/>
          </a:p>
        </p:txBody>
      </p:sp>
      <p:sp>
        <p:nvSpPr>
          <p:cNvPr id="3" name="Rechteck 2"/>
          <p:cNvSpPr/>
          <p:nvPr/>
        </p:nvSpPr>
        <p:spPr>
          <a:xfrm>
            <a:off x="1691680" y="1131590"/>
            <a:ext cx="7200800" cy="10081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IguanaTex_tmp.png"/>
          <p:cNvPicPr>
            <a:picLocks noChangeAspect="1"/>
          </p:cNvPicPr>
          <p:nvPr>
            <p:custDataLst>
              <p:tags r:id="rId1"/>
            </p:custDataLst>
          </p:nvPr>
        </p:nvPicPr>
        <p:blipFill>
          <a:blip r:embed="rId5" cstate="print"/>
          <a:stretch>
            <a:fillRect/>
          </a:stretch>
        </p:blipFill>
        <p:spPr>
          <a:xfrm>
            <a:off x="1763690" y="1203548"/>
            <a:ext cx="7055096" cy="835631"/>
          </a:xfrm>
          <a:prstGeom prst="rect">
            <a:avLst/>
          </a:prstGeom>
          <a:noFill/>
          <a:ln/>
          <a:effectLst/>
        </p:spPr>
      </p:pic>
      <p:sp>
        <p:nvSpPr>
          <p:cNvPr id="6" name="Rechteck 5"/>
          <p:cNvSpPr/>
          <p:nvPr/>
        </p:nvSpPr>
        <p:spPr>
          <a:xfrm>
            <a:off x="1691680" y="2571750"/>
            <a:ext cx="7200800" cy="10081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k 16" descr="IguanaTex_tmp.png"/>
          <p:cNvPicPr>
            <a:picLocks noChangeAspect="1"/>
          </p:cNvPicPr>
          <p:nvPr>
            <p:custDataLst>
              <p:tags r:id="rId2"/>
            </p:custDataLst>
          </p:nvPr>
        </p:nvPicPr>
        <p:blipFill>
          <a:blip r:embed="rId6" cstate="print"/>
          <a:stretch>
            <a:fillRect/>
          </a:stretch>
        </p:blipFill>
        <p:spPr>
          <a:xfrm>
            <a:off x="1763691" y="2643708"/>
            <a:ext cx="7051501" cy="851155"/>
          </a:xfrm>
          <a:prstGeom prst="rect">
            <a:avLst/>
          </a:prstGeom>
          <a:noFill/>
          <a:ln/>
          <a:effectLst/>
        </p:spPr>
      </p:pic>
      <p:sp>
        <p:nvSpPr>
          <p:cNvPr id="9" name="Rechteck 8"/>
          <p:cNvSpPr/>
          <p:nvPr/>
        </p:nvSpPr>
        <p:spPr>
          <a:xfrm>
            <a:off x="1691680" y="3723878"/>
            <a:ext cx="7200800" cy="100811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fik 15" descr="IguanaTex_tmp.png"/>
          <p:cNvPicPr>
            <a:picLocks noChangeAspect="1"/>
          </p:cNvPicPr>
          <p:nvPr>
            <p:custDataLst>
              <p:tags r:id="rId3"/>
            </p:custDataLst>
          </p:nvPr>
        </p:nvPicPr>
        <p:blipFill>
          <a:blip r:embed="rId7" cstate="print"/>
          <a:stretch>
            <a:fillRect/>
          </a:stretch>
        </p:blipFill>
        <p:spPr>
          <a:xfrm>
            <a:off x="1763690" y="3795836"/>
            <a:ext cx="7056665" cy="837248"/>
          </a:xfrm>
          <a:prstGeom prst="rect">
            <a:avLst/>
          </a:prstGeom>
          <a:noFill/>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etz, Netzwerk, Digitalisierung, Transformation"/>
          <p:cNvPicPr>
            <a:picLocks noChangeAspect="1" noChangeArrowheads="1"/>
          </p:cNvPicPr>
          <p:nvPr/>
        </p:nvPicPr>
        <p:blipFill>
          <a:blip r:embed="rId2" cstate="print"/>
          <a:srcRect/>
          <a:stretch>
            <a:fillRect/>
          </a:stretch>
        </p:blipFill>
        <p:spPr bwMode="auto">
          <a:xfrm>
            <a:off x="6012160" y="845100"/>
            <a:ext cx="3131840" cy="4298400"/>
          </a:xfrm>
          <a:prstGeom prst="rect">
            <a:avLst/>
          </a:prstGeom>
          <a:noFill/>
        </p:spPr>
      </p:pic>
      <p:sp>
        <p:nvSpPr>
          <p:cNvPr id="8" name="Titel 1"/>
          <p:cNvSpPr txBox="1">
            <a:spLocks/>
          </p:cNvSpPr>
          <p:nvPr/>
        </p:nvSpPr>
        <p:spPr>
          <a:xfrm>
            <a:off x="683568" y="1131590"/>
            <a:ext cx="4176464" cy="86409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lgn="ctr">
              <a:defRPr/>
            </a:lvl1pPr>
          </a:lstStyle>
          <a:p>
            <a:pPr lvl="0">
              <a:spcBef>
                <a:spcPct val="0"/>
              </a:spcBef>
              <a:defRPr/>
            </a:pPr>
            <a:r>
              <a:rPr lang="en-US" sz="2000" dirty="0" smtClean="0">
                <a:solidFill>
                  <a:schemeClr val="bg1"/>
                </a:solidFill>
              </a:rPr>
              <a:t>Further Worked-Out Exercises:</a:t>
            </a:r>
          </a:p>
          <a:p>
            <a:pPr lvl="0">
              <a:spcBef>
                <a:spcPct val="0"/>
              </a:spcBef>
              <a:defRPr/>
            </a:pPr>
            <a:endParaRPr lang="en-US" sz="500" dirty="0" smtClean="0">
              <a:solidFill>
                <a:schemeClr val="bg1"/>
              </a:solidFill>
            </a:endParaRPr>
          </a:p>
          <a:p>
            <a:pPr lvl="0">
              <a:spcBef>
                <a:spcPct val="0"/>
              </a:spcBef>
              <a:defRPr/>
            </a:pPr>
            <a:r>
              <a:rPr lang="en-US" sz="2000" dirty="0" smtClean="0">
                <a:solidFill>
                  <a:schemeClr val="bg1"/>
                </a:solidFill>
              </a:rPr>
              <a:t>Calculus II for Management</a:t>
            </a:r>
            <a:endParaRPr lang="en-US" sz="2000" dirty="0">
              <a:solidFill>
                <a:schemeClr val="bg1"/>
              </a:solidFill>
            </a:endParaRPr>
          </a:p>
        </p:txBody>
      </p:sp>
      <p:sp>
        <p:nvSpPr>
          <p:cNvPr id="11" name="Rechteck 10"/>
          <p:cNvSpPr/>
          <p:nvPr/>
        </p:nvSpPr>
        <p:spPr>
          <a:xfrm>
            <a:off x="251520" y="1131590"/>
            <a:ext cx="288032" cy="8640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spcBef>
                <a:spcPct val="0"/>
              </a:spcBef>
            </a:pPr>
            <a:endParaRPr lang="en-US" sz="2000" dirty="0" smtClean="0">
              <a:solidFill>
                <a:schemeClr val="bg1"/>
              </a:solidFill>
              <a:latin typeface="+mj-lt"/>
              <a:ea typeface="+mj-ea"/>
              <a:cs typeface="+mj-cs"/>
            </a:endParaRPr>
          </a:p>
        </p:txBody>
      </p:sp>
      <p:sp>
        <p:nvSpPr>
          <p:cNvPr id="12" name="Rechteck 11"/>
          <p:cNvSpPr/>
          <p:nvPr/>
        </p:nvSpPr>
        <p:spPr>
          <a:xfrm>
            <a:off x="5004048" y="1131590"/>
            <a:ext cx="288032" cy="8640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spcBef>
                <a:spcPct val="0"/>
              </a:spcBef>
            </a:pPr>
            <a:endParaRPr lang="en-US" sz="2000" dirty="0" smtClean="0">
              <a:solidFill>
                <a:schemeClr val="bg1"/>
              </a:solidFill>
              <a:latin typeface="+mj-lt"/>
              <a:ea typeface="+mj-ea"/>
              <a:cs typeface="+mj-cs"/>
            </a:endParaRPr>
          </a:p>
        </p:txBody>
      </p:sp>
      <p:pic>
        <p:nvPicPr>
          <p:cNvPr id="7" name="Grafik 6" descr="index.png"/>
          <p:cNvPicPr>
            <a:picLocks noChangeAspect="1"/>
          </p:cNvPicPr>
          <p:nvPr/>
        </p:nvPicPr>
        <p:blipFill>
          <a:blip r:embed="rId3" cstate="print"/>
          <a:stretch>
            <a:fillRect/>
          </a:stretch>
        </p:blipFill>
        <p:spPr>
          <a:xfrm>
            <a:off x="179512" y="4425290"/>
            <a:ext cx="1872207" cy="582154"/>
          </a:xfrm>
          <a:prstGeom prst="rect">
            <a:avLst/>
          </a:prstGeom>
        </p:spPr>
      </p:pic>
      <p:sp>
        <p:nvSpPr>
          <p:cNvPr id="10" name="Rechteck 9"/>
          <p:cNvSpPr/>
          <p:nvPr/>
        </p:nvSpPr>
        <p:spPr>
          <a:xfrm>
            <a:off x="7092280" y="3291830"/>
            <a:ext cx="1800200" cy="17171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lvl="1" indent="-92075">
              <a:spcAft>
                <a:spcPts val="600"/>
              </a:spcAft>
              <a:buFont typeface="Arial" pitchFamily="34" charset="0"/>
              <a:buChar char="•"/>
            </a:pPr>
            <a:r>
              <a:rPr lang="en-US" sz="1200" dirty="0" smtClean="0">
                <a:solidFill>
                  <a:schemeClr val="tx1"/>
                </a:solidFill>
              </a:rPr>
              <a:t>Properties of determinants</a:t>
            </a:r>
          </a:p>
          <a:p>
            <a:pPr marL="92075" lvl="1" indent="-92075">
              <a:spcAft>
                <a:spcPts val="600"/>
              </a:spcAft>
              <a:buFont typeface="Arial" pitchFamily="34" charset="0"/>
              <a:buChar char="•"/>
            </a:pPr>
            <a:r>
              <a:rPr lang="en-US" sz="1200" dirty="0" smtClean="0">
                <a:solidFill>
                  <a:schemeClr val="tx1"/>
                </a:solidFill>
              </a:rPr>
              <a:t>Vectors &amp; their linear combinations</a:t>
            </a:r>
          </a:p>
        </p:txBody>
      </p:sp>
      <p:sp>
        <p:nvSpPr>
          <p:cNvPr id="13" name="Rechteck 12"/>
          <p:cNvSpPr/>
          <p:nvPr/>
        </p:nvSpPr>
        <p:spPr>
          <a:xfrm>
            <a:off x="7092280" y="2931790"/>
            <a:ext cx="1800200" cy="288032"/>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Topics</a:t>
            </a:r>
            <a:endParaRPr lang="en-US" sz="1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5" name="Rechteck 4"/>
          <p:cNvSpPr/>
          <p:nvPr/>
        </p:nvSpPr>
        <p:spPr>
          <a:xfrm>
            <a:off x="1691680" y="1131590"/>
            <a:ext cx="7200800" cy="158417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4" cstate="print"/>
          <a:stretch>
            <a:fillRect/>
          </a:stretch>
        </p:blipFill>
        <p:spPr>
          <a:xfrm>
            <a:off x="1763690" y="1203582"/>
            <a:ext cx="4976733" cy="1415104"/>
          </a:xfrm>
          <a:prstGeom prst="rect">
            <a:avLst/>
          </a:prstGeom>
          <a:noFill/>
          <a:ln/>
          <a:effectLst/>
        </p:spPr>
      </p:pic>
      <p:sp>
        <p:nvSpPr>
          <p:cNvPr id="8" name="Rechteck 7"/>
          <p:cNvSpPr/>
          <p:nvPr/>
        </p:nvSpPr>
        <p:spPr>
          <a:xfrm>
            <a:off x="1691680" y="2859782"/>
            <a:ext cx="7200800" cy="216024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2"/>
            </p:custDataLst>
          </p:nvPr>
        </p:nvPicPr>
        <p:blipFill>
          <a:blip r:embed="rId5" cstate="print"/>
          <a:stretch>
            <a:fillRect/>
          </a:stretch>
        </p:blipFill>
        <p:spPr>
          <a:xfrm>
            <a:off x="1763690" y="2931773"/>
            <a:ext cx="7093413" cy="1932447"/>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8" name="Rechteck 7"/>
          <p:cNvSpPr/>
          <p:nvPr/>
        </p:nvSpPr>
        <p:spPr>
          <a:xfrm>
            <a:off x="1691680" y="1131590"/>
            <a:ext cx="7200800"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3" cstate="print"/>
          <a:stretch>
            <a:fillRect/>
          </a:stretch>
        </p:blipFill>
        <p:spPr>
          <a:xfrm>
            <a:off x="1763690" y="1203580"/>
            <a:ext cx="5929033" cy="3729136"/>
          </a:xfrm>
          <a:prstGeom prst="rect">
            <a:avLst/>
          </a:prstGeom>
          <a:noFill/>
          <a:ln/>
          <a:effectLst/>
        </p:spPr>
      </p:pic>
      <p:cxnSp>
        <p:nvCxnSpPr>
          <p:cNvPr id="10" name="Gerade Verbindung 9"/>
          <p:cNvCxnSpPr/>
          <p:nvPr/>
        </p:nvCxnSpPr>
        <p:spPr>
          <a:xfrm flipV="1">
            <a:off x="5220072" y="1275606"/>
            <a:ext cx="0" cy="57606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5004048" y="915566"/>
            <a:ext cx="691215" cy="553998"/>
          </a:xfrm>
          <a:prstGeom prst="rect">
            <a:avLst/>
          </a:prstGeom>
          <a:solidFill>
            <a:schemeClr val="bg1"/>
          </a:solidFill>
        </p:spPr>
        <p:txBody>
          <a:bodyPr wrap="none" rtlCol="0">
            <a:spAutoFit/>
          </a:bodyPr>
          <a:lstStyle/>
          <a:p>
            <a:r>
              <a:rPr lang="en-US" sz="1000" dirty="0" smtClean="0">
                <a:solidFill>
                  <a:srgbClr val="C00000"/>
                </a:solidFill>
              </a:rPr>
              <a:t>(II) + 2 (I)</a:t>
            </a:r>
          </a:p>
          <a:p>
            <a:r>
              <a:rPr lang="en-US" sz="1000" dirty="0" smtClean="0">
                <a:solidFill>
                  <a:srgbClr val="C00000"/>
                </a:solidFill>
              </a:rPr>
              <a:t>(III) – 3 (I)</a:t>
            </a:r>
          </a:p>
          <a:p>
            <a:r>
              <a:rPr lang="en-US" sz="1000" dirty="0" smtClean="0">
                <a:solidFill>
                  <a:srgbClr val="C00000"/>
                </a:solidFill>
              </a:rPr>
              <a:t>(IV) – 4 (I)</a:t>
            </a:r>
            <a:endParaRPr lang="en-US" sz="1000" dirty="0">
              <a:solidFill>
                <a:srgbClr val="C00000"/>
              </a:solidFill>
            </a:endParaRPr>
          </a:p>
        </p:txBody>
      </p:sp>
      <p:sp>
        <p:nvSpPr>
          <p:cNvPr id="12" name="Textfeld 11"/>
          <p:cNvSpPr txBox="1"/>
          <p:nvPr/>
        </p:nvSpPr>
        <p:spPr>
          <a:xfrm>
            <a:off x="7884368" y="2089760"/>
            <a:ext cx="715260" cy="400110"/>
          </a:xfrm>
          <a:prstGeom prst="rect">
            <a:avLst/>
          </a:prstGeom>
          <a:solidFill>
            <a:schemeClr val="bg1"/>
          </a:solidFill>
        </p:spPr>
        <p:txBody>
          <a:bodyPr wrap="none" rtlCol="0">
            <a:spAutoFit/>
          </a:bodyPr>
          <a:lstStyle/>
          <a:p>
            <a:r>
              <a:rPr lang="en-US" sz="1000" dirty="0" smtClean="0">
                <a:solidFill>
                  <a:srgbClr val="C00000"/>
                </a:solidFill>
              </a:rPr>
              <a:t>(III) + 2 (II)</a:t>
            </a:r>
          </a:p>
          <a:p>
            <a:r>
              <a:rPr lang="en-US" sz="1000" dirty="0" smtClean="0">
                <a:solidFill>
                  <a:srgbClr val="C00000"/>
                </a:solidFill>
              </a:rPr>
              <a:t>(IV) – (II)</a:t>
            </a:r>
            <a:endParaRPr lang="en-US" sz="1000" dirty="0">
              <a:solidFill>
                <a:srgbClr val="C00000"/>
              </a:solidFill>
            </a:endParaRPr>
          </a:p>
        </p:txBody>
      </p:sp>
      <p:sp>
        <p:nvSpPr>
          <p:cNvPr id="13" name="Textfeld 12"/>
          <p:cNvSpPr txBox="1"/>
          <p:nvPr/>
        </p:nvSpPr>
        <p:spPr>
          <a:xfrm>
            <a:off x="7884368" y="3261633"/>
            <a:ext cx="755335" cy="246221"/>
          </a:xfrm>
          <a:prstGeom prst="rect">
            <a:avLst/>
          </a:prstGeom>
          <a:solidFill>
            <a:schemeClr val="bg1"/>
          </a:solidFill>
        </p:spPr>
        <p:txBody>
          <a:bodyPr wrap="none" rtlCol="0">
            <a:spAutoFit/>
          </a:bodyPr>
          <a:lstStyle/>
          <a:p>
            <a:r>
              <a:rPr lang="en-US" sz="1000" dirty="0" smtClean="0">
                <a:solidFill>
                  <a:srgbClr val="C00000"/>
                </a:solidFill>
              </a:rPr>
              <a:t>(IV) – 2 (III)</a:t>
            </a:r>
            <a:endParaRPr lang="en-US" sz="1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273630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3" cstate="print"/>
          <a:stretch>
            <a:fillRect/>
          </a:stretch>
        </p:blipFill>
        <p:spPr>
          <a:xfrm>
            <a:off x="1763691" y="1203583"/>
            <a:ext cx="7105257" cy="2542071"/>
          </a:xfrm>
          <a:prstGeom prst="rect">
            <a:avLst/>
          </a:prstGeom>
          <a:noFill/>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971600" y="1572521"/>
            <a:ext cx="7200800" cy="36004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p:cNvSpPr txBox="1"/>
          <p:nvPr/>
        </p:nvSpPr>
        <p:spPr>
          <a:xfrm>
            <a:off x="971600" y="1131590"/>
            <a:ext cx="5951116" cy="1354217"/>
          </a:xfrm>
          <a:prstGeom prst="rect">
            <a:avLst/>
          </a:prstGeom>
          <a:noFill/>
        </p:spPr>
        <p:txBody>
          <a:bodyPr wrap="none" rtlCol="0">
            <a:spAutoFit/>
          </a:bodyPr>
          <a:lstStyle/>
          <a:p>
            <a:r>
              <a:rPr lang="en-US" b="1" dirty="0" smtClean="0"/>
              <a:t>Topics</a:t>
            </a:r>
          </a:p>
          <a:p>
            <a:endParaRPr lang="en-US" sz="1000" dirty="0" smtClean="0"/>
          </a:p>
          <a:p>
            <a:pPr lvl="1"/>
            <a:r>
              <a:rPr lang="en-US" b="1" dirty="0" smtClean="0"/>
              <a:t>Determinants: General Properties &amp; Computation Rules</a:t>
            </a:r>
          </a:p>
          <a:p>
            <a:pPr lvl="1"/>
            <a:endParaRPr lang="en-US" dirty="0" smtClean="0"/>
          </a:p>
          <a:p>
            <a:pPr lvl="1"/>
            <a:r>
              <a:rPr lang="en-US" dirty="0" smtClean="0"/>
              <a:t>Vectors &amp; Their Linear Combinations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3" cstate="print"/>
          <a:stretch>
            <a:fillRect/>
          </a:stretch>
        </p:blipFill>
        <p:spPr>
          <a:xfrm>
            <a:off x="1763690" y="1203580"/>
            <a:ext cx="7096881" cy="3047033"/>
          </a:xfrm>
          <a:prstGeom prst="rect">
            <a:avLst/>
          </a:prstGeom>
          <a:noFill/>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158417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IguanaTex_tmp.png"/>
          <p:cNvPicPr>
            <a:picLocks noChangeAspect="1"/>
          </p:cNvPicPr>
          <p:nvPr>
            <p:custDataLst>
              <p:tags r:id="rId1"/>
            </p:custDataLst>
          </p:nvPr>
        </p:nvPicPr>
        <p:blipFill>
          <a:blip r:embed="rId4" cstate="print"/>
          <a:stretch>
            <a:fillRect/>
          </a:stretch>
        </p:blipFill>
        <p:spPr>
          <a:xfrm>
            <a:off x="1763691" y="1203549"/>
            <a:ext cx="7045459" cy="1434102"/>
          </a:xfrm>
          <a:prstGeom prst="rect">
            <a:avLst/>
          </a:prstGeom>
          <a:noFill/>
          <a:ln/>
          <a:effectLst/>
        </p:spPr>
      </p:pic>
      <p:sp>
        <p:nvSpPr>
          <p:cNvPr id="10" name="Rechteck 9"/>
          <p:cNvSpPr/>
          <p:nvPr/>
        </p:nvSpPr>
        <p:spPr>
          <a:xfrm>
            <a:off x="1691680" y="2859782"/>
            <a:ext cx="7200800" cy="216024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descr="IguanaTex_tmp.png"/>
          <p:cNvPicPr>
            <a:picLocks noChangeAspect="1"/>
          </p:cNvPicPr>
          <p:nvPr>
            <p:custDataLst>
              <p:tags r:id="rId2"/>
            </p:custDataLst>
          </p:nvPr>
        </p:nvPicPr>
        <p:blipFill>
          <a:blip r:embed="rId5" cstate="print"/>
          <a:stretch>
            <a:fillRect/>
          </a:stretch>
        </p:blipFill>
        <p:spPr>
          <a:xfrm>
            <a:off x="1763691" y="2931742"/>
            <a:ext cx="7058187" cy="2008015"/>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1"/>
            </p:custDataLst>
          </p:nvPr>
        </p:nvPicPr>
        <p:blipFill>
          <a:blip r:embed="rId3" cstate="print"/>
          <a:stretch>
            <a:fillRect/>
          </a:stretch>
        </p:blipFill>
        <p:spPr>
          <a:xfrm>
            <a:off x="1763690" y="1203549"/>
            <a:ext cx="7076307" cy="3668270"/>
          </a:xfrm>
          <a:prstGeom prst="rect">
            <a:avLst/>
          </a:prstGeom>
          <a:noFill/>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fik 25" descr="IguanaTex_tmp.png"/>
          <p:cNvPicPr>
            <a:picLocks noChangeAspect="1"/>
          </p:cNvPicPr>
          <p:nvPr>
            <p:custDataLst>
              <p:tags r:id="rId1"/>
            </p:custDataLst>
          </p:nvPr>
        </p:nvPicPr>
        <p:blipFill>
          <a:blip r:embed="rId3" cstate="print"/>
          <a:stretch>
            <a:fillRect/>
          </a:stretch>
        </p:blipFill>
        <p:spPr>
          <a:xfrm>
            <a:off x="1763690" y="1203549"/>
            <a:ext cx="7082825" cy="3720756"/>
          </a:xfrm>
          <a:prstGeom prst="rect">
            <a:avLst/>
          </a:prstGeom>
          <a:noFill/>
          <a:ln/>
          <a:effectLst/>
        </p:spPr>
      </p:pic>
      <p:cxnSp>
        <p:nvCxnSpPr>
          <p:cNvPr id="11" name="Gerade Verbindung 10"/>
          <p:cNvCxnSpPr/>
          <p:nvPr/>
        </p:nvCxnSpPr>
        <p:spPr>
          <a:xfrm>
            <a:off x="6732240" y="3075806"/>
            <a:ext cx="0" cy="216024"/>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Gerade Verbindung 12"/>
          <p:cNvCxnSpPr/>
          <p:nvPr/>
        </p:nvCxnSpPr>
        <p:spPr>
          <a:xfrm>
            <a:off x="6732240" y="3291830"/>
            <a:ext cx="288032" cy="0"/>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Gerade Verbindung 14"/>
          <p:cNvCxnSpPr/>
          <p:nvPr/>
        </p:nvCxnSpPr>
        <p:spPr>
          <a:xfrm flipH="1">
            <a:off x="7019925" y="3291830"/>
            <a:ext cx="347" cy="259755"/>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Gerade Verbindung 19"/>
          <p:cNvCxnSpPr/>
          <p:nvPr/>
        </p:nvCxnSpPr>
        <p:spPr>
          <a:xfrm flipH="1">
            <a:off x="7338679" y="3550712"/>
            <a:ext cx="347" cy="259755"/>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Gerade Verbindung 17"/>
          <p:cNvCxnSpPr/>
          <p:nvPr/>
        </p:nvCxnSpPr>
        <p:spPr>
          <a:xfrm>
            <a:off x="7020267" y="3551290"/>
            <a:ext cx="319964" cy="0"/>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Gerade Verbindung 20"/>
          <p:cNvCxnSpPr/>
          <p:nvPr/>
        </p:nvCxnSpPr>
        <p:spPr>
          <a:xfrm flipV="1">
            <a:off x="7341242" y="3810172"/>
            <a:ext cx="615134" cy="0"/>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
        <p:nvSpPr>
          <p:cNvPr id="27" name="Textfeld 26"/>
          <p:cNvSpPr txBox="1"/>
          <p:nvPr/>
        </p:nvSpPr>
        <p:spPr>
          <a:xfrm>
            <a:off x="3419872" y="2715766"/>
            <a:ext cx="844590" cy="276999"/>
          </a:xfrm>
          <a:prstGeom prst="rect">
            <a:avLst/>
          </a:prstGeom>
          <a:noFill/>
        </p:spPr>
        <p:txBody>
          <a:bodyPr wrap="none" rtlCol="0">
            <a:spAutoFit/>
          </a:bodyPr>
          <a:lstStyle/>
          <a:p>
            <a:r>
              <a:rPr lang="en-US" sz="1200" dirty="0" smtClean="0">
                <a:solidFill>
                  <a:srgbClr val="C00000"/>
                </a:solidFill>
              </a:rPr>
              <a:t>swap rows</a:t>
            </a:r>
            <a:endParaRPr lang="en-US" sz="1200" dirty="0">
              <a:solidFill>
                <a:srgbClr val="C00000"/>
              </a:solidFill>
            </a:endParaRPr>
          </a:p>
        </p:txBody>
      </p:sp>
      <p:sp>
        <p:nvSpPr>
          <p:cNvPr id="28" name="Textfeld 27"/>
          <p:cNvSpPr txBox="1"/>
          <p:nvPr/>
        </p:nvSpPr>
        <p:spPr>
          <a:xfrm>
            <a:off x="4572000" y="2715766"/>
            <a:ext cx="2127505" cy="276999"/>
          </a:xfrm>
          <a:prstGeom prst="rect">
            <a:avLst/>
          </a:prstGeom>
          <a:noFill/>
        </p:spPr>
        <p:txBody>
          <a:bodyPr wrap="none" rtlCol="0">
            <a:spAutoFit/>
          </a:bodyPr>
          <a:lstStyle/>
          <a:p>
            <a:r>
              <a:rPr lang="en-US" sz="1200" dirty="0" smtClean="0">
                <a:solidFill>
                  <a:srgbClr val="C00000"/>
                </a:solidFill>
              </a:rPr>
              <a:t>(II) – 2x (I), (III) – 2x (I), (IV) – (I)</a:t>
            </a:r>
            <a:endParaRPr lang="en-US" sz="1200" dirty="0">
              <a:solidFill>
                <a:srgbClr val="C00000"/>
              </a:solidFill>
            </a:endParaRPr>
          </a:p>
        </p:txBody>
      </p:sp>
      <p:sp>
        <p:nvSpPr>
          <p:cNvPr id="29" name="Textfeld 28"/>
          <p:cNvSpPr txBox="1"/>
          <p:nvPr/>
        </p:nvSpPr>
        <p:spPr>
          <a:xfrm>
            <a:off x="7524328" y="2715766"/>
            <a:ext cx="1321196" cy="276999"/>
          </a:xfrm>
          <a:prstGeom prst="rect">
            <a:avLst/>
          </a:prstGeom>
          <a:noFill/>
        </p:spPr>
        <p:txBody>
          <a:bodyPr wrap="none" rtlCol="0">
            <a:spAutoFit/>
          </a:bodyPr>
          <a:lstStyle/>
          <a:p>
            <a:r>
              <a:rPr lang="en-US" sz="1200" dirty="0" smtClean="0">
                <a:solidFill>
                  <a:srgbClr val="C00000"/>
                </a:solidFill>
              </a:rPr>
              <a:t>(II)/2, and (III)/(-1)</a:t>
            </a:r>
            <a:endParaRPr lang="en-US" sz="1200" dirty="0">
              <a:solidFill>
                <a:srgbClr val="C00000"/>
              </a:solidFill>
            </a:endParaRPr>
          </a:p>
        </p:txBody>
      </p:sp>
      <p:sp>
        <p:nvSpPr>
          <p:cNvPr id="30" name="Textfeld 29"/>
          <p:cNvSpPr txBox="1"/>
          <p:nvPr/>
        </p:nvSpPr>
        <p:spPr>
          <a:xfrm>
            <a:off x="5292080" y="4083918"/>
            <a:ext cx="1075936" cy="276999"/>
          </a:xfrm>
          <a:prstGeom prst="rect">
            <a:avLst/>
          </a:prstGeom>
          <a:noFill/>
        </p:spPr>
        <p:txBody>
          <a:bodyPr wrap="none" rtlCol="0">
            <a:spAutoFit/>
          </a:bodyPr>
          <a:lstStyle/>
          <a:p>
            <a:r>
              <a:rPr lang="en-US" sz="1200" dirty="0" smtClean="0">
                <a:solidFill>
                  <a:srgbClr val="C00000"/>
                </a:solidFill>
              </a:rPr>
              <a:t>(IV) + (II) – (III)</a:t>
            </a:r>
            <a:endParaRPr lang="en-US" sz="1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20882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1"/>
            </p:custDataLst>
          </p:nvPr>
        </p:nvPicPr>
        <p:blipFill>
          <a:blip r:embed="rId4" cstate="print"/>
          <a:stretch>
            <a:fillRect/>
          </a:stretch>
        </p:blipFill>
        <p:spPr>
          <a:xfrm>
            <a:off x="1763691" y="1203556"/>
            <a:ext cx="7042787" cy="1936891"/>
          </a:xfrm>
          <a:prstGeom prst="rect">
            <a:avLst/>
          </a:prstGeom>
          <a:noFill/>
          <a:ln/>
          <a:effectLst/>
        </p:spPr>
      </p:pic>
      <p:sp>
        <p:nvSpPr>
          <p:cNvPr id="8" name="Rechteck 7"/>
          <p:cNvSpPr/>
          <p:nvPr/>
        </p:nvSpPr>
        <p:spPr>
          <a:xfrm>
            <a:off x="1691680" y="3363838"/>
            <a:ext cx="7200800" cy="165618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fik 13" descr="IguanaTex_tmp.png"/>
          <p:cNvPicPr>
            <a:picLocks noChangeAspect="1"/>
          </p:cNvPicPr>
          <p:nvPr>
            <p:custDataLst>
              <p:tags r:id="rId2"/>
            </p:custDataLst>
          </p:nvPr>
        </p:nvPicPr>
        <p:blipFill>
          <a:blip r:embed="rId5" cstate="print"/>
          <a:stretch>
            <a:fillRect/>
          </a:stretch>
        </p:blipFill>
        <p:spPr>
          <a:xfrm>
            <a:off x="1763691" y="3435801"/>
            <a:ext cx="6644983" cy="1518474"/>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1"/>
            </p:custDataLst>
          </p:nvPr>
        </p:nvPicPr>
        <p:blipFill>
          <a:blip r:embed="rId3" cstate="print"/>
          <a:stretch>
            <a:fillRect/>
          </a:stretch>
        </p:blipFill>
        <p:spPr>
          <a:xfrm>
            <a:off x="1763690" y="1203555"/>
            <a:ext cx="5668422" cy="3702856"/>
          </a:xfrm>
          <a:prstGeom prst="rect">
            <a:avLst/>
          </a:prstGeom>
          <a:noFill/>
          <a:ln/>
          <a:effectLst/>
        </p:spPr>
      </p:pic>
      <p:sp>
        <p:nvSpPr>
          <p:cNvPr id="13" name="Textfeld 12"/>
          <p:cNvSpPr txBox="1"/>
          <p:nvPr/>
        </p:nvSpPr>
        <p:spPr>
          <a:xfrm>
            <a:off x="3059832" y="4011910"/>
            <a:ext cx="1915333" cy="830997"/>
          </a:xfrm>
          <a:prstGeom prst="rect">
            <a:avLst/>
          </a:prstGeom>
          <a:noFill/>
        </p:spPr>
        <p:txBody>
          <a:bodyPr wrap="none" rtlCol="0">
            <a:spAutoFit/>
          </a:bodyPr>
          <a:lstStyle/>
          <a:p>
            <a:r>
              <a:rPr lang="en-US" sz="1200" dirty="0" smtClean="0">
                <a:solidFill>
                  <a:srgbClr val="C00000"/>
                </a:solidFill>
              </a:rPr>
              <a:t>reorder rows (II), (III) and (I)</a:t>
            </a:r>
          </a:p>
          <a:p>
            <a:r>
              <a:rPr lang="en-US" sz="1200" dirty="0" smtClean="0">
                <a:solidFill>
                  <a:srgbClr val="C00000"/>
                </a:solidFill>
              </a:rPr>
              <a:t>then</a:t>
            </a:r>
          </a:p>
          <a:p>
            <a:pPr marL="176213" indent="-176213">
              <a:buFont typeface="Arial" pitchFamily="34" charset="0"/>
              <a:buChar char="•"/>
            </a:pPr>
            <a:r>
              <a:rPr lang="en-US" sz="1200" dirty="0" smtClean="0">
                <a:solidFill>
                  <a:srgbClr val="C00000"/>
                </a:solidFill>
              </a:rPr>
              <a:t>(</a:t>
            </a:r>
            <a:r>
              <a:rPr lang="en-US" sz="1200" dirty="0" err="1" smtClean="0">
                <a:solidFill>
                  <a:srgbClr val="C00000"/>
                </a:solidFill>
              </a:rPr>
              <a:t>II</a:t>
            </a:r>
            <a:r>
              <a:rPr lang="en-US" sz="1200" baseline="30000" dirty="0" err="1" smtClean="0">
                <a:solidFill>
                  <a:srgbClr val="C00000"/>
                </a:solidFill>
              </a:rPr>
              <a:t>new</a:t>
            </a:r>
            <a:r>
              <a:rPr lang="en-US" sz="1200" dirty="0" smtClean="0">
                <a:solidFill>
                  <a:srgbClr val="C00000"/>
                </a:solidFill>
              </a:rPr>
              <a:t>) – 3x (</a:t>
            </a:r>
            <a:r>
              <a:rPr lang="en-US" sz="1200" dirty="0" err="1" smtClean="0">
                <a:solidFill>
                  <a:srgbClr val="C00000"/>
                </a:solidFill>
              </a:rPr>
              <a:t>I</a:t>
            </a:r>
            <a:r>
              <a:rPr lang="en-US" sz="1200" baseline="30000" dirty="0" err="1" smtClean="0">
                <a:solidFill>
                  <a:srgbClr val="C00000"/>
                </a:solidFill>
              </a:rPr>
              <a:t>new</a:t>
            </a:r>
            <a:r>
              <a:rPr lang="en-US" sz="1200" dirty="0" smtClean="0">
                <a:solidFill>
                  <a:srgbClr val="C00000"/>
                </a:solidFill>
              </a:rPr>
              <a:t>)</a:t>
            </a:r>
          </a:p>
          <a:p>
            <a:pPr marL="176213" indent="-176213">
              <a:buFont typeface="Arial" pitchFamily="34" charset="0"/>
              <a:buChar char="•"/>
            </a:pPr>
            <a:r>
              <a:rPr lang="en-US" sz="1200" dirty="0" smtClean="0">
                <a:solidFill>
                  <a:srgbClr val="C00000"/>
                </a:solidFill>
              </a:rPr>
              <a:t>(</a:t>
            </a:r>
            <a:r>
              <a:rPr lang="en-US" sz="1200" dirty="0" err="1" smtClean="0">
                <a:solidFill>
                  <a:srgbClr val="C00000"/>
                </a:solidFill>
              </a:rPr>
              <a:t>III</a:t>
            </a:r>
            <a:r>
              <a:rPr lang="en-US" sz="1200" baseline="30000" dirty="0" err="1" smtClean="0">
                <a:solidFill>
                  <a:srgbClr val="C00000"/>
                </a:solidFill>
              </a:rPr>
              <a:t>new</a:t>
            </a:r>
            <a:r>
              <a:rPr lang="en-US" sz="1200" dirty="0" smtClean="0">
                <a:solidFill>
                  <a:srgbClr val="C00000"/>
                </a:solidFill>
              </a:rPr>
              <a:t>) – 8x (</a:t>
            </a:r>
            <a:r>
              <a:rPr lang="en-US" sz="1200" dirty="0" err="1" smtClean="0">
                <a:solidFill>
                  <a:srgbClr val="C00000"/>
                </a:solidFill>
              </a:rPr>
              <a:t>I</a:t>
            </a:r>
            <a:r>
              <a:rPr lang="en-US" sz="1200" baseline="30000" dirty="0" err="1" smtClean="0">
                <a:solidFill>
                  <a:srgbClr val="C00000"/>
                </a:solidFill>
              </a:rPr>
              <a:t>new</a:t>
            </a:r>
            <a:r>
              <a:rPr lang="en-US" sz="1200" dirty="0" smtClean="0">
                <a:solidFill>
                  <a:srgbClr val="C00000"/>
                </a:solidFill>
              </a:rPr>
              <a:t>)</a:t>
            </a:r>
          </a:p>
        </p:txBody>
      </p:sp>
      <p:sp>
        <p:nvSpPr>
          <p:cNvPr id="14" name="Textfeld 13"/>
          <p:cNvSpPr txBox="1"/>
          <p:nvPr/>
        </p:nvSpPr>
        <p:spPr>
          <a:xfrm>
            <a:off x="7524328" y="3723878"/>
            <a:ext cx="970137" cy="276999"/>
          </a:xfrm>
          <a:prstGeom prst="rect">
            <a:avLst/>
          </a:prstGeom>
          <a:noFill/>
        </p:spPr>
        <p:txBody>
          <a:bodyPr wrap="none" rtlCol="0">
            <a:spAutoFit/>
          </a:bodyPr>
          <a:lstStyle/>
          <a:p>
            <a:r>
              <a:rPr lang="en-US" sz="1200" dirty="0" smtClean="0">
                <a:solidFill>
                  <a:srgbClr val="C00000"/>
                </a:solidFill>
              </a:rPr>
              <a:t>(III) + 16x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fik 15" descr="IguanaTex_tmp.png"/>
          <p:cNvPicPr>
            <a:picLocks noChangeAspect="1"/>
          </p:cNvPicPr>
          <p:nvPr>
            <p:custDataLst>
              <p:tags r:id="rId1"/>
            </p:custDataLst>
          </p:nvPr>
        </p:nvPicPr>
        <p:blipFill>
          <a:blip r:embed="rId3" cstate="print"/>
          <a:stretch>
            <a:fillRect/>
          </a:stretch>
        </p:blipFill>
        <p:spPr>
          <a:xfrm>
            <a:off x="1763690" y="1203555"/>
            <a:ext cx="5784917" cy="3071657"/>
          </a:xfrm>
          <a:prstGeom prst="rect">
            <a:avLst/>
          </a:prstGeom>
          <a:noFill/>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mtClean="0"/>
              <a:t>Calculus II for Management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 the last lecture, we already defined the rank of a matrix by means of the number of pivot elements that remain after Gaussian elimination</a:t>
            </a:r>
            <a:endParaRPr lang="en-US" dirty="0"/>
          </a:p>
        </p:txBody>
      </p:sp>
      <p:sp>
        <p:nvSpPr>
          <p:cNvPr id="5" name="Rechteck 4"/>
          <p:cNvSpPr/>
          <p:nvPr/>
        </p:nvSpPr>
        <p:spPr>
          <a:xfrm>
            <a:off x="1691680" y="1131590"/>
            <a:ext cx="7200800" cy="93610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fik 13" descr="IguanaTex_tmp.png"/>
          <p:cNvPicPr>
            <a:picLocks noChangeAspect="1"/>
          </p:cNvPicPr>
          <p:nvPr>
            <p:custDataLst>
              <p:tags r:id="rId1"/>
            </p:custDataLst>
          </p:nvPr>
        </p:nvPicPr>
        <p:blipFill>
          <a:blip r:embed="rId5" cstate="print"/>
          <a:stretch>
            <a:fillRect/>
          </a:stretch>
        </p:blipFill>
        <p:spPr>
          <a:xfrm>
            <a:off x="1756710" y="1196568"/>
            <a:ext cx="7083972" cy="804386"/>
          </a:xfrm>
          <a:prstGeom prst="rect">
            <a:avLst/>
          </a:prstGeom>
          <a:noFill/>
          <a:ln/>
          <a:effectLst/>
        </p:spPr>
      </p:pic>
      <p:sp>
        <p:nvSpPr>
          <p:cNvPr id="9" name="Rechteck 8"/>
          <p:cNvSpPr/>
          <p:nvPr/>
        </p:nvSpPr>
        <p:spPr>
          <a:xfrm>
            <a:off x="1691680" y="2211710"/>
            <a:ext cx="7200800" cy="280831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fik 48" descr="IguanaTex_tmp.png"/>
          <p:cNvPicPr>
            <a:picLocks noChangeAspect="1"/>
          </p:cNvPicPr>
          <p:nvPr>
            <p:custDataLst>
              <p:tags r:id="rId2"/>
            </p:custDataLst>
          </p:nvPr>
        </p:nvPicPr>
        <p:blipFill>
          <a:blip r:embed="rId6" cstate="print"/>
          <a:stretch>
            <a:fillRect/>
          </a:stretch>
        </p:blipFill>
        <p:spPr>
          <a:xfrm>
            <a:off x="1756710" y="2276684"/>
            <a:ext cx="6256193" cy="2610049"/>
          </a:xfrm>
          <a:prstGeom prst="rect">
            <a:avLst/>
          </a:prstGeom>
          <a:noFill/>
          <a:ln/>
          <a:effectLst/>
        </p:spPr>
      </p:pic>
      <p:grpSp>
        <p:nvGrpSpPr>
          <p:cNvPr id="3" name="Gruppieren 6"/>
          <p:cNvGrpSpPr/>
          <p:nvPr>
            <p:custDataLst>
              <p:tags r:id="rId3"/>
            </p:custDataLst>
          </p:nvPr>
        </p:nvGrpSpPr>
        <p:grpSpPr>
          <a:xfrm>
            <a:off x="5964530" y="2976175"/>
            <a:ext cx="2088232" cy="1102980"/>
            <a:chOff x="1619672" y="4698856"/>
            <a:chExt cx="2463042" cy="1152128"/>
          </a:xfrm>
        </p:grpSpPr>
        <p:cxnSp>
          <p:nvCxnSpPr>
            <p:cNvPr id="38" name="Gerade Verbindung 37"/>
            <p:cNvCxnSpPr/>
            <p:nvPr/>
          </p:nvCxnSpPr>
          <p:spPr>
            <a:xfrm>
              <a:off x="1619672" y="4698856"/>
              <a:ext cx="0" cy="288032"/>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619672" y="4986888"/>
              <a:ext cx="360040" cy="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a:off x="1979712" y="4986888"/>
              <a:ext cx="0" cy="288032"/>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1979712" y="5274920"/>
              <a:ext cx="504056" cy="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a:off x="2483768" y="5274920"/>
              <a:ext cx="0" cy="288032"/>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a:off x="2483768" y="5562952"/>
              <a:ext cx="576064" cy="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a:off x="3059832" y="5562952"/>
              <a:ext cx="0" cy="288032"/>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a:off x="3059831" y="5850983"/>
              <a:ext cx="1022883" cy="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To establish the general definition of the determinant function we require the notion of linearity</a:t>
            </a:r>
            <a:endParaRPr lang="en-US" dirty="0"/>
          </a:p>
        </p:txBody>
      </p:sp>
      <p:sp>
        <p:nvSpPr>
          <p:cNvPr id="5" name="Rechteck 4"/>
          <p:cNvSpPr/>
          <p:nvPr/>
        </p:nvSpPr>
        <p:spPr>
          <a:xfrm>
            <a:off x="1691680" y="1131590"/>
            <a:ext cx="7200800" cy="21602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1"/>
            </p:custDataLst>
          </p:nvPr>
        </p:nvPicPr>
        <p:blipFill>
          <a:blip r:embed="rId3" cstate="print"/>
          <a:stretch>
            <a:fillRect/>
          </a:stretch>
        </p:blipFill>
        <p:spPr>
          <a:xfrm>
            <a:off x="1763691" y="1203548"/>
            <a:ext cx="6589911" cy="1883057"/>
          </a:xfrm>
          <a:prstGeom prst="rect">
            <a:avLst/>
          </a:prstGeom>
          <a:noFill/>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Linear functions</a:t>
            </a:r>
            <a:endParaRPr lang="en-US" dirty="0"/>
          </a:p>
        </p:txBody>
      </p:sp>
      <p:sp>
        <p:nvSpPr>
          <p:cNvPr id="4" name="Rechteck 3"/>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3" cstate="print"/>
          <a:stretch>
            <a:fillRect/>
          </a:stretch>
        </p:blipFill>
        <p:spPr>
          <a:xfrm>
            <a:off x="1736966" y="1197025"/>
            <a:ext cx="7104236" cy="3463411"/>
          </a:xfrm>
          <a:prstGeom prst="rect">
            <a:avLst/>
          </a:prstGeom>
          <a:noFill/>
          <a:ln/>
          <a:effectLst/>
        </p:spPr>
      </p:pic>
      <p:sp>
        <p:nvSpPr>
          <p:cNvPr id="14" name="Rechteck 13"/>
          <p:cNvSpPr/>
          <p:nvPr/>
        </p:nvSpPr>
        <p:spPr>
          <a:xfrm>
            <a:off x="1691680" y="915566"/>
            <a:ext cx="432048" cy="14401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p:cNvSpPr/>
          <p:nvPr/>
        </p:nvSpPr>
        <p:spPr>
          <a:xfrm>
            <a:off x="2195736" y="915566"/>
            <a:ext cx="432048" cy="144016"/>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Linear functions</a:t>
            </a:r>
            <a:endParaRPr lang="en-US" dirty="0"/>
          </a:p>
        </p:txBody>
      </p:sp>
      <p:sp>
        <p:nvSpPr>
          <p:cNvPr id="4" name="Rechteck 3"/>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3" cstate="print"/>
          <a:stretch>
            <a:fillRect/>
          </a:stretch>
        </p:blipFill>
        <p:spPr>
          <a:xfrm>
            <a:off x="1763691" y="1203555"/>
            <a:ext cx="7053611" cy="3408132"/>
          </a:xfrm>
          <a:prstGeom prst="rect">
            <a:avLst/>
          </a:prstGeom>
          <a:noFill/>
          <a:ln/>
          <a:effectLst/>
        </p:spPr>
      </p:pic>
      <p:sp>
        <p:nvSpPr>
          <p:cNvPr id="14" name="Rechteck 13"/>
          <p:cNvSpPr/>
          <p:nvPr/>
        </p:nvSpPr>
        <p:spPr>
          <a:xfrm>
            <a:off x="1691680" y="915566"/>
            <a:ext cx="432048" cy="144016"/>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p:cNvSpPr/>
          <p:nvPr/>
        </p:nvSpPr>
        <p:spPr>
          <a:xfrm>
            <a:off x="2195736" y="915566"/>
            <a:ext cx="432048" cy="14401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4sBCPrLdUOGmmGtjuAVn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xKuILgFboUab2CqJNKkg_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h4OPpBnLF06NFyZ7S.d1iw"/>
</p:tagLst>
</file>

<file path=ppt/tags/tag10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v}_1$&#10;}}&#10;\end{document}"/>
  <p:tag name="FILENAME" val="TP_tmp"/>
  <p:tag name="FORMAT" val="pngmono"/>
  <p:tag name="RES" val="1200"/>
  <p:tag name="BLEND" val="0"/>
  <p:tag name="TRANSPARENT" val="1"/>
  <p:tag name="TBUG" val="0"/>
  <p:tag name="ALLOWFS" val="0"/>
  <p:tag name="ORIGWIDTH" val="9"/>
  <p:tag name="PICTUREFILESIZE" val="560"/>
  <p:tag name="THINKCELLSHAPEDONOTDELETE" val="pGN4PWgyflkiPLgPJKXyLMQ"/>
</p:tagLst>
</file>

<file path=ppt/tags/tag10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v}_2$&#10;}}&#10;\end{document}"/>
  <p:tag name="FILENAME" val="TP_tmp"/>
  <p:tag name="FORMAT" val="pngmono"/>
  <p:tag name="RES" val="1200"/>
  <p:tag name="BLEND" val="0"/>
  <p:tag name="TRANSPARENT" val="1"/>
  <p:tag name="TBUG" val="0"/>
  <p:tag name="ALLOWFS" val="0"/>
  <p:tag name="ORIGWIDTH" val="10"/>
  <p:tag name="PICTUREFILESIZE" val="717"/>
  <p:tag name="THINKCELLSHAPEDONOTDELETE" val="pvw9GKCbegU2jAVs8KwgIR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fKFFWoqIbE63K1G4nPR4PA"/>
</p:tagLst>
</file>

<file path=ppt/tags/tag10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v}_3$&#10;}}&#10;\end{document}"/>
  <p:tag name="FILENAME" val="TP_tmp"/>
  <p:tag name="FORMAT" val="pngmono"/>
  <p:tag name="RES" val="1200"/>
  <p:tag name="BLEND" val="0"/>
  <p:tag name="TRANSPARENT" val="1"/>
  <p:tag name="TBUG" val="0"/>
  <p:tag name="ALLOWFS" val="0"/>
  <p:tag name="ORIGWIDTH" val="10"/>
  <p:tag name="PICTUREFILESIZE" val="734"/>
  <p:tag name="THINKCELLSHAPEDONOTDELETE" val="pVjEwxgmfaUGtcADFKxzL5A"/>
</p:tagLst>
</file>

<file path=ppt/tags/tag106.xml><?xml version="1.0" encoding="utf-8"?>
<p:tagLst xmlns:a="http://schemas.openxmlformats.org/drawingml/2006/main" xmlns:r="http://schemas.openxmlformats.org/officeDocument/2006/relationships" xmlns:p="http://schemas.openxmlformats.org/presentationml/2006/main">
  <p:tag name="OUTPUTDPI" val="1200"/>
  <p:tag name="ORIGINALHEIGHT" val="433,4458"/>
  <p:tag name="ORIGINALWIDTH" val="4350,957"/>
  <p:tag name="LATEXADDIN" val="\documentclass{article}\pagestyle{empty}&#10;\usepackage{amsmath}&#10;\usepackage{amsfonts}&#10;\usepackage{amssymb}&#10;\begin{document}&#10;\begin{minipage}{12.3 cm}&#10;{\sffamily{&#10;{\bf{Note:}} The zero-vector $\vec{0}$ is linearly dependent to all other vectors $\vec{v} \in V$, because&#10;for all $\lambda_1 \in \mathbb{R}$ it holds that&#10;$$&#10;\lambda_1 \cdot \vec{0} \, + \, 0 \cdot \vec{v} \, \, = \, \, \vec{0} \, .&#10;$$&#10;}}&#10;\end{minipage}&#10;\end{document}"/>
  <p:tag name="IGUANATEXSIZE" val="20"/>
  <p:tag name="IGUANATEXCURSOR" val="359"/>
  <p:tag name="TRANSPARENCY" val="Wahr"/>
  <p:tag name="FILENAME" val=""/>
  <p:tag name="LATEXENGINEID" val="0"/>
  <p:tag name="TEMPFOLDER" val="D:\iguana_temp\"/>
  <p:tag name="LATEXFORMHEIGHT" val="482,25"/>
  <p:tag name="LATEXFORMWIDTH" val="1030,5"/>
  <p:tag name="LATEXFORMWRAP" val="Wahr"/>
  <p:tag name="BITMAPVECTOR" val="0"/>
</p:tagLst>
</file>

<file path=ppt/tags/tag107.xml><?xml version="1.0" encoding="utf-8"?>
<p:tagLst xmlns:a="http://schemas.openxmlformats.org/drawingml/2006/main" xmlns:r="http://schemas.openxmlformats.org/officeDocument/2006/relationships" xmlns:p="http://schemas.openxmlformats.org/presentationml/2006/main">
  <p:tag name="OUTPUTDPI" val="1200"/>
  <p:tag name="ORIGINALHEIGHT" val="1070,116"/>
  <p:tag name="ORIGINALWIDTH" val="4354,706"/>
  <p:tag name="LATEXADDIN" val="\documentclass{article}\pagestyle{empty}&#10;\usepackage{amsmath}&#10;\usepackage{amsfonts}&#10;\usepackage{amssymb}&#10;\begin{document}&#10;\begin{minipage}{12.3 cm}&#10;{\sffamily{&#10;\noindent {\bf{Corollary:}}&#10;\begin{itemize}&#10;\item A $r$-tuple of vectors $(\vec{v}_1, \vec{v}_2, \dots, \vec{v}_r)$ in $V$ is linearly independent&#10;if and only if none of these vectors is a linear combination of the other ones.&#10;\item In $\mathbb{R}^n$ every $m$-tuple with $m &gt; n$ is linearly dependent.\\[1mm]&#10;I.e., for instance, three vectors in $\mathbb{R}^2$ are linearly dependent and so are four vectors in $\mathbb{R}^3$.&#10;\end{itemize}&#10;}}&#10;\end{minipage}&#10;\end{document}"/>
  <p:tag name="IGUANATEXSIZE" val="20"/>
  <p:tag name="IGUANATEXCURSOR" val="560"/>
  <p:tag name="TRANSPARENCY" val="Wahr"/>
  <p:tag name="FILENAME" val=""/>
  <p:tag name="LATEXENGINEID" val="0"/>
  <p:tag name="TEMPFOLDER" val="D:\iguana_temp\"/>
  <p:tag name="LATEXFORMHEIGHT" val="482,25"/>
  <p:tag name="LATEXFORMWIDTH" val="1030,5"/>
  <p:tag name="LATEXFORMWRAP" val="Wahr"/>
  <p:tag name="BITMAPVECTOR" val="0"/>
</p:tagLst>
</file>

<file path=ppt/tags/tag108.xml><?xml version="1.0" encoding="utf-8"?>
<p:tagLst xmlns:a="http://schemas.openxmlformats.org/drawingml/2006/main" xmlns:r="http://schemas.openxmlformats.org/officeDocument/2006/relationships" xmlns:p="http://schemas.openxmlformats.org/presentationml/2006/main">
  <p:tag name="OUTPUTDPI" val="1200"/>
  <p:tag name="ORIGINALHEIGHT" val="2020,997"/>
  <p:tag name="ORIGINALWIDTH" val="4354,706"/>
  <p:tag name="LATEXADDIN" val="\documentclass{article}\pagestyle{empty}&#10;\usepackage{amsmath}&#10;\usepackage{amsfonts}&#10;\usepackage{amssymb}&#10;\begin{document}&#10;\begin{minipage}{12.3 cm}&#10;{\sffamily{&#10;The defining property\\[-2mm]&#10;$$&#10; \lambda_1 \vec{v}_1 + \lambda_2 \vec{v}_2 + \dots + \lambda_r \vec{v}_r \, \, = \, \, \vec{0}&#10; \quad \Longleftrightarrow \quad&#10; \lambda_1 \, = \, \lambda_2 \, = \, \dots \, = \, \lambda_r = 0&#10;$$\\[-4mm]&#10;enables us to decide if $r$ vectors are independent or not: if the homogeneous linear system\\[-6mm]&#10;$$&#10; \lambda_1 \vec{v}_1 + \lambda_2 \vec{v}_2 + \dots + \lambda_r \vec{v}_r \, \, = \, \, \vec{0}&#10;$$\\[-4mm]&#10;in the $r$ unknowns $\lambda_1, \lambda_2, \dots, \lambda_r$\\[-6mm]&#10;\begin{itemize}&#10;\item has a unique solution (i.e. the system has rank $r$, and the augmented matrix in upper echeolon form&#10; displays $r$ pivot elements), then this immediatetelly implies $\lambda_1 = \lambda_2 = \dots =&#10; \lambda_r = 0$, and thus the $r$-tuple $(\vec{v}_1, \vec{v}_2, \dots, \vec{v}_r)$ is&#10; {\bf{linear independent}};\\[-6mm]&#10;\item otherwise the $r$-tuple $(\vec{v}_1, \vec{v}_2, \dots, \vec{v}_r)$ contains at least one pair of {\bf{linearly&#10; dependent}} vectors $\vec{v}_i$ and $\vec{v}_j$ such that there is a scalar $\alpha \in \mathbb{R}$&#10; with $\vec{v}_i = \alpha \vec{v}_j$&#10;\end{itemize}&#10;}}&#10;\end{minipage}&#10;\end{document}"/>
  <p:tag name="IGUANATEXSIZE" val="20"/>
  <p:tag name="IGUANATEXCURSOR" val="1233"/>
  <p:tag name="TRANSPARENCY" val="Wahr"/>
  <p:tag name="FILENAME" val=""/>
  <p:tag name="LATEXENGINEID" val="0"/>
  <p:tag name="TEMPFOLDER" val="D:\iguana_temp\"/>
  <p:tag name="LATEXFORMHEIGHT" val="482,25"/>
  <p:tag name="LATEXFORMWIDTH" val="1030,5"/>
  <p:tag name="LATEXFORMWRAP" val="Wahr"/>
  <p:tag name="BITMAPVECTOR" val="0"/>
</p:tagLst>
</file>

<file path=ppt/tags/tag109.xml><?xml version="1.0" encoding="utf-8"?>
<p:tagLst xmlns:a="http://schemas.openxmlformats.org/drawingml/2006/main" xmlns:r="http://schemas.openxmlformats.org/officeDocument/2006/relationships" xmlns:p="http://schemas.openxmlformats.org/presentationml/2006/main">
  <p:tag name="OUTPUTDPI" val="1200"/>
  <p:tag name="ORIGINALHEIGHT" val="1711,286"/>
  <p:tag name="ORIGINALWIDTH" val="4352,456"/>
  <p:tag name="LATEXADDIN" val="\documentclass{article}\pagestyle{empty}&#10;\usepackage{amsmath}&#10;\usepackage{amsfonts}&#10;\usepackage{amssymb}&#10;\begin{document}&#10;\begin{minipage}{12.3 cm}&#10;{\sffamily{&#10;{\bf{Example:}} Is the following triple $(\vec{u}, \vec{v}, \vec{w})$ linearly independent, where&#10;$$&#10; \vec{u} \, \, := \, \, \left( \begin{array}{c} 0 \\ 0 \\ -8 \\ 1 \end{array} \right) \, , \quad &#10; \vec{v} \, \, := \, \, \left( \begin{array}{c} 1 \\ -8 \\ 0 \\ 7 \end{array} \right) \, \quad \textrm{and} \quad&#10; \vec{w} \, \, := \, \, \left( \begin{array}{c} 1 \\ -8 \\ 16 \\ 5 \end{array} \right) \, \textrm{?}&#10;$$&#10;&#10;{\bf{Solution:}}\\[1mm]&#10;To check for linear independence/ dependence we consider the homogeneous linear system of $4$ equations&#10;in the $3$ unknowns $\lambda_1$, $\lambda_2$, $\lambda_3$:&#10;$$&#10; \lambda_1 \vec{u} + \lambda_2 \vec{v} + \lambda_3 \vec{w} \, \, = \, \, \vec{0} \, .&#10;$$&#10;}}&#10;\end{minipage}&#10;\end{document}"/>
  <p:tag name="IGUANATEXSIZE" val="20"/>
  <p:tag name="IGUANATEXCURSOR" val="857"/>
  <p:tag name="TRANSPARENCY" val="Wahr"/>
  <p:tag name="FILENAME" val=""/>
  <p:tag name="LATEXENGINEID" val="0"/>
  <p:tag name="TEMPFOLDER" val="D:\iguana_temp\"/>
  <p:tag name="LATEXFORMHEIGHT" val="482,25"/>
  <p:tag name="LATEXFORMWIDTH" val="1030,5"/>
  <p:tag name="LATEXFORMWRAP" val="Wahr"/>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5ULgxRsCUC2aETaaLLMLg"/>
</p:tagLst>
</file>

<file path=ppt/tags/tag110.xml><?xml version="1.0" encoding="utf-8"?>
<p:tagLst xmlns:a="http://schemas.openxmlformats.org/drawingml/2006/main" xmlns:r="http://schemas.openxmlformats.org/officeDocument/2006/relationships" xmlns:p="http://schemas.openxmlformats.org/presentationml/2006/main">
  <p:tag name="OUTPUTDPI" val="1200"/>
  <p:tag name="ORIGINALHEIGHT" val="1094,113"/>
  <p:tag name="ORIGINALWIDTH" val="3770,529"/>
  <p:tag name="LATEXADDIN" val="\documentclass{article}\pagestyle{empty}&#10;\usepackage{amsmath}&#10;\usepackage{amsfonts}&#10;\usepackage{amssymb}&#10;\begin{document}&#10;\begin{minipage}{12.3 cm}&#10;{\sffamily{&#10;The augmented matrix corresponding to this reads as&#10;$$&#10;\left( \begin{array}{c c c | c}&#10; 0 &amp; 1 &amp; 1 &amp; 0 \\ 0 &amp; -8 &amp; -8 &amp; 0 \\ -8 &amp; 0 &amp; 16 &amp; 0 \\ 1 &amp; 7 &amp; 5 &amp; 0&#10;\end{array} \right)&#10;$$&#10;To solve this homogeneous linear system, we apply Gaussian elimination:&#10;}}&#10;\end{minipage}&#10;\end{document}"/>
  <p:tag name="IGUANATEXSIZE" val="20"/>
  <p:tag name="IGUANATEXCURSOR" val="412"/>
  <p:tag name="TRANSPARENCY" val="Wahr"/>
  <p:tag name="FILENAME" val=""/>
  <p:tag name="LATEXENGINEID" val="0"/>
  <p:tag name="TEMPFOLDER" val="D:\iguana_temp\"/>
  <p:tag name="LATEXFORMHEIGHT" val="482,25"/>
  <p:tag name="LATEXFORMWIDTH" val="1030,5"/>
  <p:tag name="LATEXFORMWRAP" val="Wahr"/>
  <p:tag name="BITMAPVECTOR" val="0"/>
</p:tagLst>
</file>

<file path=ppt/tags/tag111.xml><?xml version="1.0" encoding="utf-8"?>
<p:tagLst xmlns:a="http://schemas.openxmlformats.org/drawingml/2006/main" xmlns:r="http://schemas.openxmlformats.org/officeDocument/2006/relationships" xmlns:p="http://schemas.openxmlformats.org/presentationml/2006/main">
  <p:tag name="OUTPUTDPI" val="1200"/>
  <p:tag name="ORIGINALHEIGHT" val="597,6754"/>
  <p:tag name="ORIGINALWIDTH" val="1902,512"/>
  <p:tag name="LATEXADDIN" val="\documentclass{article}\pagestyle{empty}&#10;\usepackage{amsmath}&#10;\usepackage{amsfonts}&#10;\usepackage{amssymb}&#10;\begin{document}&#10;\begin{minipage}{12.3 cm}&#10;{\sffamily{&#10;$$&#10;\left( \begin{array}{c c c | c}&#10; 0 &amp; 1 &amp; 1 &amp; 0 \\ 0 &amp; -8 &amp; -8 &amp; 0 \\ -8 &amp; 0 &amp; 16 &amp; 0 \\ 1 &amp; 7 &amp; 5 &amp; 0&#10;\end{array} \right)&#10;\begin{array}{l}&#10;\text{$|$ new $(II)$} \\ \text{$|$ new $(IV)$} \\ \text{$|$ new $(III)$} \\ \text{$|$ new $(I)$} &#10;\end{array}&#10;$$&#10;}}&#10;\end{minipage}&#10;\end{document}"/>
  <p:tag name="IGUANATEXSIZE" val="20"/>
  <p:tag name="IGUANATEXCURSOR" val="412"/>
  <p:tag name="TRANSPARENCY" val="Wahr"/>
  <p:tag name="FILENAME" val=""/>
  <p:tag name="LATEXENGINEID" val="0"/>
  <p:tag name="TEMPFOLDER" val="D:\iguana_temp\"/>
  <p:tag name="LATEXFORMHEIGHT" val="482,25"/>
  <p:tag name="LATEXFORMWIDTH" val="1030,5"/>
  <p:tag name="LATEXFORMWRAP" val="Wahr"/>
  <p:tag name="BITMAPVECTOR" val="0"/>
</p:tagLst>
</file>

<file path=ppt/tags/tag112.xml><?xml version="1.0" encoding="utf-8"?>
<p:tagLst xmlns:a="http://schemas.openxmlformats.org/drawingml/2006/main" xmlns:r="http://schemas.openxmlformats.org/officeDocument/2006/relationships" xmlns:p="http://schemas.openxmlformats.org/presentationml/2006/main">
  <p:tag name="OUTPUTDPI" val="1200"/>
  <p:tag name="ORIGINALHEIGHT" val="597,6754"/>
  <p:tag name="ORIGINALWIDTH" val="1496,063"/>
  <p:tag name="LATEXADDIN" val="\documentclass{article}\pagestyle{empty}&#10;\usepackage{amsmath}&#10;\usepackage{amsfonts}&#10;\usepackage{amssymb}&#10;\begin{document}&#10;\begin{minipage}{12.3 cm}&#10;{\sffamily{&#10;$$&#10;\Rightarrow \quad&#10;\left( \begin{array}{c c c | c}&#10;1 &amp; 7 &amp; 5 &amp; 0 \\&#10;0 &amp; 1 &amp; 1 &amp; 0 \\&#10;-8 &amp; 0 &amp; 16 &amp; 0 \\ &#10;0 &amp; -8 &amp; -8 &amp; 0&#10;\end{array} \right)&#10;$$&#10;}}&#10;\end{minipage}&#10;\end{document}"/>
  <p:tag name="IGUANATEXSIZE" val="20"/>
  <p:tag name="IGUANATEXCURSOR" val="303"/>
  <p:tag name="TRANSPARENCY" val="Wahr"/>
  <p:tag name="FILENAME" val=""/>
  <p:tag name="LATEXENGINEID" val="0"/>
  <p:tag name="TEMPFOLDER" val="D:\iguana_temp\"/>
  <p:tag name="LATEXFORMHEIGHT" val="482,25"/>
  <p:tag name="LATEXFORMWIDTH" val="1030,5"/>
  <p:tag name="LATEXFORMWRAP" val="Wahr"/>
  <p:tag name="BITMAPVECTOR" val="0"/>
</p:tagLst>
</file>

<file path=ppt/tags/tag113.xml><?xml version="1.0" encoding="utf-8"?>
<p:tagLst xmlns:a="http://schemas.openxmlformats.org/drawingml/2006/main" xmlns:r="http://schemas.openxmlformats.org/officeDocument/2006/relationships" xmlns:p="http://schemas.openxmlformats.org/presentationml/2006/main">
  <p:tag name="OUTPUTDPI" val="1200"/>
  <p:tag name="ORIGINALHEIGHT" val="1509,561"/>
  <p:tag name="ORIGINALWIDTH" val="4290,214"/>
  <p:tag name="LATEXADDIN" val="\documentclass{article}\pagestyle{empty}&#10;\usepackage{amsmath}&#10;\usepackage{amsfonts}&#10;\usepackage{amssymb}&#10;\begin{document}&#10;\begin{minipage}{12.3 cm}&#10;{\sffamily{&#10;{\small{&#10;\begin{eqnarray*}&#10;\left( \begin{array}{c c c | c}&#10;1 &amp; 7 &amp; 5 &amp; 0 \\&#10;0 &amp; 1 &amp; 1 &amp; 0 \\&#10;-8 &amp; 0 &amp; 16 &amp; 0 \\ &#10;0 &amp; -8 &amp; -8 &amp; 0&#10;\end{array} \right)&#10;\begin{array}{l}&#10;\phantom{u} \\&#10;\phantom{u} \\&#10;\text{$|$ add $8 \cdot (I)$} \\&#10;\text{$|$ add $8 \cdot (II)$}&#10;\end{array}&#10;&amp;&#10;\Rightarrow&#10;&amp;&#10;\left( \begin{array}{c c c | c}&#10;1 &amp; 7 &amp; 5 &amp; 0 \\&#10;0 &amp; 1 &amp; 1 &amp; 0 \\ &#10;0 &amp; 56 &amp; 56 &amp; 0 \\&#10;0 &amp; 0 &amp; 0 &amp; 0&#10;\end{array} \right)&#10;\begin{array}{l}&#10;\phantom{u} \\&#10;\phantom{u} \\&#10;\text{$|$ add $-56 \cdot (II)$} \\&#10;\phantom{u} \\&#10;\end{array} \\[2mm]&#10;&amp;&#10;\Rightarrow&#10;&amp;&#10;\left( \begin{array}{c c c | c}&#10;1 &amp; 7 &amp; 5 &amp; 0 \\&#10;0 &amp; 1 &amp; 1 &amp; 0 \\ &#10;0 &amp; 0 &amp; 0 &amp; 0 \\&#10;0 &amp; 0 &amp; 0 &amp; 0&#10;\end{array} \right)&#10;\end{eqnarray*}&#10;}}&#10;&#10;Thus, there are infinitely many solutions and the three vectors are linearly dependent.&#10;}}&#10;\end{minipage}&#10;\end{document}"/>
  <p:tag name="IGUANATEXSIZE" val="20"/>
  <p:tag name="IGUANATEXCURSOR" val="836"/>
  <p:tag name="TRANSPARENCY" val="Wahr"/>
  <p:tag name="FILENAME" val=""/>
  <p:tag name="LATEXENGINEID" val="0"/>
  <p:tag name="TEMPFOLDER" val="D:\iguana_temp\"/>
  <p:tag name="LATEXFORMHEIGHT" val="660,75"/>
  <p:tag name="LATEXFORMWIDTH" val="1030,5"/>
  <p:tag name="LATEXFORMWRAP" val="Wahr"/>
  <p:tag name="BITMAPVECTOR" val="0"/>
</p:tagLst>
</file>

<file path=ppt/tags/tag114.xml><?xml version="1.0" encoding="utf-8"?>
<p:tagLst xmlns:a="http://schemas.openxmlformats.org/drawingml/2006/main" xmlns:r="http://schemas.openxmlformats.org/officeDocument/2006/relationships" xmlns:p="http://schemas.openxmlformats.org/presentationml/2006/main">
  <p:tag name="OUTPUTDPI" val="1200"/>
  <p:tag name="ORIGINALHEIGHT" val="1241,845"/>
  <p:tag name="ORIGINALWIDTH" val="4352,456"/>
  <p:tag name="LATEXADDIN" val="\documentclass{article}\pagestyle{empty}&#10;\usepackage{amsmath}&#10;\usepackage{amsfonts}&#10;\usepackage{amssymb}&#10;\begin{document}&#10;\begin{minipage}{12.3 cm}&#10;{\sffamily{&#10;With the aid of the determinant function\\[-2mm]&#10;$$&#10; \det \, : \, \underbrace{\mathbb{R}^n \times \dots \times \mathbb{R}^n}_{\text{$n$-times}}&#10; \, \, \longrightarrow \, \, \mathbb{R} \, ,&#10;$$&#10;we are able to decide if a $n$-tuple $(\vec{v}_1, \vec{v}_2, \dots, \vec{v}_n)$  vectors from the coordinate&#10;space $\mathbb{R}^n$ are linearly independent or linearly dependent:\\[-6mm]&#10;\begin{itemize}&#10;\item if $\det(\vec{v}_1, \dots, \vec{v}_n) = 0$ then the $n$-tuple is linearly dependent,\\[-6mm]&#10;\item else, i.e. if $\det(\vec{v}_1, \dots, \vec{v}_n) \neq 0$, then the $n$-tuple is linearly independent.&#10;\end{itemize}&#10;}}&#10;\end{minipage}&#10;\end{document}"/>
  <p:tag name="IGUANATEXSIZE" val="20"/>
  <p:tag name="IGUANATEXCURSOR" val="652"/>
  <p:tag name="TRANSPARENCY" val="Wahr"/>
  <p:tag name="FILENAME" val=""/>
  <p:tag name="LATEXENGINEID" val="0"/>
  <p:tag name="TEMPFOLDER" val="D:\iguana_temp\"/>
  <p:tag name="LATEXFORMHEIGHT" val="482,25"/>
  <p:tag name="LATEXFORMWIDTH" val="1030,5"/>
  <p:tag name="LATEXFORMWRAP" val="Wahr"/>
  <p:tag name="BITMAPVECTOR" val="0"/>
</p:tagLst>
</file>

<file path=ppt/tags/tag115.xml><?xml version="1.0" encoding="utf-8"?>
<p:tagLst xmlns:a="http://schemas.openxmlformats.org/drawingml/2006/main" xmlns:r="http://schemas.openxmlformats.org/officeDocument/2006/relationships" xmlns:p="http://schemas.openxmlformats.org/presentationml/2006/main">
  <p:tag name="OUTPUTDPI" val="1200"/>
  <p:tag name="ORIGINALHEIGHT" val="85,48929"/>
  <p:tag name="ORIGINALWIDTH" val="86,23921"/>
  <p:tag name="LATEXADDIN" val="\documentclass{article}\pagestyle{empty}&#10;\usepackage{amsmath}&#10;\usepackage{amsfonts}&#10;\usepackage{amssymb}&#10;\begin{document}&#10;\begin{minipage}{12.3 cm}&#10;{\sffamily{&#10;$\mathbb{R}$&#10;}}&#10;\end{minipage}&#10;\end{document}"/>
  <p:tag name="IGUANATEXSIZE" val="20"/>
  <p:tag name="IGUANATEXCURSOR" val="172"/>
  <p:tag name="TRANSPARENCY" val="Wahr"/>
  <p:tag name="FILENAME" val=""/>
  <p:tag name="LATEXENGINEID" val="0"/>
  <p:tag name="TEMPFOLDER" val="D:\iguana_temp\"/>
  <p:tag name="LATEXFORMHEIGHT" val="482,25"/>
  <p:tag name="LATEXFORMWIDTH" val="1030,5"/>
  <p:tag name="LATEXFORMWRAP" val="Wahr"/>
  <p:tag name="BITMAPVECTOR" val="0"/>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8FUr4X2uCkub.SvucnxNB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b2sEqfZj7k2K.rellA.Kn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I8ShI0HRV0C1_esliXD4f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uaC294ueZEayHynuSBIl1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wayLLHUoUaSByAvs2zA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8FUr4X2uCkub.SvucnxNB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b2sEqfZj7k2K.rellA.Kn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I8ShI0HRV0C1_esliXD4f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uaC294ueZEayHynuSBIl1Q"/>
</p:tagLst>
</file>

<file path=ppt/tags/tag124.xml><?xml version="1.0" encoding="utf-8"?>
<p:tagLst xmlns:a="http://schemas.openxmlformats.org/drawingml/2006/main" xmlns:r="http://schemas.openxmlformats.org/officeDocument/2006/relationships" xmlns:p="http://schemas.openxmlformats.org/presentationml/2006/main">
  <p:tag name="OUTPUTDPI" val="1200"/>
  <p:tag name="ORIGINALHEIGHT" val="886,3893"/>
  <p:tag name="ORIGINALWIDTH" val="4339,708"/>
  <p:tag name="LATEXADDIN" val="\documentclass{article}\pagestyle{empty}&#10;\usepackage{amsmath}&#10;\usepackage{amsfonts}&#10;\usepackage{amssymb}&#10;\begin{document}&#10;\begin{minipage}{12.3 cm}&#10;{\sffamily{&#10;{\bf{Basis:}}\\[1mm]&#10;Let $V$ be a vector space. A $n$-tuple of vectors&#10;$(\vec{v}_1, \vec{v}_2, \dots, \vec{v}_n)$ in $V$ is called {\bf{basis}}, if\\[-6mm]&#10;\begin{itemize}&#10;\item it is linearly independent, and&#10;\item $\textrm{span}\{\vec{v}_1, \vec{v}_2, \dots, \vec{v}_n\} = V$.&#10;\end{itemize}&#10;}}&#10;\end{minipage}&#10;\end{document}"/>
  <p:tag name="IGUANATEXSIZE" val="20"/>
  <p:tag name="IGUANATEXCURSOR" val="315"/>
  <p:tag name="TRANSPARENCY" val="Wahr"/>
  <p:tag name="FILENAME" val=""/>
  <p:tag name="LATEXENGINEID" val="0"/>
  <p:tag name="TEMPFOLDER" val="D:\iguana_temp\"/>
  <p:tag name="LATEXFORMHEIGHT" val="482,25"/>
  <p:tag name="LATEXFORMWIDTH" val="1030,5"/>
  <p:tag name="LATEXFORMWRAP" val="Wahr"/>
  <p:tag name="BITMAPVECTOR" val="0"/>
</p:tagLst>
</file>

<file path=ppt/tags/tag125.xml><?xml version="1.0" encoding="utf-8"?>
<p:tagLst xmlns:a="http://schemas.openxmlformats.org/drawingml/2006/main" xmlns:r="http://schemas.openxmlformats.org/officeDocument/2006/relationships" xmlns:p="http://schemas.openxmlformats.org/presentationml/2006/main">
  <p:tag name="OUTPUTDPI" val="1200"/>
  <p:tag name="ORIGINALHEIGHT" val="721,4099"/>
  <p:tag name="ORIGINALWIDTH" val="4350,957"/>
  <p:tag name="LATEXADDIN" val="\documentclass{article}\pagestyle{empty}&#10;\usepackage{amsmath}&#10;\usepackage{amsfonts}&#10;\usepackage{amssymb}&#10;\begin{document}&#10;\begin{minipage}{12.3 cm}&#10;{\sffamily{&#10;{\bf{Corollary: (Uniqness of Representation)}}\\[1mm]&#10;If $(\vec{v}_1, \vec{v}_2, \dots, \vec{v}_n)$ is a basis of $V$, then for every $v \in V$ there is a unique&#10;coordinate $n$-tuple $(\lambda_1, \lambda_2, \dots, \lambda_n) \in \mathbb{R}^n$ such that&#10;$$&#10;\vec{v} \, \, = \, \, \lambda_1 \vec{v}_1 + \lambda_2 \vec{v}_2 + \dots + \lambda_n \vec{v}_n \, .&#10;$$&#10;}}&#10;\end{minipage}&#10;\end{document}"/>
  <p:tag name="IGUANATEXSIZE" val="20"/>
  <p:tag name="IGUANATEXCURSOR" val="398"/>
  <p:tag name="TRANSPARENCY" val="Wahr"/>
  <p:tag name="FILENAME" val=""/>
  <p:tag name="LATEXENGINEID" val="0"/>
  <p:tag name="TEMPFOLDER" val="D:\iguana_temp\"/>
  <p:tag name="LATEXFORMHEIGHT" val="482,25"/>
  <p:tag name="LATEXFORMWIDTH" val="1030,5"/>
  <p:tag name="LATEXFORMWRAP" val="Wahr"/>
  <p:tag name="BITMAPVECTOR" val="0"/>
</p:tagLst>
</file>

<file path=ppt/tags/tag126.xml><?xml version="1.0" encoding="utf-8"?>
<p:tagLst xmlns:a="http://schemas.openxmlformats.org/drawingml/2006/main" xmlns:r="http://schemas.openxmlformats.org/officeDocument/2006/relationships" xmlns:p="http://schemas.openxmlformats.org/presentationml/2006/main">
  <p:tag name="OUTPUTDPI" val="1200"/>
  <p:tag name="ORIGINALHEIGHT" val="995,1257"/>
  <p:tag name="ORIGINALWIDTH" val="4349,457"/>
  <p:tag name="LATEXADDIN" val="\documentclass{article}\pagestyle{empty}&#10;\usepackage{amsmath}&#10;\usepackage{amsfonts}&#10;\usepackage{amssymb}&#10;\begin{document}&#10;\begin{minipage}{12.3 cm}&#10;{\sffamily{&#10;{\bf{Example:}} The traditional example of a basis of a vector space is&#10;the {\bf{canonical basis}} $(\vec{\mathfrak{e}}_1, \vec{\mathfrak{e}}_2, \dots, \vec{\mathfrak{e}}_n)$&#10;of the vector space $\mathbb{R}^n$:&#10;{\small{&#10;$$&#10;\vec{\mathfrak{e}}_1 \, \, := \, \, \left( \begin{array}{c}&#10;1 \\ 0 \\ \vdots \\ 0&#10;\end{array} \right) \, , \quad&#10;\vec{\mathfrak{e}}_2 \, \, := \, \, \left( \begin{array}{c}&#10;0 \\ 1 \\ \vdots \\ 0&#10;\end{array} \right) \, , \quad \dots \, , \quad&#10;\vec{\mathfrak{e}}_n \, \, := \, \, \left( \begin{array}{c}&#10;0 \\ 0 \\ \vdots \\ 1&#10;\end{array} \right) \, .&#10;$$&#10;}}&#10;}}&#10;\end{minipage}&#10;\end{document}"/>
  <p:tag name="IGUANATEXSIZE" val="20"/>
  <p:tag name="IGUANATEXCURSOR" val="228"/>
  <p:tag name="TRANSPARENCY" val="Wahr"/>
  <p:tag name="FILENAME" val=""/>
  <p:tag name="LATEXENGINEID" val="0"/>
  <p:tag name="TEMPFOLDER" val="D:\iguana_temp\"/>
  <p:tag name="LATEXFORMHEIGHT" val="482,25"/>
  <p:tag name="LATEXFORMWIDTH" val="1030,5"/>
  <p:tag name="LATEXFORMWRAP" val="Wahr"/>
  <p:tag name="BITMAPVECTOR" val="0"/>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m4OHoETd0il26GBbFY7c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3QB.I2qy0mcsmm9lhd1V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EvFbugFr4EqIUAyl3Fp8u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6wS88IkDwk2u2UXfeYk5s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slQn3bNsgEqKqikcJ.apS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K3SU7SdByUGWL7cCUXUl3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qjNFc2k60KZI2agWA78P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2Jb3PlfS1kq2Pd1yKa6Dq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ILXOuUQ1DEuKy6S5Z43jJ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rE2aa32e2kSaBRmpNrLxJ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cytTjCKjs0m_01IAzB8v2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KDzqAlSVbkGy9O0mreTVJ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IfrN.8rdQU6fA3wJviGVo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O7PFWEUGEK4v1Zax8fQ3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QrG_PT1jUaZ5G6vt.PRt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QIBrnANKLkysZsm0ktGoK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gW_.WIzdJUKMY4Q5ezYyQ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bbc.SMntbUyC3TZX8SJ0_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lVIt22F69UChDcsft7BLS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33vIfKpsmUWvPn8uxgR2Q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uCOkCCK6Bk.9mkj8FfPRt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jBkMXU5de0Kd3ABjuqXTT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UvcBFPvqEyAgboCwa0XY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rE2aa32e2kSaBRmpNrLxJ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rE2aa32e2kSaBRmpNrLxJ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IYaHeW61US7GVC_CvTlV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rE2aa32e2kSaBRmpNrLxJA"/>
</p:tagLst>
</file>

<file path=ppt/tags/tag151.xml><?xml version="1.0" encoding="utf-8"?>
<p:tagLst xmlns:a="http://schemas.openxmlformats.org/drawingml/2006/main" xmlns:r="http://schemas.openxmlformats.org/officeDocument/2006/relationships" xmlns:p="http://schemas.openxmlformats.org/presentationml/2006/main">
  <p:tag name="OUTPUTDPI" val="1200"/>
  <p:tag name="ORIGINALHEIGHT" val="1973,753"/>
  <p:tag name="ORIGINALWIDTH" val="4353,206"/>
  <p:tag name="LATEXADDIN" val="\documentclass{article}\pagestyle{empty}&#10;\usepackage{amsmath}&#10;\usepackage{amsfonts}&#10;\usepackage{amssymb}&#10;\begin{document}&#10;\begin{minipage}{12.3 cm}&#10;{\sffamily{&#10;{\bf{Example:}}\\[1mm]&#10;Show that $\mathcal{B} = \{ 1+x, x+x^2, 1+x^2 \}$ is a basis for the set $P_2$ of all polynomials with degree at most $2$.&#10;&#10;\vspace{0.2cm}&#10;{\bf{Solution:}}\\[1mm]&#10;First to show that the $\mathcal{B}$ is linearly independent in $P_2$, let $c_1$, $c_2$, and $c_3$ be scalars such that&#10;$$&#10;0 \, \, = \, \, c_1 \cdot \left( 1+x \right) \, + \, c_2 \cdot \left( x + x^2 \right) \, + \, c_3 \cdot \left( 1+x^2 \right) \, .&#10;$$&#10;Then&#10;$$&#10;0 \, \, = \, \, \left( c_1 + c_3 \right) \, + \, \left( c_1 + c_2 \right) \, x \, + \, \left( c_2 + c_3 \right) \, x^2&#10;$$&#10;which implies\\[-2mm]&#10;$$&#10;c_1 \, + \, c_3 \, \, = \, \, 0 \, , \qquad&#10;c_1 \, + \, c_2 \, \, = \, \, 0 \, , \qquad \text{and} \qquad&#10;c_2 \, + \, c_3 \, \, = \, \, 0 \, .&#10;$$&#10;}}&#10;\end{minipage}&#10;\end{document}"/>
  <p:tag name="IGUANATEXSIZE" val="20"/>
  <p:tag name="IGUANATEXCURSOR" val="753"/>
  <p:tag name="TRANSPARENCY" val="Wahr"/>
  <p:tag name="FILENAME" val=""/>
  <p:tag name="LATEXENGINEID" val="0"/>
  <p:tag name="TEMPFOLDER" val="D:\iguana_temp\"/>
  <p:tag name="LATEXFORMHEIGHT" val="482,25"/>
  <p:tag name="LATEXFORMWIDTH" val="1030,5"/>
  <p:tag name="LATEXFORMWRAP" val="Wahr"/>
  <p:tag name="BITMAPVECTOR" val="0"/>
</p:tagLst>
</file>

<file path=ppt/tags/tag152.xml><?xml version="1.0" encoding="utf-8"?>
<p:tagLst xmlns:a="http://schemas.openxmlformats.org/drawingml/2006/main" xmlns:r="http://schemas.openxmlformats.org/officeDocument/2006/relationships" xmlns:p="http://schemas.openxmlformats.org/presentationml/2006/main">
  <p:tag name="OUTPUTDPI" val="1200"/>
  <p:tag name="ORIGINALHEIGHT" val="1956,506"/>
  <p:tag name="ORIGINALWIDTH" val="4351,707"/>
  <p:tag name="LATEXADDIN" val="\documentclass{article}\pagestyle{empty}&#10;\usepackage{amsmath}&#10;\usepackage{amsfonts}&#10;\usepackage{amssymb}&#10;\begin{document}&#10;\begin{minipage}{12.3 cm}&#10;{\sffamily{&#10;Gaussian elimination&#10;$$&#10;\left( \begin{array}{c c c | c}&#10;1 &amp; 0 &amp; 1 &amp; 0 \\ 1 &amp; 1 &amp; 0 &amp; 0 \\ 0 &amp; 1 &amp; 1 &amp; 0&#10;\end{array} \right)&#10;\, \, \leadsto \, \,&#10;\left( \begin{array}{c c c | c}&#10;1 &amp; 0 &amp; 1 &amp; 0 \\ 0 &amp; 1 &amp; -1 &amp; 0 \\ 0 &amp; 1 &amp; 1 &amp; 0&#10;\end{array} \right)&#10;\, \, \leadsto \, \,&#10;\left( \begin{array}{c c c | c}&#10;1 &amp; 0 &amp; 1 &amp; 0 \\ 0 &amp; 1 &amp; -1 &amp; 0 \\ 0 &amp; 0 &amp; 2 &amp; 0&#10;\end{array} \right)&#10;$$&#10;leads to&#10;$$&#10;c_1 \, \, = \, \, c_2 \, \, = \, \, c_3 \, \, = \, \, 0&#10;$$&#10;such that $\mathcal{B} = \{ 1+x, x+x^2, 1+x^2 \}$ is indeed linearly independent.&#10;&#10;\vspace{0.2cm}&#10;Next, we show that $\mathcal{B}$ spans the space $P_2$. Therefore, let $a x^2 + b x + c$ be an arbitrary polynomial in $P_2$. We must show that there are scalars $c_1$, $c_2$, and $c_3$ such that&#10;$$&#10;c_1 \cdot \left( 1+x \right) \, + \, c_2 \cdot \left( x + x^2 \right) \, + \, c_3 \cdot \left( 1+x^2 \right)&#10;\, \, = \, \,&#10;a x^2 \, + \, b x \, + \, c \, .&#10;$$&#10;}}&#10;\end{minipage}&#10;\end{document}"/>
  <p:tag name="IGUANATEXSIZE" val="20"/>
  <p:tag name="IGUANATEXCURSOR" val="736"/>
  <p:tag name="TRANSPARENCY" val="Wahr"/>
  <p:tag name="FILENAME" val=""/>
  <p:tag name="LATEXENGINEID" val="0"/>
  <p:tag name="TEMPFOLDER" val="D:\iguana_temp\"/>
  <p:tag name="LATEXFORMHEIGHT" val="482,25"/>
  <p:tag name="LATEXFORMWIDTH" val="1030,5"/>
  <p:tag name="LATEXFORMWRAP" val="Wahr"/>
  <p:tag name="BITMAPVECTOR" val="0"/>
</p:tagLst>
</file>

<file path=ppt/tags/tag153.xml><?xml version="1.0" encoding="utf-8"?>
<p:tagLst xmlns:a="http://schemas.openxmlformats.org/drawingml/2006/main" xmlns:r="http://schemas.openxmlformats.org/officeDocument/2006/relationships" xmlns:p="http://schemas.openxmlformats.org/presentationml/2006/main">
  <p:tag name="OUTPUTDPI" val="1200"/>
  <p:tag name="ORIGINALHEIGHT" val="1952,006"/>
  <p:tag name="ORIGINALWIDTH" val="4351,707"/>
  <p:tag name="LATEXADDIN" val="\documentclass{article}\pagestyle{empty}&#10;\usepackage{amsmath}&#10;\usepackage{amsfonts}&#10;\usepackage{amssymb}&#10;\begin{document}&#10;\begin{minipage}{12.3 cm}&#10;{\sffamily{&#10;The condition\\[-6mm]&#10;\begin{eqnarray*}&#10;c_1 \cdot \left( 1+x \right) \, + \, c_2 \cdot \left( x + x^2 \right) \, + \, c_3 \cdot \left( 1+x^2 \right)&#10;&amp; = &amp;&#10;a x^2 \, + \, b x \, + \, c \\&#10;&amp; \Downarrow &amp; \\&#10;\left( c_1 + c_3 \right) \, + \, \left( c_1 + c_2 \right) \, x \, + \, \left( c_2 + c_3 \right) \, x^2&#10;&amp; = &amp;&#10;c \, + \, b x \, + \, a x^2&#10;\end{eqnarray*}&#10;is equivalent to to solving the augmented system&#10;$$&#10;\left( \begin{array}{c c c | c}&#10;1 &amp; 0 &amp; 1 &amp; c \\ 1 &amp; 1 &amp; 0 &amp; b \\ 0 &amp; 1 &amp; 1 &amp; a&#10;\end{array} \right) \, .&#10;$$&#10;We already know, that the coefficient matrix of this system has rank $3$ such that the system has a unique solution.&#10;Therefore $\mathcal{B}$ spans $P_2$ and finaly is a basis of it.&#10;}}&#10;\end{minipage}&#10;\end{document}"/>
  <p:tag name="IGUANATEXSIZE" val="20"/>
  <p:tag name="IGUANATEXCURSOR" val="821"/>
  <p:tag name="TRANSPARENCY" val="Wahr"/>
  <p:tag name="FILENAME" val=""/>
  <p:tag name="LATEXENGINEID" val="0"/>
  <p:tag name="TEMPFOLDER" val="D:\iguana_temp\"/>
  <p:tag name="LATEXFORMHEIGHT" val="482,25"/>
  <p:tag name="LATEXFORMWIDTH" val="1030,5"/>
  <p:tag name="LATEXFORMWRAP" val="Wahr"/>
  <p:tag name="BITMAPVECTOR" val="0"/>
</p:tagLst>
</file>

<file path=ppt/tags/tag154.xml><?xml version="1.0" encoding="utf-8"?>
<p:tagLst xmlns:a="http://schemas.openxmlformats.org/drawingml/2006/main" xmlns:r="http://schemas.openxmlformats.org/officeDocument/2006/relationships" xmlns:p="http://schemas.openxmlformats.org/presentationml/2006/main">
  <p:tag name="OUTPUTDPI" val="1200"/>
  <p:tag name="ORIGINALHEIGHT" val="446,1942"/>
  <p:tag name="ORIGINALWIDTH" val="4350,207"/>
  <p:tag name="LATEXADDIN" val="\documentclass{article}\pagestyle{empty}&#10;\usepackage{amsmath}&#10;\usepackage{amsfonts}&#10;\usepackage{amssymb}&#10;\begin{document}&#10;\begin{minipage}{12.3 cm}&#10;{\sffamily{&#10;{\bf{Proposition:}}\\[1mm]&#10;Let $(\vec{v}_1, \vec{v}_2, \dots, \vec{v}_n)$ and $(\vec{w}_1, \vec{w}_2, \dots,\vec{w}_m)$ be two basis sets of&#10;the vector space $V$ then $n = m$. I.e. basis sets always have the same length.&#10;}}&#10;\end{minipage}&#10;\end{document}"/>
  <p:tag name="IGUANATEXSIZE" val="20"/>
  <p:tag name="IGUANATEXCURSOR" val="176"/>
  <p:tag name="TRANSPARENCY" val="Wahr"/>
  <p:tag name="FILENAME" val=""/>
  <p:tag name="LATEXENGINEID" val="0"/>
  <p:tag name="TEMPFOLDER" val="D:\iguana_temp\"/>
  <p:tag name="LATEXFORMHEIGHT" val="482,25"/>
  <p:tag name="LATEXFORMWIDTH" val="1030,5"/>
  <p:tag name="LATEXFORMWRAP" val="Wahr"/>
  <p:tag name="BITMAPVECTOR" val="0"/>
</p:tagLst>
</file>

<file path=ppt/tags/tag155.xml><?xml version="1.0" encoding="utf-8"?>
<p:tagLst xmlns:a="http://schemas.openxmlformats.org/drawingml/2006/main" xmlns:r="http://schemas.openxmlformats.org/officeDocument/2006/relationships" xmlns:p="http://schemas.openxmlformats.org/presentationml/2006/main">
  <p:tag name="OUTPUTDPI" val="1200"/>
  <p:tag name="ORIGINALHEIGHT" val="452,1935"/>
  <p:tag name="ORIGINALWIDTH" val="4344,957"/>
  <p:tag name="LATEXADDIN" val="\documentclass{article}\pagestyle{empty}&#10;\usepackage{amsmath}&#10;\usepackage{amsfonts}&#10;\usepackage{amssymb}&#10;\begin{document}&#10;\begin{minipage}{12.3 cm}&#10;{\sffamily{&#10;{\bf{Dimension:}}\\[1mm]&#10;Let $(\vec{v}_1, \vec{v}_2, \dots, \vec{v}_n)$ be a basis of the vector space $V$. &#10;Then the number $n$ is called the {\bf{dimension}} of $V$, and denoted by $n = \textrm{dim}(V)$.&#10;}}&#10;\end{minipage}&#10;\end{document}"/>
  <p:tag name="IGUANATEXSIZE" val="20"/>
  <p:tag name="IGUANATEXCURSOR" val="175"/>
  <p:tag name="TRANSPARENCY" val="Wahr"/>
  <p:tag name="FILENAME" val=""/>
  <p:tag name="LATEXENGINEID" val="0"/>
  <p:tag name="TEMPFOLDER" val="D:\iguana_temp\"/>
  <p:tag name="LATEXFORMHEIGHT" val="482,25"/>
  <p:tag name="LATEXFORMWIDTH" val="1030,5"/>
  <p:tag name="LATEXFORMWRAP" val="Wahr"/>
  <p:tag name="BITMAPVECTOR" val="0"/>
</p:tagLst>
</file>

<file path=ppt/tags/tag156.xml><?xml version="1.0" encoding="utf-8"?>
<p:tagLst xmlns:a="http://schemas.openxmlformats.org/drawingml/2006/main" xmlns:r="http://schemas.openxmlformats.org/officeDocument/2006/relationships" xmlns:p="http://schemas.openxmlformats.org/presentationml/2006/main">
  <p:tag name="OUTPUTDPI" val="1200"/>
  <p:tag name="ORIGINALHEIGHT" val="446,1942"/>
  <p:tag name="ORIGINALWIDTH" val="4350,207"/>
  <p:tag name="LATEXADDIN" val="\documentclass{article}\pagestyle{empty}&#10;\usepackage{amsmath}&#10;\usepackage{amsfonts}&#10;\usepackage{amssymb}&#10;\begin{document}&#10;\begin{minipage}{12.3 cm}&#10;{\sffamily{&#10;{\bf{Remark:}}\\[1mm]&#10;$\textrm{dim}(\mathbb{R}^n) = n$, because the canonical basis has the length $n$. This is why we are speaking about 2D, 3D, \dots space.&#10;}}&#10;\end{minipage}&#10;\end{document}"/>
  <p:tag name="IGUANATEXSIZE" val="20"/>
  <p:tag name="IGUANATEXCURSOR" val="318"/>
  <p:tag name="TRANSPARENCY" val="Wahr"/>
  <p:tag name="FILENAME" val=""/>
  <p:tag name="LATEXENGINEID" val="0"/>
  <p:tag name="TEMPFOLDER" val="D:\iguana_temp\"/>
  <p:tag name="LATEXFORMHEIGHT" val="482,25"/>
  <p:tag name="LATEXFORMWIDTH" val="1030,5"/>
  <p:tag name="LATEXFORMWRAP" val="Wahr"/>
  <p:tag name="BITMAPVECTOR" val="0"/>
</p:tagLst>
</file>

<file path=ppt/tags/tag157.xml><?xml version="1.0" encoding="utf-8"?>
<p:tagLst xmlns:a="http://schemas.openxmlformats.org/drawingml/2006/main" xmlns:r="http://schemas.openxmlformats.org/officeDocument/2006/relationships" xmlns:p="http://schemas.openxmlformats.org/presentationml/2006/main">
  <p:tag name="OUTPUTDPI" val="1200"/>
  <p:tag name="ORIGINALHEIGHT" val="846,6442"/>
  <p:tag name="ORIGINALWIDTH" val="3154,856"/>
  <p:tag name="LATEXADDIN" val="\documentclass{article}\pagestyle{empty}&#10;\usepackage{amsmath}&#10;\usepackage{amsfonts}&#10;\usepackage{amssymb}&#10;\usepackage{multicol}&#10;\begin{document}&#10;\begin{minipage}{12.7 cm}&#10;{\sffamily{&#10;{\bf{Exercise:}}&#10;Compute the values of the following determinant&#10;$$&#10;\det\begin{pmatrix} 1 &amp; 2 &amp; 3 &amp; 4 \\ -2 &amp; 1 &amp; -4 &amp; 3 \\ 3 &amp; -4 &amp; -1 &amp; 2 \\ 4 &amp; 3 &amp; -2 &amp; -1 \end{pmatrix} \, .&#10;$$&#10;}}&#10;\end{minipage}&#10;\end{document}"/>
  <p:tag name="IGUANATEXSIZE" val="20"/>
  <p:tag name="IGUANATEXCURSOR" val="340"/>
  <p:tag name="TRANSPARENCY" val="Wahr"/>
  <p:tag name="FILENAME" val=""/>
  <p:tag name="LATEXENGINEID" val="0"/>
  <p:tag name="TEMPFOLDER" val="D:\iguana_temp\"/>
  <p:tag name="LATEXFORMHEIGHT" val="482,25"/>
  <p:tag name="LATEXFORMWIDTH" val="1030,5"/>
  <p:tag name="LATEXFORMWRAP" val="Wahr"/>
  <p:tag name="BITMAPVECTOR" val="0"/>
</p:tagLst>
</file>

<file path=ppt/tags/tag158.xml><?xml version="1.0" encoding="utf-8"?>
<p:tagLst xmlns:a="http://schemas.openxmlformats.org/drawingml/2006/main" xmlns:r="http://schemas.openxmlformats.org/officeDocument/2006/relationships" xmlns:p="http://schemas.openxmlformats.org/presentationml/2006/main">
  <p:tag name="OUTPUTDPI" val="1200"/>
  <p:tag name="ORIGINALHEIGHT" val="1151,856"/>
  <p:tag name="ORIGINALWIDTH" val="4492,689"/>
  <p:tag name="LATEXADDIN" val="\documentclass{article}\pagestyle{empty}&#10;\usepackage{amsmath}&#10;\usepackage{amsfonts}&#10;\usepackage{amssymb}&#10;\usepackage{multicol}&#10;\begin{document}&#10;\begin{minipage}{12.7 cm}&#10;{\sffamily{&#10;{\bf{Solution:}}&#10;To gain the result, we sucessively use elementary row operations to transform the matrix to triangular form such that the value of the determinant then can be computed with the help of the product of the (major) diagonal elements&#10;$$&#10;\det\begin{pmatrix} 1 &amp; 2 &amp; 3 &amp; 4 \\ -2 &amp; 1 &amp; -4 &amp; 3 \\ 3 &amp; -4 &amp; -1 &amp; 2 \\ 4 &amp; 3 &amp; -2 &amp; -1 \end{pmatrix} \, \, = \, \, &#10;\det\begin{pmatrix} 1 &amp; 2 &amp; 3 &amp; 4 \\ 0 &amp; 5 &amp; 2 &amp; 11 \\ 0 &amp; -10 &amp; -10 &amp; -10 \\ 0 &amp; -5 &amp; -14 &amp; -17 \end{pmatrix} \, \, = \, \, \dots&#10;$$&#10;}}&#10;\end{minipage}&#10;\end{document}"/>
  <p:tag name="IGUANATEXSIZE" val="20"/>
  <p:tag name="IGUANATEXCURSOR" val="389"/>
  <p:tag name="TRANSPARENCY" val="Wahr"/>
  <p:tag name="FILENAME" val=""/>
  <p:tag name="LATEXENGINEID" val="0"/>
  <p:tag name="TEMPFOLDER" val="D:\iguana_temp\"/>
  <p:tag name="LATEXFORMHEIGHT" val="482,25"/>
  <p:tag name="LATEXFORMWIDTH" val="1030,5"/>
  <p:tag name="LATEXFORMWRAP" val="Wahr"/>
  <p:tag name="BITMAPVECTOR" val="0"/>
</p:tagLst>
</file>

<file path=ppt/tags/tag159.xml><?xml version="1.0" encoding="utf-8"?>
<p:tagLst xmlns:a="http://schemas.openxmlformats.org/drawingml/2006/main" xmlns:r="http://schemas.openxmlformats.org/officeDocument/2006/relationships" xmlns:p="http://schemas.openxmlformats.org/presentationml/2006/main">
  <p:tag name="OUTPUTDPI" val="1200"/>
  <p:tag name="ORIGINALHEIGHT" val="2215,973"/>
  <p:tag name="ORIGINALWIDTH" val="3748,782"/>
  <p:tag name="LATEXADDIN" val="\documentclass{article}\pagestyle{empty}&#10;\usepackage{amsmath}&#10;\usepackage{amsfonts}&#10;\usepackage{amssymb}&#10;\usepackage{multicol}&#10;\begin{document}&#10;\begin{minipage}{12.7 cm}&#10;{\sffamily{&#10;Hence&#10;{\small{&#10;\begin{eqnarray*}&#10;\det\begin{pmatrix} 1 &amp; 2 &amp; 3 &amp; 4 \\ -2 &amp; 1 &amp; -4 &amp; 3 \\ 3 &amp; -4 &amp; -1 &amp; 2 \\ 4 &amp; 3 &amp; -2 &amp; -1 \end{pmatrix} &amp; = &amp; &#10;\det\begin{pmatrix} 1 &amp; 2 &amp; 3 &amp; 4 \\ 0 &amp; 5 &amp; 2 &amp; 11 \\ 0 &amp; -10 &amp; -10 &amp; -10 \\ 0 &amp; -5 &amp; -14 &amp; -17 \end{pmatrix}\\[1mm]&#10;&amp; = &amp;&#10;\det\begin{pmatrix} 1 &amp; 2 &amp; 3 &amp; 4 \\ 0 &amp; 5 &amp; 2 &amp; 11 \\ 0 &amp; 0 &amp; -6 &amp; 12 \\ 0 &amp; 0 &amp; -12 &amp; -6 \end{pmatrix}\\[1mm]&#10;&amp; = &amp;&#10;\det\begin{pmatrix} 1 &amp; 2 &amp; 3 &amp; 4 \\ 0 &amp; 5 &amp; 2 &amp; 11 \\ 0 &amp; 0 &amp; -6 &amp; 12 \\ 0 &amp; 0 &amp; 0 &amp; -30 \end{pmatrix}\\[1mm]&#10;&amp; = &amp; 1 \cdot 5 \cdot (-6) \cdot (-30) \, \, = \, \, 900&#10;\end{eqnarray*}&#10;}}&#10;}}&#10;\end{minipage}&#10;\end{document}"/>
  <p:tag name="IGUANATEXSIZE" val="20"/>
  <p:tag name="IGUANATEXCURSOR" val="734"/>
  <p:tag name="TRANSPARENCY" val="Wahr"/>
  <p:tag name="FILENAME" val=""/>
  <p:tag name="LATEXENGINEID" val="0"/>
  <p:tag name="TEMPFOLDER" val="D:\iguana_temp\"/>
  <p:tag name="LATEXFORMHEIGHT" val="482,25"/>
  <p:tag name="LATEXFORMWIDTH" val="1030,5"/>
  <p:tag name="LATEXFORMWRAP" val="Wahr"/>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KY06EWmBMUKiWbxTgKZHjQ"/>
</p:tagLst>
</file>

<file path=ppt/tags/tag160.xml><?xml version="1.0" encoding="utf-8"?>
<p:tagLst xmlns:a="http://schemas.openxmlformats.org/drawingml/2006/main" xmlns:r="http://schemas.openxmlformats.org/officeDocument/2006/relationships" xmlns:p="http://schemas.openxmlformats.org/presentationml/2006/main">
  <p:tag name="OUTPUTDPI" val="1200"/>
  <p:tag name="ORIGINALHEIGHT" val="1519,31"/>
  <p:tag name="ORIGINALWIDTH" val="4501,688"/>
  <p:tag name="LATEXADDIN" val="\documentclass{article}\pagestyle{empty}&#10;\usepackage{amsmath}&#10;\usepackage{amsfonts}&#10;\usepackage{amssymb}&#10;\usepackage{multicol}&#10;\begin{document}&#10;\begin{minipage}{12.7 cm}&#10;{\sffamily{&#10;{\bf{Exercise:}}&#10;Compute the determinant&#10;$$&#10;\det\begin{pmatrix} 2 &amp; 3 &amp; 4 &amp; 5 &amp; 6 &amp; 1 \\ 1 &amp; 2 &amp; 3 &amp; 4 &amp; 5 &amp; 0 \\&#10;0 &amp; 1 &amp; 2 &amp; 3 &amp; 4 &amp; 0 \\ 0 &amp; 0 &amp; 1 &amp; 2 &amp; 3 &amp; 0 \\&#10;0 &amp; 0 &amp; 0 &amp; 1 &amp; 2 &amp; 0 \\ 0 &amp; 0 &amp; 0 &amp; 0 &amp; 1 &amp; 0 \end{pmatrix}&#10;$$&#10;\emph{Hint:} Long calculations are not required, focus on the structure and the properties of&#10;the determinant.&#10;}}&#10;\end{minipage}&#10;\end{document}"/>
  <p:tag name="IGUANATEXSIZE" val="20"/>
  <p:tag name="IGUANATEXCURSOR" val="407"/>
  <p:tag name="TRANSPARENCY" val="Wahr"/>
  <p:tag name="FILENAME" val=""/>
  <p:tag name="LATEXENGINEID" val="0"/>
  <p:tag name="TEMPFOLDER" val="D:\iguana_temp\"/>
  <p:tag name="LATEXFORMHEIGHT" val="482,25"/>
  <p:tag name="LATEXFORMWIDTH" val="1030,5"/>
  <p:tag name="LATEXFORMWRAP" val="Wahr"/>
  <p:tag name="BITMAPVECTOR" val="0"/>
</p:tagLst>
</file>

<file path=ppt/tags/tag161.xml><?xml version="1.0" encoding="utf-8"?>
<p:tagLst xmlns:a="http://schemas.openxmlformats.org/drawingml/2006/main" xmlns:r="http://schemas.openxmlformats.org/officeDocument/2006/relationships" xmlns:p="http://schemas.openxmlformats.org/presentationml/2006/main">
  <p:tag name="OUTPUTDPI" val="1200"/>
  <p:tag name="ORIGINALHEIGHT" val="1812,524"/>
  <p:tag name="ORIGINALWIDTH" val="4493,438"/>
  <p:tag name="LATEXADDIN" val="\documentclass{article}\pagestyle{empty}&#10;\usepackage{amsmath}&#10;\usepackage{amsfonts}&#10;\usepackage{amssymb}&#10;\usepackage{multicol}&#10;\begin{document}&#10;\begin{minipage}{12.7 cm}&#10;{\sffamily{&#10;{\bf{Solution:}}\\[1mm]&#10;We immediatelly see that when we swap the sixth column with the fifth, then with the fourth, then with the third, then with the second, and finally with the first, we obtain atriangular matrix.\\[1mm]&#10;Due to the five consecutive swaps we get:&#10;$$&#10;\det\begin{pmatrix} 2 &amp; 3 &amp; 4 &amp; 5 &amp; 6 &amp; 1 \\ 1 &amp; 2 &amp; 3 &amp; 4 &amp; 5 &amp; 0 \\&#10;0 &amp; 1 &amp; 2 &amp; 3 &amp; 4 &amp; 0 \\ 0 &amp; 0 &amp; 1 &amp; 2 &amp; 3 &amp; 0 \\&#10;0 &amp; 0 &amp; 0 &amp; 1 &amp; 2 &amp; 0 \\ 0 &amp; 0 &amp; 0 &amp; 0 &amp; 1 &amp; 0 \end{pmatrix}&#10;\, \, = \, \, (-1)^5 \cdot&#10;\det\begin{pmatrix} 1&amp; 2 &amp; 3 &amp; 4 &amp; 5 &amp; 6 \\ 0 &amp; 1 &amp; 2 &amp; 3 &amp; 4 &amp; 5 \\&#10;0 &amp; 0 &amp; 1 &amp; 2 &amp; 3 &amp; 4 \\ 0 &amp; 0 &amp; 0 &amp; 1 &amp; 2 &amp; 3 \\&#10;0 &amp; 0 &amp; 0 &amp; 0 &amp; 1 &amp; 2 \\ 0 &amp; 0 &amp; 0 &amp; 0 &amp; 0 &amp; 1 \end{pmatrix}&#10;\, \, = \, \, -1 \, .&#10;$$&#10;}}&#10;\end{minipage}&#10;\end{document}"/>
  <p:tag name="IGUANATEXSIZE" val="20"/>
  <p:tag name="IGUANATEXCURSOR" val="775"/>
  <p:tag name="TRANSPARENCY" val="Wahr"/>
  <p:tag name="FILENAME" val=""/>
  <p:tag name="LATEXENGINEID" val="0"/>
  <p:tag name="TEMPFOLDER" val="D:\iguana_temp\"/>
  <p:tag name="LATEXFORMHEIGHT" val="482,25"/>
  <p:tag name="LATEXFORMWIDTH" val="1030,5"/>
  <p:tag name="LATEXFORMWRAP" val="Wahr"/>
  <p:tag name="BITMAPVECTOR" val="0"/>
</p:tagLst>
</file>

<file path=ppt/tags/tag162.xml><?xml version="1.0" encoding="utf-8"?>
<p:tagLst xmlns:a="http://schemas.openxmlformats.org/drawingml/2006/main" xmlns:r="http://schemas.openxmlformats.org/officeDocument/2006/relationships" xmlns:p="http://schemas.openxmlformats.org/presentationml/2006/main">
  <p:tag name="OUTPUTDPI" val="1200"/>
  <p:tag name="ORIGINALHEIGHT" val="766,4042"/>
  <p:tag name="ORIGINALWIDTH" val="4351,707"/>
  <p:tag name="LATEXADDIN" val="\documentclass{article}\pagestyle{empty}&#10;\usepackage{amsmath}&#10;\usepackage{amsfonts}&#10;\usepackage{amssymb}&#10;\begin{document}&#10;\begin{minipage}{12.3 cm}&#10;{\sffamily{&#10;{\bf{Exercise:}}&#10;Decide whether the following vectors are linearly independent or linearly dependent:&#10;\begin{enumerate}&#10;\item[{\bf{a)}}] $\vec{v}_1 = (1,2)^T$ and $\vec{v}_2 = (2,1)^T$&#10;\item[{\bf{b)}}] $\vec{v}_1 = (1,2,1,2)^T$, $\vec{v}_2 = (-1,0,0,2)^T$ and $\vec{v}_3 = (1,-1,0,0)^T$&#10;\end{enumerate}&#10;}}&#10;\end{minipage}&#10;\end{document}"/>
  <p:tag name="IGUANATEXSIZE" val="20"/>
  <p:tag name="IGUANATEXCURSOR" val="442"/>
  <p:tag name="TRANSPARENCY" val="Wahr"/>
  <p:tag name="FILENAME" val=""/>
  <p:tag name="LATEXENGINEID" val="0"/>
  <p:tag name="TEMPFOLDER" val="D:\iguana_temp\"/>
  <p:tag name="LATEXFORMHEIGHT" val="482,25"/>
  <p:tag name="LATEXFORMWIDTH" val="1030,5"/>
  <p:tag name="LATEXFORMWRAP" val="Wahr"/>
  <p:tag name="BITMAPVECTOR" val="0"/>
</p:tagLst>
</file>

<file path=ppt/tags/tag163.xml><?xml version="1.0" encoding="utf-8"?>
<p:tagLst xmlns:a="http://schemas.openxmlformats.org/drawingml/2006/main" xmlns:r="http://schemas.openxmlformats.org/officeDocument/2006/relationships" xmlns:p="http://schemas.openxmlformats.org/presentationml/2006/main">
  <p:tag name="OUTPUTDPI" val="1200"/>
  <p:tag name="ORIGINALHEIGHT" val="1065,617"/>
  <p:tag name="ORIGINALWIDTH" val="4346,457"/>
  <p:tag name="LATEXADDIN" val="\documentclass{article}\pagestyle{empty}&#10;\usepackage{amsmath}&#10;\usepackage{amsfonts}&#10;\usepackage{amssymb}&#10;\begin{document}&#10;\begin{minipage}{12.3 cm}&#10;{\sffamily{&#10;{\bf{Solution:}}\\[1mm]&#10;{\bf{a)}} Here, we have three ways to check for linear independence:&#10;\begin{itemize}&#10;\item The value of $\det( \vec{v}_1 \vec{v}_2) \neq 0$ implies linear independence.\\[-6mm]&#10;\item The unique solution of $\lambda_1 \vec{v}_1 + \lambda_2 \vec{v}_2 = \vec{0}$ implies linear independence.\\[-6mm]&#10;\item The non-solvability of $\lambda_1 \vec{v}_1 = \vec{v}_2$ (collinearity condition) implies linear independence for two vectors.&#10;\end{itemize}&#10;&#10;}}&#10;\end{minipage}&#10;\end{document}"/>
  <p:tag name="IGUANATEXSIZE" val="20"/>
  <p:tag name="IGUANATEXCURSOR" val="474"/>
  <p:tag name="TRANSPARENCY" val="Wahr"/>
  <p:tag name="FILENAME" val=""/>
  <p:tag name="LATEXENGINEID" val="0"/>
  <p:tag name="TEMPFOLDER" val="D:\iguana_temp\"/>
  <p:tag name="LATEXFORMHEIGHT" val="482,25"/>
  <p:tag name="LATEXFORMWIDTH" val="1030,5"/>
  <p:tag name="LATEXFORMWRAP" val="Wahr"/>
  <p:tag name="BITMAPVECTOR" val="0"/>
</p:tagLst>
</file>

<file path=ppt/tags/tag164.xml><?xml version="1.0" encoding="utf-8"?>
<p:tagLst xmlns:a="http://schemas.openxmlformats.org/drawingml/2006/main" xmlns:r="http://schemas.openxmlformats.org/officeDocument/2006/relationships" xmlns:p="http://schemas.openxmlformats.org/presentationml/2006/main">
  <p:tag name="OUTPUTDPI" val="1200"/>
  <p:tag name="ORIGINALHEIGHT" val="1939,258"/>
  <p:tag name="ORIGINALWIDTH" val="4350,957"/>
  <p:tag name="LATEXADDIN" val="\documentclass{article}\pagestyle{empty}&#10;\usepackage{amsmath}&#10;\usepackage{amsfonts}&#10;\usepackage{amssymb}&#10;\begin{document}&#10;\begin{minipage}{12.3 cm}&#10;{\sffamily{&#10;For the given two vectors let us use the colinearity condition as a test for linear independence or linear dependence:\\[-2mm]&#10;$$&#10;\lambda \begin{pmatrix} 1 \\ 2 \end{pmatrix} \, \, = \, \, \begin{pmatrix} 2 \\ 1 \end{pmatrix}&#10;\qquad \Longrightarrow \quad \left\{&#10;\begin{array}{l c l}&#10;\lambda \cdot 1 \, \, = \, \, 2 &amp; \, \, \Rightarrow \, \, &amp; \lambda \, \, = \, \, 2 \\[1mm]&#10;\lambda \cdot 2 \, \, = \, \, 1 &amp; \, \, \Rightarrow \, \, &amp; \lambda \, \, = \, \, \tfrac{1}{2}&#10;\end{array}&#10;\right.&#10;$$&#10;Hence, the two vectors are not collinear (do not lie on the same line) and are thus linearly independent.\\&#10;&#10;{\bf{b)}} For the three vectors in $\mathbb{R}^4$ we discuss the homogeneous linear system\\[-2mm]&#10;{\small{&#10;$$&#10;\lambda_1 \begin{pmatrix} 1 \\ 2 \\ 1 \\ 2 \end{pmatrix} + \lambda_2 \begin{pmatrix} -1 \\ 0 \\ 0 \\ 2 \end{pmatrix}&#10;+ \lambda_3 \begin{pmatrix} 1 \\ -1 \\ 0 \\ 0 \end{pmatrix} \, \, = \, \, \begin{pmatrix} 0 \\ 0 \\ 0 \\ 0 \end{pmatrix}&#10;$$&#10;}}&#10;}}&#10;\end{minipage}&#10;\end{document}"/>
  <p:tag name="IGUANATEXSIZE" val="20"/>
  <p:tag name="IGUANATEXCURSOR" val="858"/>
  <p:tag name="TRANSPARENCY" val="Wahr"/>
  <p:tag name="FILENAME" val=""/>
  <p:tag name="LATEXENGINEID" val="0"/>
  <p:tag name="TEMPFOLDER" val="D:\iguana_temp\"/>
  <p:tag name="LATEXFORMHEIGHT" val="482,25"/>
  <p:tag name="LATEXFORMWIDTH" val="1030,5"/>
  <p:tag name="LATEXFORMWRAP" val="Wahr"/>
  <p:tag name="BITMAPVECTOR" val="0"/>
</p:tagLst>
</file>

<file path=ppt/tags/tag165.xml><?xml version="1.0" encoding="utf-8"?>
<p:tagLst xmlns:a="http://schemas.openxmlformats.org/drawingml/2006/main" xmlns:r="http://schemas.openxmlformats.org/officeDocument/2006/relationships" xmlns:p="http://schemas.openxmlformats.org/presentationml/2006/main">
  <p:tag name="OUTPUTDPI" val="1200"/>
  <p:tag name="ORIGINALHEIGHT" val="1959,505"/>
  <p:tag name="ORIGINALWIDTH" val="4350,207"/>
  <p:tag name="LATEXADDIN" val="\documentclass{article}\pagestyle{empty}&#10;\usepackage{amsmath}&#10;\usepackage{amsfonts}&#10;\usepackage{amssymb}&#10;\begin{document}&#10;\begin{minipage}{12.3 cm}&#10;{\sffamily{&#10;The equivalent augmented matrix for the unknowns $\lambda_1$, $\lambda_2$, and $\lambda_3$ reads as&#10;{\small{&#10;\begin{eqnarray*}&#10;\left(\begin{array}{c c c | c} 1 &amp; -1 &amp; 1 &amp; 0 \\ 2 &amp; 0 &amp; -1 &amp; 0 \\ 1 &amp; 0 &amp; 0 &amp; 0 \\ 2 &amp; 2 &amp; 0 &amp; 0 \end{array} \right)&#10;&amp; \leadsto &amp;&#10;\left(\begin{array}{c c c | c} 1 &amp; 0 &amp; 0 &amp; 0 \\ 2 &amp; 2 &amp; 0 &amp; 0 \\ 2 &amp; 0 &amp; -1 &amp; 0 \\ 1 &amp; -1 &amp; 1 &amp; 0 \end{array} \right)&#10;\, \, \leadsto \, \,&#10;\left(\begin{array}{c c c | c} 1 &amp; 0 &amp; 0 &amp; 0 \\ 0 &amp; 2 &amp; 0 &amp; 0 \\ 0 &amp; 0 &amp; -1 &amp; 0 \\ 0 &amp; -1 &amp; 1 &amp; 0 \end{array} \right) \\[4mm]&#10;&amp; \leadsto &amp;&#10;\left(\begin{array}{c c c | c} 1 &amp; 0 &amp; 0 &amp; 0 \\ 0 &amp; 1 &amp; 0 &amp; 0 \\ 0 &amp; 0 &amp; 1 &amp; 0 \\ 0 &amp; -1 &amp; 1 &amp; 0 \end{array} \right)&#10;\, \, \leadsto \, \,&#10;\left(\begin{array}{c c c | c} 1 &amp; 0 &amp; 0 &amp; 0 \\ 0 &amp; 1 &amp; 0 &amp; 0 \\ 0 &amp; 0 &amp; 1 &amp; 0 \\ 0 &amp; 0 &amp; 0 &amp; 0 \end{array} \right)&#10;\end{eqnarray*}&#10;}}&#10;&#10;Hence, the homogeneous system has a unique solution and thus the three vectors are linearly independent.&#10;}}&#10;\end{minipage}&#10;\end{document}"/>
  <p:tag name="IGUANATEXSIZE" val="20"/>
  <p:tag name="IGUANATEXCURSOR" val="679"/>
  <p:tag name="TRANSPARENCY" val="Wahr"/>
  <p:tag name="FILENAME" val=""/>
  <p:tag name="LATEXENGINEID" val="0"/>
  <p:tag name="TEMPFOLDER" val="D:\iguana_temp\"/>
  <p:tag name="LATEXFORMHEIGHT" val="482,25"/>
  <p:tag name="LATEXFORMWIDTH" val="1030,5"/>
  <p:tag name="LATEXFORMWRAP" val="Wahr"/>
  <p:tag name="BITMAPVECTOR" val="0"/>
</p:tagLst>
</file>

<file path=ppt/tags/tag166.xml><?xml version="1.0" encoding="utf-8"?>
<p:tagLst xmlns:a="http://schemas.openxmlformats.org/drawingml/2006/main" xmlns:r="http://schemas.openxmlformats.org/officeDocument/2006/relationships" xmlns:p="http://schemas.openxmlformats.org/presentationml/2006/main">
  <p:tag name="OUTPUTDPI" val="1200"/>
  <p:tag name="ORIGINALHEIGHT" val="1036,371"/>
  <p:tag name="ORIGINALWIDTH" val="4351,707"/>
  <p:tag name="LATEXADDIN" val="\documentclass{article}\pagestyle{empty}&#10;\usepackage{amsmath}&#10;\usepackage{amsfonts}&#10;\usepackage{amssymb}&#10;\begin{document}&#10;\begin{minipage}{12.3 cm}&#10;{\sffamily{&#10;{\bf{Exercise:}}&#10;The vectors $\vec{v}_{1}$, $\vec{v}_{2}$ and $\vec{v}_{3}$ are a basis of $\mathbb{R}^{3}$. Find the unique coordinate triple $(\lambda_{1}, \lambda_{2}, \lambda_{3}) \in \mathbb{R}^{3}$ to represent $\vec{v}_{4}$ as a linear combination of the basis vectors, i.e. $\vec{v}_{4} = \sum_{i=1}^3 \lambda_i \vec{v}_i$. Consider&#10;$$&#10;\vec{v}_{1} = \begin{pmatrix} 8 \\ 1 \\ 3 \end{pmatrix} \, , \,&#10;\vec{v}_{2} = \begin{pmatrix} 5 \\ 4 \\ 10 \end{pmatrix} \, , \,&#10;\vec{v}_{3} = \begin{pmatrix} 0 \\ 2 \\ 7 \end{pmatrix} \, , \quad \text{and} \quad&#10;\vec{v}_{4} = \begin{pmatrix} 3 \\ -1\\ 0 \end{pmatrix} \, .&#10;$$&#10;}}&#10;\end{minipage}&#10;\end{document}"/>
  <p:tag name="IGUANATEXSIZE" val="20"/>
  <p:tag name="IGUANATEXCURSOR" val="143"/>
  <p:tag name="TRANSPARENCY" val="Wahr"/>
  <p:tag name="FILENAME" val=""/>
  <p:tag name="LATEXENGINEID" val="0"/>
  <p:tag name="TEMPFOLDER" val="D:\iguana_temp\"/>
  <p:tag name="LATEXFORMHEIGHT" val="482,25"/>
  <p:tag name="LATEXFORMWIDTH" val="1030,5"/>
  <p:tag name="LATEXFORMWRAP" val="Wahr"/>
  <p:tag name="BITMAPVECTOR" val="0"/>
</p:tagLst>
</file>

<file path=ppt/tags/tag167.xml><?xml version="1.0" encoding="utf-8"?>
<p:tagLst xmlns:a="http://schemas.openxmlformats.org/drawingml/2006/main" xmlns:r="http://schemas.openxmlformats.org/officeDocument/2006/relationships" xmlns:p="http://schemas.openxmlformats.org/presentationml/2006/main">
  <p:tag name="OUTPUTDPI" val="1200"/>
  <p:tag name="ORIGINALHEIGHT" val="810,6487"/>
  <p:tag name="ORIGINALWIDTH" val="4101,988"/>
  <p:tag name="LATEXADDIN" val="\documentclass{article}\pagestyle{empty}&#10;\usepackage{amsmath}&#10;\usepackage{amsfonts}&#10;\usepackage{amssymb}&#10;\begin{document}&#10;\begin{minipage}{12.3 cm}&#10;{\sffamily{&#10;{\bf{Solution:}}\\[1mm]&#10;First, we check that $\vec{v}_{1}$, $\vec{v}_{2}$ and $\vec{v}_{3}$ are a basis of $\mathbb{R}^{3}$:\\[-2mm]&#10;$$&#10;\det \begin{pmatrix} 8 &amp; 5 &amp; 0 \\ 1 &amp; 4 &amp; 2 \\ 3 &amp; 10 &amp; 7 \end{pmatrix}&#10;\, \, = \, \, 8 \cdot 4 \cdot 7 + 5 \cdot 2 \cdot 3 - 10 \cdot 2 \cdot 8 - 7 \cdot 1 \cdot 5&#10;\, \, = \, \, 39 \, \, \neq \, \, 0 \, .&#10;$$&#10;}}&#10;\end{minipage}&#10;\end{document}"/>
  <p:tag name="IGUANATEXSIZE" val="20"/>
  <p:tag name="IGUANATEXCURSOR" val="292"/>
  <p:tag name="TRANSPARENCY" val="Wahr"/>
  <p:tag name="FILENAME" val=""/>
  <p:tag name="LATEXENGINEID" val="0"/>
  <p:tag name="TEMPFOLDER" val="D:\iguana_temp\"/>
  <p:tag name="LATEXFORMHEIGHT" val="482,25"/>
  <p:tag name="LATEXFORMWIDTH" val="1030,5"/>
  <p:tag name="LATEXFORMWRAP" val="Wahr"/>
  <p:tag name="BITMAPVECTOR" val="0"/>
</p:tagLst>
</file>

<file path=ppt/tags/tag168.xml><?xml version="1.0" encoding="utf-8"?>
<p:tagLst xmlns:a="http://schemas.openxmlformats.org/drawingml/2006/main" xmlns:r="http://schemas.openxmlformats.org/officeDocument/2006/relationships" xmlns:p="http://schemas.openxmlformats.org/presentationml/2006/main">
  <p:tag name="OUTPUTDPI" val="1200"/>
  <p:tag name="ORIGINALHEIGHT" val="1976,003"/>
  <p:tag name="ORIGINALWIDTH" val="3499,813"/>
  <p:tag name="LATEXADDIN" val="\documentclass{article}\pagestyle{empty}&#10;\usepackage{amsmath}&#10;\usepackage{amsfonts}&#10;\usepackage{amssymb}&#10;\begin{document}&#10;\begin{minipage}{12.3 cm}&#10;{\sffamily{&#10;Next, the representation $\sum_{i=1}^3 \lambda_i \vec{v}_i = \vec{v}_{4}$ leads to&#10;{\small{&#10;$$&#10;\lambda_1 \begin{pmatrix} 8 \\ 1 \\ 3 \end{pmatrix} + \lambda_2 \begin{pmatrix} 5 \\ 4 \\ 10 \end{pmatrix}&#10;+ \lambda_3 \begin{pmatrix} 0 \\ 2 \\ 7 \end{pmatrix}&#10;\, \, = \, \, &#10;\begin{pmatrix} 3 \\ -1\\ 0 \end{pmatrix}&#10;$$&#10;}}&#10;and thus the augmented matrix system for $\lambda_{1}$, $\lambda_{2}$, and $\lambda_{3}$&#10;{\small{&#10;\begin{eqnarray*}&#10;\left( \begin{array}{c c c | c}&#10;8 &amp; 5 &amp; 0 &amp; 3 \\ 1 &amp; 4 &amp; 2 &amp; -1 \\ 3 &amp; 10 &amp; 7 &amp; 0&#10;\end{array} \right)&#10;&amp; \leadsto &amp;&#10;\left( \begin{array}{c c c | c}&#10;1 &amp; 4 &amp; 2 &amp; -1 \\ 0 &amp; -2 &amp; 1 &amp; 3 \\ 0 &amp; -27 &amp; -16 &amp; 11&#10;\end{array} \right)\\[2mm]&#10;&amp; \leadsto &amp;&#10;\left( \begin{array}{c c c | c}&#10;1 &amp; 4 &amp; 2 &amp; -1 \\ 0 &amp; -2 &amp; 1 &amp; 3 \\ 0 &amp; -59 &amp; 0 &amp; 59&#10;\end{array} \right)&#10;\end{eqnarray*}&#10;}}&#10;}}&#10;\end{minipage}&#10;\end{document}"/>
  <p:tag name="IGUANATEXSIZE" val="20"/>
  <p:tag name="IGUANATEXCURSOR" val="912"/>
  <p:tag name="TRANSPARENCY" val="Wahr"/>
  <p:tag name="FILENAME" val=""/>
  <p:tag name="LATEXENGINEID" val="0"/>
  <p:tag name="TEMPFOLDER" val="D:\iguana_temp\"/>
  <p:tag name="LATEXFORMHEIGHT" val="482,25"/>
  <p:tag name="LATEXFORMWIDTH" val="1030,5"/>
  <p:tag name="LATEXFORMWRAP" val="Wahr"/>
  <p:tag name="BITMAPVECTOR" val="0"/>
</p:tagLst>
</file>

<file path=ppt/tags/tag169.xml><?xml version="1.0" encoding="utf-8"?>
<p:tagLst xmlns:a="http://schemas.openxmlformats.org/drawingml/2006/main" xmlns:r="http://schemas.openxmlformats.org/officeDocument/2006/relationships" xmlns:p="http://schemas.openxmlformats.org/presentationml/2006/main">
  <p:tag name="OUTPUTDPI" val="1200"/>
  <p:tag name="ORIGINALHEIGHT" val="1630,296"/>
  <p:tag name="ORIGINALWIDTH" val="3565,804"/>
  <p:tag name="LATEXADDIN" val="\documentclass{article}\pagestyle{empty}&#10;\usepackage{amsmath}&#10;\usepackage{amsfonts}&#10;\usepackage{amssymb}&#10;\begin{document}&#10;\begin{minipage}{12.3 cm}&#10;{\sffamily{&#10;$$&#10;\left( \begin{array}{c c c | c}&#10;1 &amp; 4 &amp; 2 &amp; -1 \\ 0 &amp; -2 &amp; 1 &amp; 3 \\ 0 &amp; -59 &amp; 0 &amp; 59&#10;\end{array} \right)&#10;$$&#10;Hence, the unique coordinate triple is&#10;$$&#10;\lambda_2 \, \, = \, \, -1 \, , \qquad&#10;\lambda_3 \, \, = \, \, 1 \, , \qquad \text{and} \qquad&#10;\lambda_1 \, \, = \, \, 1&#10;$$&#10;such that&#10;$$&#10;\begin{pmatrix} 8 \\ 1 \\ 3 \end{pmatrix} - \begin{pmatrix} 5 \\ 4 \\ 10 \end{pmatrix}&#10;+ \begin{pmatrix} 0 \\ 2 \\ 7 \end{pmatrix}&#10;\, \, = \, \,&#10;\begin{pmatrix} 8-5 \\ 1-4+2\\ 3-10+7 \end{pmatrix}&#10;\, \, = \, \,&#10;\begin{pmatrix} 3 \\ -1\\ 0 \end{pmatrix}&#10;$$&#10;}}&#10;\end{minipage}&#10;\end{document}"/>
  <p:tag name="IGUANATEXSIZE" val="20"/>
  <p:tag name="IGUANATEXCURSOR" val="309"/>
  <p:tag name="TRANSPARENCY" val="Wahr"/>
  <p:tag name="FILENAME" val=""/>
  <p:tag name="LATEXENGINEID" val="0"/>
  <p:tag name="TEMPFOLDER" val="D:\iguana_temp\"/>
  <p:tag name="LATEXFORMHEIGHT" val="482,25"/>
  <p:tag name="LATEXFORMWIDTH" val="1030,5"/>
  <p:tag name="LATEXFORMWRAP" val="Wahr"/>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AlQONa1hU24NWfOu_k0X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v4sBCPrLdUOGmmGtjuAVn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5ULgxRsCUC2aETaaLLML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5ULgxRsCUC2aETaaLLML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ZwayLLHUoUaSByAvs2zAN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6wS88IkDwk2u2UXfeYk5s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QrG_PT1jUaZ5G6vt.PRt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cIYaHeW61US7GVC_CvTlV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KY06EWmBMUKiWbxTgKZHj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lAlQONa1hU24NWfOu_k0X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V12iISWwkOOVDsSNsZR1w"/>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923,1346"/>
  <p:tag name="ORIGINALWIDTH" val="3949,007"/>
  <p:tag name="LATEXADDIN" val="\documentclass{article}\pagestyle{empty}&#10;\usepackage{amsmath}&#10;\usepackage{amsfonts}&#10;\usepackage{amssymb}&#10;\begin{document}&#10;\begin{minipage}{12.4 cm}&#10;{\sffamily{&#10;{\bf{The Determinant Function in 2D:}}\\[1mm]&#10;Let $\vec{v} = (v_1, v_2)^T$ and $\vec{u} = (u_1, u_2)^T$ be vectors in $\mathbb{R}^2$, then we define&#10;$$&#10; \det \, : \left\{ \begin{array}{l}&#10;  \mathbb{R}^2 \times \mathbb{R}^2 \, \, \longrightarrow \, \, \mathbb{R}\\[1mm]&#10;  \left( \vec{v} , \vec{u} \right) \, \, \mapsto \, \, \det\left( \vec{v} , \vec{u} \right)&#10;  \, \, = \, \, \det\left( \begin{array}{c c} v_1 &amp; u_1 \\ v_2 &amp; u_2 \end{array} \right) &#10;  \, \, := \, \, v_1 u_2 - v_2 u_1 \, .&#10; \end{array} \right.&#10;$$&#10;}}&#10;\end{minipage}&#10;\end{document}"/>
  <p:tag name="IGUANATEXSIZE" val="20"/>
  <p:tag name="IGUANATEXCURSOR" val="205"/>
  <p:tag name="TRANSPARENCY" val="Wahr"/>
  <p:tag name="FILENAME" val=""/>
  <p:tag name="LATEXENGINEID" val="0"/>
  <p:tag name="TEMPFOLDER" val="D:\iguana_temp\"/>
  <p:tag name="LATEXFORMHEIGHT" val="482,25"/>
  <p:tag name="LATEXFORMWIDTH" val="1030,5"/>
  <p:tag name="LATEXFORMWRAP" val="Wahr"/>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wayLLHUoUaSByAvs2zANw"/>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190,101"/>
  <p:tag name="ORIGINALWIDTH" val="4384,702"/>
  <p:tag name="LATEXADDIN" val="\documentclass{article}\pagestyle{empty}&#10;\usepackage{amsmath}&#10;\usepackage{amsfonts}&#10;\usepackage{amssymb}&#10;\begin{document}&#10;\begin{minipage}{12.4 cm}&#10;{\sffamily{&#10;{\bf{The Determinant Function in 3D:}}\\[1mm]&#10;Let $\vec{v} = (v_1, v_2, v_3)^T$, $\vec{u} = (u_1, u_2, u_3)^T$ and $\vec{w} = (w_1, w_2, w_3)^T$&#10;be in $\mathbb{R}^3$, then we define&#10;$$&#10; \det \, : \left\{ \begin{array}{l}&#10;  \mathbb{R}^3 \times \mathbb{R}^3 \times \mathbb{R}^3 \, \, \longrightarrow \, \, \mathbb{R}\\[1mm]&#10;  \left( \vec{v} , \vec{u}, \vec{w} \right) \, \, \mapsto \, \,&#10;  \det\left( \begin{array}{c c c} v_1 &amp; u_1 &amp; w_1 \\ v_2 &amp; u_2 &amp; w_2 \\ v_3 &amp; u_3 &amp; w_3 \end{array}&#10;  \right) \, \, = \, \left\{&#10;  \begin{array}{l}&#10;  v_1 u_2 w_3 + u_1 w_2 v_3\\&#10;  + w_1 u_3 u_2 - v_3 u_2 w_1\\&#10;  - u_3 w_2 v_1 - w_3 v_2 u_1 \, .&#10;  \end{array} \right.&#10; \end{array} \right.&#10;$$&#10;}}&#10;\end{minipage}&#10;\end{document}"/>
  <p:tag name="IGUANATEXSIZE" val="20"/>
  <p:tag name="IGUANATEXCURSOR" val="324"/>
  <p:tag name="TRANSPARENCY" val="Wahr"/>
  <p:tag name="FILENAME" val=""/>
  <p:tag name="LATEXENGINEID" val="0"/>
  <p:tag name="TEMPFOLDER" val="D:\iguana_temp\"/>
  <p:tag name="LATEXFORMHEIGHT" val="482,25"/>
  <p:tag name="LATEXFORMWIDTH" val="1030,5"/>
  <p:tag name="LATEXFORMWRAP" val="Wahr"/>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277,4654"/>
  <p:tag name="ORIGINALWIDTH" val="4380,953"/>
  <p:tag name="LATEXADDIN" val="\documentclass{article}\pagestyle{empty}&#10;\usepackage{amsmath}&#10;\usepackage{amsfonts}&#10;\usepackage{amssymb}&#10;\begin{document}&#10;\begin{minipage}{12.4 cm}&#10;{\sffamily{&#10;The defining formulas for the determinant are a bit opaque, especially in $\mathbb{R}^3$, though there&#10;is a quite well to remember illustrative memory hook:&#10;}}&#10;\end{minipage}&#10;\end{document}"/>
  <p:tag name="IGUANATEXSIZE" val="20"/>
  <p:tag name="IGUANATEXCURSOR" val="317"/>
  <p:tag name="TRANSPARENCY" val="Wahr"/>
  <p:tag name="FILENAME" val=""/>
  <p:tag name="LATEXENGINEID" val="0"/>
  <p:tag name="TEMPFOLDER" val="D:\iguana_temp\"/>
  <p:tag name="LATEXFORMHEIGHT" val="482,25"/>
  <p:tag name="LATEXFORMWIDTH" val="1030,5"/>
  <p:tag name="LATEXFORMWRAP" val="Wahr"/>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462,6922"/>
  <p:tag name="ORIGINALWIDTH" val="4383,952"/>
  <p:tag name="LATEXADDIN" val="\documentclass{article}\pagestyle{empty}&#10;\usepackage{amsmath}&#10;\usepackage{amsfonts}&#10;\usepackage{amssymb}&#10;\begin{document}&#10;\begin{minipage}{12.4 cm}&#10;{\sffamily{&#10;The diagonal crossing scheme for determinants with entries from $\mathbb{R}^3$ is called {\bf{Sarrus rule}}&#10;in honor of the Frensh mathematician {\sc{Pierre Sarrus}} (1789 - 1861).\\[1mm]&#10;This crossing scheme {\bf{does only work}} in $\mathbb{R}^3$ and&#10;no more in any dimension higher.&#10;}}&#10;\end{minipage}&#10;\end{document}"/>
  <p:tag name="IGUANATEXSIZE" val="20"/>
  <p:tag name="IGUANATEXCURSOR" val="390"/>
  <p:tag name="TRANSPARENCY" val="Wahr"/>
  <p:tag name="FILENAME" val=""/>
  <p:tag name="LATEXENGINEID" val="0"/>
  <p:tag name="TEMPFOLDER" val="D:\iguana_temp\"/>
  <p:tag name="LATEXFORMHEIGHT" val="482,25"/>
  <p:tag name="LATEXFORMWIDTH" val="1030,5"/>
  <p:tag name="LATEXFORMWRAP" val="Wahr"/>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429,6963"/>
  <p:tag name="ORIGINALWIDTH" val="4385,452"/>
  <p:tag name="LATEXADDIN" val="\documentclass{article}\pagestyle{empty}&#10;\usepackage{amsmath}&#10;\usepackage{amsfonts}&#10;\usepackage{amssymb}&#10;\usepackage[usenames,dvipsnames]{color}&#10;\begin{document}&#10;\begin{minipage}{12.4 cm}&#10;{\sffamily{&#10;{\bf{Definition: (Rank)}} \\[1mm]&#10;The {\bf{rank}} ${\bf{rk}}(A)$ of a (coefficient) matrix $A$ is the&#10;number of pivot elements that remain after Gaussian elimination.}}&#10;\end{minipage}&#10;\end{document}"/>
  <p:tag name="IGUANATEXSIZE" val="20"/>
  <p:tag name="IGUANATEXCURSOR" val="293"/>
  <p:tag name="TRANSPARENCY" val="Wahr"/>
  <p:tag name="FILENAME" val=""/>
  <p:tag name="LATEXENGINEID" val="0"/>
  <p:tag name="TEMPFOLDER" val="D:\iguana_temp\"/>
  <p:tag name="LATEXFORMHEIGHT" val="482,25"/>
  <p:tag name="LATEXFORMWIDTH" val="1030,5"/>
  <p:tag name="LATEXFORMWRAP" val="Wahr"/>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385,077"/>
  <p:tag name="ORIGINALWIDTH" val="3865,767"/>
  <p:tag name="LATEXADDIN" val="\documentclass{article}\pagestyle{empty}&#10;\usepackage{amsmath}&#10;\usepackage{amsfonts}&#10;\usepackage{amssymb}&#10;\usepackage[usenames,dvipsnames]{color}&#10;\begin{document}&#10;\begin{minipage}{12.4 cm}&#10;{\sffamily{&#10;{\bf{Example:}} \\[1mm]&#10;The New York traffic network matrix from the previous example&#10;{\small{&#10;$$&#10;A \, \, = \, \, &#10;\begin{pmatrix}&#10;1 &amp; -1 &amp; 0 &amp; 0 &amp; 0 \\&#10;1 &amp; 0 &amp; 0 &amp; 0 &amp; -1 \\&#10;0 &amp; 0 &amp; 0 &amp; 1 &amp; -1 \\&#10;0 &amp; 1 &amp; -1 &amp; 0 &amp; 0 \\&#10;0 &amp; 0 &amp; 1 &amp; -1 &amp; 0 &#10;\end{pmatrix}&#10;\quad \leadsto \quad&#10;\begin{pmatrix}&#10;1 &amp; -1 &amp; 0 &amp; 0 &amp; 0 \\&#10;0 &amp; 1 &amp; 0 &amp; 0 &amp; -1 \\&#10;0 &amp; 0 &amp; -1 &amp; 0 &amp; 1 \\&#10;0 &amp; 0 &amp; 0 &amp; -1 &amp; 1 \\&#10;0 &amp; 0 &amp; 0 &amp; 0 &amp; 0&#10;\end{pmatrix}&#10;$$&#10;}}\\&#10;has rank ${\bf{rk}}(A) = 4$.&#10;}}&#10;\end{minipage}&#10;\end{document}"/>
  <p:tag name="IGUANATEXSIZE" val="20"/>
  <p:tag name="IGUANATEXCURSOR" val="617"/>
  <p:tag name="TRANSPARENCY" val="Wahr"/>
  <p:tag name="FILENAME" val=""/>
  <p:tag name="LATEXENGINEID" val="0"/>
  <p:tag name="TEMPFOLDER" val="D:\iguana_temp\"/>
  <p:tag name="LATEXFORMHEIGHT" val="482,25"/>
  <p:tag name="LATEXFORMWIDTH" val="1030,5"/>
  <p:tag name="LATEXFORMWRAP" val="Wahr"/>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495Maqkr5kSBJueAWB1oDA"/>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1007,124"/>
  <p:tag name="ORIGINALWIDTH" val="4078,74"/>
  <p:tag name="LATEXADDIN" val="\documentclass{article}\pagestyle{empty}&#10;\usepackage{amsmath}&#10;\usepackage{amsfonts}&#10;\usepackage{amssymb}&#10;\usepackage[usenames,dvipsnames]{color}&#10;\begin{document}&#10;\begin{minipage}{12.4 cm}&#10;{\sffamily{&#10;{\bf{Definition: (Linearity)}} \\[1mm]&#10;A function $f$ is called {\bf{linear}} if for any $\vec{u}_1$ and $\vec{u}_2$ and any $\lambda \in \mathbb{R}$ it holds&#10;that&#10;$$&#10;f( \vec{u}_1 + \vec{u}_2 ) \, \, = \, \, f(\vec{u}_1) + f(\vec{u}_2) \, , \quad \text{and} \quad&#10;f( \lambda \cdot \vec{u}_1 ) \, \, = \, \, \lambda \cdot f(\vec{u}_1) \, ,&#10;$$&#10;or in short&#10;$$&#10;f( \vec{u}_1 + \lambda \cdot \vec{u}_2 ) \, \, = \, \, f(\vec{u}_1) + \lambda \cdot f(\vec{u}_2) \, .  &#10;$$&#10;}}&#10;\end{minipage}&#10;\end{document}"/>
  <p:tag name="IGUANATEXSIZE" val="20"/>
  <p:tag name="IGUANATEXCURSOR" val="278"/>
  <p:tag name="TRANSPARENCY" val="Wahr"/>
  <p:tag name="FILENAME" val=""/>
  <p:tag name="LATEXENGINEID" val="0"/>
  <p:tag name="TEMPFOLDER" val="D:\iguana_temp\"/>
  <p:tag name="LATEXFORMHEIGHT" val="482,25"/>
  <p:tag name="LATEXFORMWIDTH" val="1030,5"/>
  <p:tag name="LATEXFORMWRAP" val="Wahr"/>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1856,018"/>
  <p:tag name="ORIGINALWIDTH" val="4387,702"/>
  <p:tag name="LATEXADDIN" val="\documentclass{article}\pagestyle{empty}&#10;\usepackage{amsmath}&#10;\usepackage{amsfonts}&#10;\usepackage{amssymb}&#10;\begin{document}&#10;\begin{minipage}{12.4 cm}&#10;{\sffamily{&#10;{\bf{Positive Example:}}\\[1mm] For instance, in $\mathbb{R}$ the function $f: \mathbb{R} \to \mathbb{R}$ with $x \mapsto f(x) = a \cdot x$ is linear&#10;for every $a \in \mathbb{R}$, as&#10;$$&#10;f( x + \lambda \cdot y ) \, \, = \, \, a ( x + \lambda \cdot y ) \, \, = \, \, a \cdot x + \lambda \cdot a \cdot y&#10;\, \, = \, \, f(x) + \lambda \cdot f(y)&#10;$$&#10;for all $x, y, \lambda \in \mathbb{R}$.&#10;&#10;\vspace{0.7cm}&#10;{\bf{Negative Example:}}\\[1mm] Contrary, the function $g(x) = ax + b$, $b \neq 0$, is non-linear, as&#10;$$&#10;g(x + \lambda y) \, \, = \, \, a x + \lambda a y + b \, \, \neq \, \, a x + b + \lambda a y +  \lambda b \, \, = \, \,&#10;g(x) + \lambda g(y) \, .&#10;$$&#10;&#10;}}&#10;\end{minipage}&#10;\end{document}"/>
  <p:tag name="IGUANATEXSIZE" val="20"/>
  <p:tag name="IGUANATEXCURSOR" val="768"/>
  <p:tag name="TRANSPARENCY" val="Wahr"/>
  <p:tag name="FILENAME" val=""/>
  <p:tag name="LATEXENGINEID" val="0"/>
  <p:tag name="TEMPFOLDER" val="C:\Users\Public\temp\"/>
  <p:tag name="LATEXFORMHEIGHT" val="482,25"/>
  <p:tag name="LATEXFORMWIDTH" val="1030,5"/>
  <p:tag name="LATEXFORMWRAP" val="Wahr"/>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1822,272"/>
  <p:tag name="ORIGINALWIDTH" val="4352,456"/>
  <p:tag name="LATEXADDIN" val="\documentclass{article}\pagestyle{empty}&#10;\usepackage{amsmath}&#10;\usepackage{amsfonts}&#10;\usepackage{amssymb}&#10;\begin{document}&#10;\begin{minipage}{12.3 cm}&#10;{\sffamily{&#10;{\bf{Example:}}\\[1mm]&#10;Let us show that the matrix-column $A \vec{u}$ multiplication in 2D is a linear function for $\vec{u}$, where&#10;$$&#10;A \, \, = \, \, \begin{pmatrix} 1 &amp; 2 \\ 2 &amp; 1 \end{pmatrix} \, .&#10;$$&#10;&#10;{\bf{Solution:}}\\[1mm]&#10;Let $\vec{u}_1 = (x_1, y_1)^T$ and $\vec{u}_2 = (x_2, y_2)^T$, then we have&#10;\begin{eqnarray*}&#10;A \left( \vec{u}_1 + \lambda \vec{u}_2 \right) &amp; = &amp;&#10;\begin{pmatrix} 1 &amp; 2 \\ 2 &amp; 1 \end{pmatrix} \begin{pmatrix} x_1 + \lambda x_2 \\ y_1 + \lambda y_2 \end{pmatrix} \, \, = \, \,&#10;\begin{pmatrix} (x_1 + \lambda x_2) + 2 (y_1 + \lambda y_2) \\ 2 (x_1 + \lambda x_2) +  (y_1 + \lambda y_2) \end{pmatrix}&#10;\end{eqnarray*}&#10;&#10;Next, we separate the sums such that we obatin $A \vec{u}_1 + \lambda A \vec{u}_2$.&#10;}}&#10;\end{minipage}&#10;\end{document}"/>
  <p:tag name="IGUANATEXSIZE" val="20"/>
  <p:tag name="IGUANATEXCURSOR" val="143"/>
  <p:tag name="TRANSPARENCY" val="Wahr"/>
  <p:tag name="FILENAME" val=""/>
  <p:tag name="LATEXENGINEID" val="0"/>
  <p:tag name="TEMPFOLDER" val="D:\iguana_temp\"/>
  <p:tag name="LATEXFORMHEIGHT" val="482,25"/>
  <p:tag name="LATEXFORMWIDTH" val="1030,5"/>
  <p:tag name="LATEXFORMWRAP" val="Wahr"/>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1868,017"/>
  <p:tag name="ORIGINALWIDTH" val="4113,236"/>
  <p:tag name="LATEXADDIN" val="\documentclass{article}\pagestyle{empty}&#10;\usepackage{amsmath}&#10;\usepackage{amsfonts}&#10;\usepackage{amssymb}&#10;\begin{document}&#10;\begin{minipage}{12.4 cm}&#10;{\sffamily{&#10;It further follows&#10;\begin{eqnarray*}&#10;A \left( \vec{u}_1 + \lambda \vec{u}_2 \right) &amp; = &amp;&#10;\begin{pmatrix} 1 &amp; 2 \\ 2 &amp; 1 \end{pmatrix} \begin{pmatrix} x_1 + \lambda x_2 \\ y_1 + \lambda y_2 \end{pmatrix} \, \, = \, \,&#10;\begin{pmatrix} (x_1 + \lambda x_2) + 2 (y_1 + \lambda y_2) \\ 2 (x_1 + \lambda x_2) +  (y_1 + \lambda y_2) \end{pmatrix}\\[1mm]&#10;&amp; = &amp;&#10;\begin{pmatrix} x_1 + 2 y_1 + \lambda (x_2 + 2 y_2) \\ 2 x_1 + y_1 + \lambda (2 x_2 + y_2) \end{pmatrix} \\[1mm]&#10;&amp; = &amp;&#10;\begin{pmatrix} x_1 + 2 y_1 \\ 2 x_1 + y_1 \end{pmatrix} + \lambda&#10;\begin{pmatrix} x_2 + 2 y_2 \\ 2 x_2 + y_2 \end{pmatrix} \\[1mm]&#10;&amp; = &amp;&#10;\begin{pmatrix} 1 &amp; 2 \\ 2 &amp; 1 \end{pmatrix} \begin{pmatrix} x_1 \\ y_1 \end{pmatrix} + \lambda&#10;\begin{pmatrix} 1 &amp; 2 \\ 2 &amp; 1 \end{pmatrix} \begin{pmatrix} x_2 \\ y_2 \end{pmatrix} \\[1mm]&#10;&amp; = &amp;&#10;A \vec{u}_1 \, + \, \lambda A \vec{u}_2&#10;\end{eqnarray*}&#10;}}&#10;\end{minipage}&#10;\end{document}"/>
  <p:tag name="IGUANATEXSIZE" val="20"/>
  <p:tag name="IGUANATEXCURSOR" val="985"/>
  <p:tag name="TRANSPARENCY" val="Wahr"/>
  <p:tag name="FILENAME" val=""/>
  <p:tag name="LATEXENGINEID" val="0"/>
  <p:tag name="TEMPFOLDER" val="D:\iguana_temp\"/>
  <p:tag name="LATEXFORMHEIGHT" val="482,25"/>
  <p:tag name="LATEXFORMWIDTH" val="1030,5"/>
  <p:tag name="LATEXFORMWRAP" val="Wahr"/>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6wS88IkDwk2u2UXfeYk5sQ"/>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1883,015"/>
  <p:tag name="ORIGINALWIDTH" val="4391,451"/>
  <p:tag name="LATEXADDIN" val="\documentclass{article}\pagestyle{empty}&#10;\usepackage{amsmath}&#10;\usepackage{amsfonts}&#10;\usepackage{amssymb}&#10;\begin{document}&#10;\begin{minipage}{12.4 cm}&#10;{\sffamily{&#10;{\bf{Theorem and Definition: (Determinant)}}\\[1mm]&#10;Let $\vec{v}_1, \dots, \vec{v}_n \in \mathbb{R}^{n \times 1}$ be column vectors, let $A = \left( \vec{v}_1 \dots \vec{v}_n \right) \in&#10;\mathbb{R}^{n \times n}$ be a matrix composed of them, and let $\vec{w}_1, \dots, \vec{w}_n \in \mathbb{R}^{1 \times n}$&#10;and  $\vec{u}_1, \dots, \vec{u}_n \in \mathbb{R}^{1 \times n}$ be row vectors.&#10;&#10;\vspace{0.1cm}&#10;\noindent There is a unique mapping $\det : \mathbb{R}^{n \times n} \to \mathbb{R}$&#10;that satisfies the following properties:&#10;\begin{itemize}&#10;\item[(i)] {\bf{Linearity:}} $\det$ is linear in each row, i.e.&#10;  {\footnotesize{&#10;  $$&#10;  \det\left( \begin{array}{c} \vec{w}_1 \\ \vdots \\ \vec{w}_i + \lambda_i \cdot \vec{u}_i \\ \vdots \\ \vec{w}_n&#10;  \end{array} \right) \, \, = \, \,&#10;  \det\left( \begin{array}{c} \vec{w}_1 \\ \vdots \\ \vec{w}_i \\ \vdots \\ \vec{w}_n&#10;  \end{array} \right) \, + \, \lambda_i \cdot&#10;  \det\left( \begin{array}{c} \vec{w}_1 \\ \vdots \\ \vec{u}_i \\ \vdots \\ \vec{w}_n&#10;  \end{array} \right) \, ;&#10;  $$&#10;  }}&#10;\end{itemize}&#10;}}&#10;\end{minipage}&#10;\end{document}"/>
  <p:tag name="IGUANATEXSIZE" val="20"/>
  <p:tag name="IGUANATEXCURSOR" val="515"/>
  <p:tag name="TRANSPARENCY" val="Wahr"/>
  <p:tag name="FILENAME" val=""/>
  <p:tag name="LATEXENGINEID" val="0"/>
  <p:tag name="TEMPFOLDER" val="D:\iguana_temp\"/>
  <p:tag name="LATEXFORMHEIGHT" val="482,25"/>
  <p:tag name="LATEXFORMWIDTH" val="1030,5"/>
  <p:tag name="LATEXFORMWRAP" val="Wahr"/>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1589,052"/>
  <p:tag name="ORIGINALWIDTH" val="4386,202"/>
  <p:tag name="LATEXADDIN" val="\documentclass{article}\pagestyle{empty}&#10;\usepackage{amsmath}&#10;\usepackage{amsfonts}&#10;\usepackage{amssymb}&#10;\begin{document}&#10;\begin{minipage}{12.4 cm}&#10;{\sffamily{&#10;[\dots]&#10;\begin{itemize}&#10;\item[(ii)] {\bf{Normalization:}} $\det(\mathbb{I}_n) = 1$, and&#10;\item[(iii)] {\bf{Rank-Property:}} if the rank of $A$ is less than $n$, then $\det(A) = 0$, i.e. the columns of $A$ do not span a&#10;  full-dimensional object; for instance,&#10;  \begin{itemize}&#10;  \item whenever $A$ has a zero row or zero column, then $\det(A) = 0$, and&#10;  \item whenever $A$ has two identical rows or columns, then $\det(A) = 0$.&#10;  \end{itemize}&#10;\end{itemize}&#10;This mapping  $\det : \mathbb{R}^{n \times n} \to \mathbb{R}$ is called {\bf{determinant}}, the number $\det(A) \in \mathbb{R}$&#10;is denoted as {\bf{determinant of $A$}}.&#10;}}&#10;\end{minipage}&#10;\end{document}"/>
  <p:tag name="IGUANATEXSIZE" val="20"/>
  <p:tag name="IGUANATEXCURSOR" val="236"/>
  <p:tag name="TRANSPARENCY" val="Wahr"/>
  <p:tag name="FILENAME" val=""/>
  <p:tag name="LATEXENGINEID" val="0"/>
  <p:tag name="TEMPFOLDER" val="D:\iguana_temp\"/>
  <p:tag name="LATEXFORMHEIGHT" val="482,25"/>
  <p:tag name="LATEXFORMWIDTH" val="1030,5"/>
  <p:tag name="LATEXFORMWRAP" val="Wahr"/>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2010,499"/>
  <p:tag name="ORIGINALWIDTH" val="4317,21"/>
  <p:tag name="LATEXADDIN" val="\documentclass{article}\pagestyle{empty}&#10;\usepackage{amsmath}&#10;\usepackage{amsfonts}&#10;\usepackage{amssymb}&#10;\usepackage[usenames,dvipsnames]{color}&#10;\begin{document}&#10;\begin{minipage}{12.4 cm}&#10;{\sffamily{&#10;{\bf{Example:}} Let us illustrate the linearity property with\\ the aid of:\\[-2mm]&#10;$$&#10;C \, \, = \, \, \begin{pmatrix} 7 &amp; 5 \\ 3 &amp; 4 \end{pmatrix} \, \, = \, \,&#10;\begin{pmatrix} 2 \cdot {\color{red}{1}} + {\color{blue}{5}} &amp; 2 \cdot {\color{red}{2}} + {\color{blue}{1}} \\ 3 &amp; 4 \end{pmatrix} \, , \quad&#10;{\color{red}{A}} \, \, = \, \, \begin{pmatrix} {\color{red}{1}} &amp; {\color{red}{2}} \\ 3 &amp; 4 \end{pmatrix} \, , \quad&#10;{\color{blue}{B}} \, \, = \, \, \begin{pmatrix} {\color{blue}{5}} &amp; {\color{blue}{1}} \\ 3 &amp; 4 \end{pmatrix} \, .&#10;$$&#10;&#10;\vspace{0.2cm}&#10;{\bf{Solution:}}&#10;We have\\[-5mm]&#10;\begin{eqnarray*}&#10;\det({\color{red}{A}})  &amp; = &amp; \det \begin{pmatrix} 1 &amp; 2 \\ 3 &amp; 4 \end{pmatrix} \, \, = \, \, 1 \cdot 4 \, - \, 2 \cdot 3&#10;\, \, = \, \, {\color{red}{-2}} \\[0.5mm]&#10;\det({\color{blue}{B}}) &amp; = &amp; \det \begin{pmatrix} 5 &amp; 1 \\ 3 &amp; 4 \end{pmatrix} \, \, = \, \, 5 \cdot 4 \, - \, 1 \cdot 3&#10;\, \, = \, \, {\color{blue}{17}} \\[0.5mm]&#10;\det(C) &amp; = &amp; \det \begin{pmatrix} 7 &amp; 5 \\ 3 &amp; 4 \end{pmatrix} \, \, = \, \, 7 \cdot 4 \, - \, 5 \cdot 3 \, \, = \, \, 13&#10;\, \, = \, \, 2 \cdot ({\color{red}{-2}}) + {\color{blue}{17}}&#10;\end{eqnarray*}&#10;}}&#10;\end{minipage}&#10;\end{document}"/>
  <p:tag name="IGUANATEXSIZE" val="20"/>
  <p:tag name="IGUANATEXCURSOR" val="1257"/>
  <p:tag name="TRANSPARENCY" val="Wahr"/>
  <p:tag name="FILENAME" val=""/>
  <p:tag name="LATEXENGINEID" val="0"/>
  <p:tag name="TEMPFOLDER" val="D:\iguana_temp\"/>
  <p:tag name="LATEXFORMHEIGHT" val="482,25"/>
  <p:tag name="LATEXFORMWIDTH" val="1030,5"/>
  <p:tag name="LATEXFORMWRAP" val="Wahr"/>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2010,499"/>
  <p:tag name="ORIGINALWIDTH" val="4201,725"/>
  <p:tag name="LATEXADDIN" val="\documentclass{article}\pagestyle{empty}&#10;\usepackage{amsmath}&#10;\usepackage{amsfonts}&#10;\usepackage{amssymb}&#10;\usepackage[usenames,dvipsnames]{color}&#10;\begin{document}&#10;\begin{minipage}{12.4 cm}&#10;{\sffamily{&#10;{\bf{Example:}} Let us illustrate the rank property with\\ the aid of:\\[-2mm]&#10;$$&#10;A \, \, = \, \, \begin{pmatrix} 7 &amp; 5 \\ 3 &amp; 4 \end{pmatrix} \, , \qquad&#10;B \, \, = \, \, \begin{pmatrix} 3 &amp; 4 \\ 3 &amp; 4 \end{pmatrix} \, , \qquad \text{and} \qquad&#10;C \, \, = \, \, \begin{pmatrix} 3 &amp; 4 \\ 6 &amp; 8 \end{pmatrix} \, .&#10;$$&#10;&#10;\vspace{0.2cm}&#10;{\bf{Solution:}}&#10;We have\\[-5mm]&#10;\begin{eqnarray*}&#10;\det(A) &amp; = &amp; \det \begin{pmatrix} 7 &amp; 5 \\ 3 &amp; 4 \end{pmatrix} \, \, = \, \, 7 \cdot 4 \, - \, 5 \cdot 3 \, \, = \, \, 13 \\[0.5mm]&#10;\det(B) &amp; = &amp; \det \begin{pmatrix} 3 &amp; 4 \\ 3 &amp; 4 \end{pmatrix} \, \, = \, \, 3 \cdot 4 \, - \, 4 \cdot 3 \, \, = \, \, 0  \\[0.5mm]&#10;\det(C) &amp; = &amp; \det \begin{pmatrix} 3 &amp; 4 \\ 6 &amp; 8 \end{pmatrix} \, \, = \, \,&#10;2 \cdot \det \begin{pmatrix} 3 &amp; 4 \\ 3 &amp; 4 \end{pmatrix} + \det \begin{pmatrix} 3 &amp; 4 \\ 0 &amp; 0 \end{pmatrix}&#10;\, \, = \, \, 0 \, + \, 0 \, \, = \, \, 0&#10;\end{eqnarray*}&#10;}}&#10;\end{minipage}&#10;\end{document}"/>
  <p:tag name="IGUANATEXSIZE" val="20"/>
  <p:tag name="IGUANATEXCURSOR" val="1061"/>
  <p:tag name="TRANSPARENCY" val="Wahr"/>
  <p:tag name="FILENAME" val=""/>
  <p:tag name="LATEXENGINEID" val="0"/>
  <p:tag name="TEMPFOLDER" val="D:\iguana_temp\"/>
  <p:tag name="LATEXFORMHEIGHT" val="482,25"/>
  <p:tag name="LATEXFORMWIDTH" val="1030,5"/>
  <p:tag name="LATEXFORMWRAP" val="Wahr"/>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1970,004"/>
  <p:tag name="ORIGINALWIDTH" val="4385,452"/>
  <p:tag name="LATEXADDIN" val="\documentclass{article}\pagestyle{empty}&#10;\usepackage{amsmath}&#10;\usepackage{amsfonts}&#10;\usepackage{amssymb}&#10;\begin{document}&#10;\begin{minipage}{12.4 cm}&#10;{\sffamily{&#10;{\bf{Lemma: (Determinants \&amp; Elementary Row Operations)}}\\[1mm]&#10;The linearity and rank-property of the determinant lead to the following:&#10;\begin{itemize}&#10;\item[(1)] If $A$ is transformed into a matrix $B$ by exchanging two rows, then it holds that $\det(B) = -\det(A)$.\\[-5mm]&#10;\item[(2)] If $A$ is transformed into a matrix $B$ such that one of the rows of $A$ is multiplied by a scalar&#10; $\lambda \in \mathbb{R}$, then it holds that $\det(B) = \lambda \det(A)$.\\[-5mm]&#10;\item[(3)] If $A$ is transformed into a matrix $B$ such that a scalar multiple of one of the rows of $A$ is added&#10; to another row, then it holds that $\det(B) = \det(A)$.\\[-5mm]&#10;\item[(4)] If $A$, $B$, and $C$ are identical matrices except that the $i$th row (or $i$th column) of $C$ is the sum of the&#10;$i$th rows (or $i$th columns) of $A$ and $B$, then it holds that $\det(C) = \det(A) + \det(B)$.&#10;\end{itemize}&#10;}}&#10;\end{minipage}&#10;\end{document}"/>
  <p:tag name="IGUANATEXSIZE" val="20"/>
  <p:tag name="IGUANATEXCURSOR" val="1000"/>
  <p:tag name="TRANSPARENCY" val="Wahr"/>
  <p:tag name="FILENAME" val=""/>
  <p:tag name="LATEXENGINEID" val="0"/>
  <p:tag name="TEMPFOLDER" val="D:\iguana_temp\"/>
  <p:tag name="LATEXFORMHEIGHT" val="482,25"/>
  <p:tag name="LATEXFORMWIDTH" val="1030,5"/>
  <p:tag name="LATEXFORMWRAP" val="Wahr"/>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2038,995"/>
  <p:tag name="ORIGINALWIDTH" val="4389,202"/>
  <p:tag name="LATEXADDIN" val="\documentclass{article}\pagestyle{empty}&#10;\usepackage{amsmath}&#10;\usepackage{amsfonts}&#10;\usepackage{amssymb}&#10;\begin{document}&#10;\begin{minipage}{12.4 cm}&#10;{\sffamily{&#10;{\bf{Computation of a Determinant:}} We can compute the actual value of the determinant of a matrix $A \in \mathbb{R}^{n \times n}$ by application of elementary row operations:\\[-5mm]&#10;\begin{enumerate}&#10;\item Transform $A$ to upper echelon form with the aid of possibly $r$ row exchanges.\\[-5mm]&#10;\item If the number of pivot elements is less than $n$, i.e., if the row rank ${\text{rk}}(A) &lt; n$, then $\det(A) = 0$, otherwise&#10; let $a_{1,1}, \dots, a_{n,n}$ denote the pivot elements and proceed.\\[-5mm]&#10;\item Eliminte the upper diagonal elements to optain a diagonal matrix $D = \textrm{diag}(a_{1,1}, \dots, a_{n,n})$&#10; with the pivot elements on the diagonal.\\[-5mm]&#10;\item Apply linearity such that\\[-6mm]&#10; \begin{eqnarray*}&#10; \det(A) &amp; = &amp; (-1)^r \cdot \det(D) \, \, = \, \, (-1)^r \cdot a_{1,1} \dots a_{n,n} \cdot \det(\mathbb{I}_n) \\[1mm]&#10; &amp; = &amp; (-1)^r \cdot a_{1,1}  \dots a_{n,n} \, .&#10; \end{eqnarray*}&#10;\end{enumerate}&#10;}}&#10;\end{minipage}&#10;\end{document}"/>
  <p:tag name="IGUANATEXSIZE" val="20"/>
  <p:tag name="IGUANATEXCURSOR" val="197"/>
  <p:tag name="TRANSPARENCY" val="Wahr"/>
  <p:tag name="FILENAME" val=""/>
  <p:tag name="LATEXENGINEID" val="0"/>
  <p:tag name="TEMPFOLDER" val="D:\iguana_temp\"/>
  <p:tag name="LATEXFORMHEIGHT" val="482,25"/>
  <p:tag name="LATEXFORMWIDTH" val="1030,5"/>
  <p:tag name="LATEXFORMWRAP" val="Wahr"/>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1108,361"/>
  <p:tag name="ORIGINALWIDTH" val="4383,952"/>
  <p:tag name="LATEXADDIN" val="\documentclass{article}\pagestyle{empty}&#10;\usepackage{amsmath}&#10;\usepackage{amsfonts}&#10;\usepackage{amssymb}&#10;\begin{document}&#10;\begin{minipage}{12.4 cm}&#10;{\sffamily{&#10;{\bf{Solution:}} The application of elementary row operations, i.e. here row $(III)$ plus $2$ times row $(I)$, allows us to determine&#10;\begin{eqnarray*}&#10;\det\left( \begin{array}{c c  c} 2 &amp; 3 &amp; -1 \\ 0 &amp; 5 &amp; 3 \\ -4 &amp; -6 &amp; 2 \end{array} \right)&#10;&amp; = &amp;&#10;\det\left( \begin{array}{c c  c} 2 &amp; 3 &amp; -1 \\ 0 &amp; 5 &amp; 3 \\ 0 &amp; 0 &amp; 0 \end{array} \right) \, \, = \, \, 0 \, .&#10;\end{eqnarray*}&#10;{\bf{Note:}} here, this approach is more efficient than using the rule of Sarrus.&#10;}}&#10;\end{minipage}&#10;\end{document}"/>
  <p:tag name="IGUANATEXSIZE" val="20"/>
  <p:tag name="IGUANATEXCURSOR" val="249"/>
  <p:tag name="TRANSPARENCY" val="Wahr"/>
  <p:tag name="FILENAME" val=""/>
  <p:tag name="LATEXENGINEID" val="0"/>
  <p:tag name="TEMPFOLDER" val="D:\iguana_temp\"/>
  <p:tag name="LATEXFORMHEIGHT" val="482,25"/>
  <p:tag name="LATEXFORMWIDTH" val="1030,5"/>
  <p:tag name="LATEXFORMWRAP" val="Wahr"/>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696,663"/>
  <p:tag name="ORIGINALWIDTH" val="3475,816"/>
  <p:tag name="LATEXADDIN" val="\documentclass{article}\pagestyle{empty}&#10;\usepackage{amsmath}&#10;\usepackage{amsfonts}&#10;\usepackage{amssymb}&#10;\begin{document}&#10;\begin{minipage}{12.4 cm}&#10;{\sffamily{&#10;{\bf{Example:}} Compute the determinant of the following $3 \times 3$-matix&#10;$$&#10;\left( \begin{array}{c c  c} 2 &amp; 3 &amp; -1 \\ 0 &amp; 5 &amp; 3 \\ -4 &amp; -6 &amp; 2 \end{array} \right)&#10;$$&#10;}}&#10;\end{minipage}&#10;\end{document}"/>
  <p:tag name="IGUANATEXSIZE" val="20"/>
  <p:tag name="IGUANATEXCURSOR" val="329"/>
  <p:tag name="TRANSPARENCY" val="Wahr"/>
  <p:tag name="FILENAME" val=""/>
  <p:tag name="LATEXENGINEID" val="0"/>
  <p:tag name="TEMPFOLDER" val="D:\iguana_temp\"/>
  <p:tag name="LATEXFORMHEIGHT" val="482,25"/>
  <p:tag name="LATEXFORMWIDTH" val="1030,5"/>
  <p:tag name="LATEXFORMWRAP" val="Wahr"/>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2001,5"/>
  <p:tag name="ORIGINALWIDTH" val="4239,22"/>
  <p:tag name="LATEXADDIN" val="\documentclass{article}\pagestyle{empty}&#10;\usepackage{amsmath}&#10;\usepackage{amsfonts}&#10;\usepackage{amssymb}&#10;\begin{document}&#10;\begin{minipage}{12.4 cm}&#10;{\sffamily{&#10;The application of elementary row operations allows us to determine&#10;\begin{eqnarray*}&#10;\det\left( \begin{array}{c c  c} 1 &amp; 1 &amp; 2 \\ 2 &amp; 0 &amp; 3 \\ 4 &amp; 1 &amp; 5 \end{array} \right)&#10;&amp; = &amp;&#10;\det\left( \begin{array}{c c  c} 1 &amp; 1 &amp; 2 \\ 0 &amp; -2 &amp; -1 \\ 0 &amp; -3 &amp; -3 \end{array} \right) \quad = \quad&#10;\det\left( \begin{array}{c c  c} 1 &amp; 1 &amp; 2 \\ 0 &amp; -2 &amp; -1 \\ 0 &amp; 0 &amp; -3/2 \end{array} \right) \\[2mm]&#10;&amp; = &amp;&#10;\det\left( \begin{array}{c c  c} 1 &amp; 0 &amp; 0 \\ 0 &amp; -2 &amp; 0 \\ 0 &amp; 0 &amp; -3/2 \end{array} \right) \\[2mm]&#10;&amp; = &amp;&#10;1 \cdot (-2) \cdot (-3/2) \cdot&#10;\underbrace{\det\left( \begin{array}{c c  c} 1 &amp; 0 &amp; 0 \\ 0 &amp; 1 &amp; 0 \\ 0 &amp; 0 &amp; 1 \end{array} \right)}_{= \, 1}&#10;\, \, = \, \, 3 \, .&#10;\end{eqnarray*}&#10;}}&#10;\end{minipage}&#10;\end{document}"/>
  <p:tag name="IGUANATEXSIZE" val="20"/>
  <p:tag name="IGUANATEXCURSOR" val="447"/>
  <p:tag name="TRANSPARENCY" val="Wahr"/>
  <p:tag name="FILENAME" val=""/>
  <p:tag name="LATEXENGINEID" val="0"/>
  <p:tag name="TEMPFOLDER" val="D:\iguana_temp\"/>
  <p:tag name="LATEXFORMHEIGHT" val="482,25"/>
  <p:tag name="LATEXFORMWIDTH" val="1030,5"/>
  <p:tag name="LATEXFORMWRAP" val="Wahr"/>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2030,746"/>
  <p:tag name="ORIGINALWIDTH" val="4384,702"/>
  <p:tag name="LATEXADDIN" val="\documentclass{article}\pagestyle{empty}&#10;\usepackage{amsmath}&#10;\usepackage{amsfonts}&#10;\usepackage{amssymb}&#10;\begin{document}&#10;\begin{minipage}{12.4 cm}&#10;{\sffamily{&#10;{\bf{Determinant of a Triangular Matrix:}}&#10;Let $A = (a_{ij})_{i,j=1,\dots,n} \in \mathbb{R}^{n \times n}$ be an upper triangular matrix&#10;$$&#10;A \, \, = \, \, \left( \begin{array}{c c c c c}&#10;a_{1,1} &amp; \circledast &amp; \dots &amp; \dots &amp; \circledast \\&#10;0 &amp; \ddots &amp; \ddots &amp; &amp; \vdots \\&#10;\vdots &amp; \ddots &amp; \ddots &amp; \ddots &amp; \vdots \\&#10;\vdots &amp; &amp; \ddots &amp; \ddots &amp; \circledast \\&#10;0 &amp; \dots &amp; \dots &amp; 0 &amp; a_{nn}&#10;\end{array} \right)&#10;$$&#10;i.e. all elements below the (principal) diagonal vanish: $a_{ij} = 0$ for $i &gt; j$. Then the determinant of $A$ is&#10;the product of the (principal) diagonal elements:\\[-2mm]&#10;$$&#10;\det(A) \, \, = \, \, a_{11} \dots a_{nn} \, .&#10;$$&#10;}}&#10;\end{minipage}&#10;\end{document}"/>
  <p:tag name="IGUANATEXSIZE" val="20"/>
  <p:tag name="IGUANATEXCURSOR" val="751"/>
  <p:tag name="TRANSPARENCY" val="Wahr"/>
  <p:tag name="FILENAME" val=""/>
  <p:tag name="LATEXENGINEID" val="0"/>
  <p:tag name="TEMPFOLDER" val="D:\iguana_temp\"/>
  <p:tag name="LATEXFORMHEIGHT" val="482,25"/>
  <p:tag name="LATEXFORMWIDTH" val="1030,5"/>
  <p:tag name="LATEXFORMWRAP" val="Wahr"/>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QrG_PT1jUaZ5G6vt.PRtg"/>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578,9276"/>
  <p:tag name="ORIGINALWIDTH" val="4387,702"/>
  <p:tag name="LATEXADDIN" val="\documentclass{article}\pagestyle{empty}&#10;\usepackage{amsmath}&#10;\usepackage{amsfonts}&#10;\usepackage{amssymb}&#10;\begin{document}&#10;\begin{minipage}{12.4 cm}&#10;{\sffamily{&#10;{\bf{Definition (Transposed Matrix):}}\\[1mm]&#10;Let $A = (a_{i,j}) \in \mathbb{R}^{n \times n}$, then the {\bf{transposed matrix}} $A^T = (a_{j,i}) \in  \mathbb{R}^{n \times n}$&#10;of $A$ is obtained by interchanging the rows and columns. I.e. the columns become the new rows and vice versa.&#10;}}&#10;\end{minipage}&#10;\end{document}"/>
  <p:tag name="IGUANATEXSIZE" val="20"/>
  <p:tag name="IGUANATEXCURSOR" val="333"/>
  <p:tag name="TRANSPARENCY" val="Wahr"/>
  <p:tag name="FILENAME" val=""/>
  <p:tag name="LATEXENGINEID" val="0"/>
  <p:tag name="TEMPFOLDER" val="D:\iguana_temp\"/>
  <p:tag name="LATEXFORMHEIGHT" val="482,25"/>
  <p:tag name="LATEXFORMWIDTH" val="1030,5"/>
  <p:tag name="LATEXFORMWRAP" val="Wahr"/>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554,1808"/>
  <p:tag name="ORIGINALWIDTH" val="3475,066"/>
  <p:tag name="LATEXADDIN" val="\documentclass{article}\pagestyle{empty}&#10;\usepackage{amsmath}&#10;\usepackage{amsfonts}&#10;\usepackage{amssymb}&#10;\begin{document}&#10;\begin{minipage}{12.4 cm}&#10;{\sffamily{&#10;{\bf{Examples:}}\\[-4mm]&#10;$$&#10;A   \, \, = \, \, \begin{pmatrix} 1 &amp; 2 &amp; 3 \\ 4 &amp; 5 &amp; 6 \\ 7 &amp; 8 &amp; 9 \end{pmatrix} \quad \Rightarrow \quad&#10;A^T \, \, = \, \, \begin{pmatrix} 1 &amp; 4 &amp; 7 \\ 2 &amp; 5 &amp; 8 \\ 3 &amp; 6 &amp; 9 \end{pmatrix} \, .&#10;$$&#10;}}&#10;\end{minipage}&#10;\end{document}"/>
  <p:tag name="IGUANATEXSIZE" val="20"/>
  <p:tag name="IGUANATEXCURSOR" val="388"/>
  <p:tag name="TRANSPARENCY" val="Wahr"/>
  <p:tag name="FILENAME" val=""/>
  <p:tag name="LATEXENGINEID" val="0"/>
  <p:tag name="TEMPFOLDER" val="D:\iguana_temp\"/>
  <p:tag name="LATEXFORMHEIGHT" val="482,25"/>
  <p:tag name="LATEXFORMWIDTH" val="1030,5"/>
  <p:tag name="LATEXFORMWRAP" val="Wahr"/>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662,1672"/>
  <p:tag name="ORIGINALWIDTH" val="4384,702"/>
  <p:tag name="LATEXADDIN" val="\documentclass{article}\pagestyle{empty}&#10;\usepackage{amsmath}&#10;\usepackage{amsfonts}&#10;\usepackage{amssymb}&#10;\begin{document}&#10;\begin{minipage}{12.4 cm}&#10;{\sffamily{&#10;The transposition of a quadratic matrix can be vizualised as a mirrowing of the elements along the main diagonal:\\[-1mm]&#10;$$&#10;A \, \, = \, \, \left( \begin{array}{c c} 1 &amp; 2 \\ 3 &amp; 4 \end{array} \right) \quad \Rightarrow \quad&#10;A^T \, \, = \, \, \left( \begin{array}{c c} 1 &amp; 3 \\ 2 &amp; 4  \end{array} \right) \, .&#10;$$&#10;}}&#10;\end{minipage}&#10;\end{document}"/>
  <p:tag name="IGUANATEXSIZE" val="20"/>
  <p:tag name="IGUANATEXCURSOR" val="160"/>
  <p:tag name="TRANSPARENCY" val="Wahr"/>
  <p:tag name="FILENAME" val=""/>
  <p:tag name="LATEXENGINEID" val="0"/>
  <p:tag name="TEMPFOLDER" val="D:\iguana_temp\"/>
  <p:tag name="LATEXFORMHEIGHT" val="482,25"/>
  <p:tag name="LATEXFORMWIDTH" val="1030,5"/>
  <p:tag name="LATEXFORMWRAP" val="Wahr"/>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577,4279"/>
  <p:tag name="ORIGINALWIDTH" val="2735,658"/>
  <p:tag name="LATEXADDIN" val="\documentclass{article}\pagestyle{empty}&#10;\usepackage{amsmath}&#10;\usepackage{amsfonts}&#10;\usepackage{amssymb}&#10;\begin{document}&#10;\begin{minipage}{12.4 cm}&#10;{\sffamily{&#10;{\bf{Determinant of the Transposed Matrix:}}\\[1mm]&#10;Let $A = (a_{i,j}) \in \mathbb{R}^{n \times n}$ be a square matrix. Then,&#10;$$&#10;\det(A^T) \, \, = \, \, \det(A) \, .&#10;$$&#10;}}&#10;\end{minipage}&#10;\end{document}"/>
  <p:tag name="IGUANATEXSIZE" val="20"/>
  <p:tag name="IGUANATEXCURSOR" val="325"/>
  <p:tag name="TRANSPARENCY" val="Wahr"/>
  <p:tag name="FILENAME" val=""/>
  <p:tag name="LATEXENGINEID" val="0"/>
  <p:tag name="TEMPFOLDER" val="D:\iguana_temp\"/>
  <p:tag name="LATEXFORMHEIGHT" val="482,25"/>
  <p:tag name="LATEXFORMWIDTH" val="1030,5"/>
  <p:tag name="LATEXFORMWRAP" val="Wahr"/>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1353,581"/>
  <p:tag name="ORIGINALWIDTH" val="3511,061"/>
  <p:tag name="LATEXADDIN" val="\documentclass{article}\pagestyle{empty}&#10;\usepackage{amsmath}&#10;\usepackage{amsfonts}&#10;\usepackage{amssymb}&#10;\begin{document}&#10;\begin{minipage}{12.4 cm}&#10;{\sffamily{&#10;{\bf{Examples:}} Let us show $\det(A) = \det(A^T)$ for\\[-2mm]&#10;$$&#10;A \, \, = \, \, \left( \begin{array}{c c} 1 &amp; 2 \\ 3 &amp; 4 \end{array} \right) \quad \text{and} \quad&#10;A^T \, \, = \, \, \left( \begin{array}{c c} 1 &amp; 3 \\ 2 &amp; 4  \end{array} \right) \, .&#10;$$&#10;&#10;{\bf{Solution:}} We have\\[-7mm]&#10;\begin{eqnarray*}&#10;\det(A) &amp; = &amp; \det \begin{pmatrix} 1 &amp; 2 \\ 3 &amp; 4 \end{pmatrix} \, \, = \, \, 1 \cdot 4 - 2 \cdot 3 \, \, = \, \, -2 \\&#10;\det(A^T) &amp; = &amp; \det \begin{pmatrix} 1 &amp; 3 \\ 2 &amp; 4 \end{pmatrix} \, \, = \, \, 1 \cdot 4 - 3 \cdot 2 \, \, = \, \, -2&#10;\end{eqnarray*}&#10;}}&#10;\end{minipage}&#10;\end{document}"/>
  <p:tag name="IGUANATEXSIZE" val="20"/>
  <p:tag name="IGUANATEXCURSOR" val="319"/>
  <p:tag name="TRANSPARENCY" val="Wahr"/>
  <p:tag name="FILENAME" val=""/>
  <p:tag name="LATEXENGINEID" val="0"/>
  <p:tag name="TEMPFOLDER" val="D:\iguana_temp\"/>
  <p:tag name="LATEXFORMHEIGHT" val="482,25"/>
  <p:tag name="LATEXFORMWIDTH" val="1030,5"/>
  <p:tag name="LATEXFORMWRAP" val="Wahr"/>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577,4279"/>
  <p:tag name="ORIGINALWIDTH" val="2735,658"/>
  <p:tag name="LATEXADDIN" val="\documentclass{article}\pagestyle{empty}&#10;\usepackage{amsmath}&#10;\usepackage{amsfonts}&#10;\usepackage{amssymb}&#10;\begin{document}&#10;\begin{minipage}{12.4 cm}&#10;{\sffamily{&#10;{\bf{Determinant of the Transposed Matrix:}}\\[1mm]&#10;Let $A = (a_{i,j}) \in \mathbb{R}^{n \times n}$ be a square matrix. Then,&#10;$$&#10;\det(A^T) \, \, = \, \, \det(A) \, .&#10;$$&#10;}}&#10;\end{minipage}&#10;\end{document}"/>
  <p:tag name="IGUANATEXSIZE" val="20"/>
  <p:tag name="IGUANATEXCURSOR" val="325"/>
  <p:tag name="TRANSPARENCY" val="Wahr"/>
  <p:tag name="FILENAME" val=""/>
  <p:tag name="LATEXENGINEID" val="0"/>
  <p:tag name="TEMPFOLDER" val="D:\iguana_temp\"/>
  <p:tag name="LATEXFORMHEIGHT" val="482,25"/>
  <p:tag name="LATEXFORMWIDTH" val="1030,5"/>
  <p:tag name="LATEXFORMWRAP" val="Wahr"/>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570,6787"/>
  <p:tag name="ORIGINALWIDTH" val="4384,702"/>
  <p:tag name="LATEXADDIN" val="\documentclass{article}\pagestyle{empty}&#10;\usepackage{amsmath}&#10;\usepackage{amsfonts}&#10;\usepackage{amssymb}&#10;\begin{document}&#10;\begin{minipage}{12.4 cm}&#10;{\sffamily{&#10;An immediate consequence is:\\[1mm]&#10;{\bf{Everything that we stated for the computation of the value of a determinant with respect to row operations holds for column operations as well.}}&#10;}}&#10;\end{minipage}&#10;\end{document}"/>
  <p:tag name="IGUANATEXSIZE" val="20"/>
  <p:tag name="IGUANATEXCURSOR" val="201"/>
  <p:tag name="TRANSPARENCY" val="Wahr"/>
  <p:tag name="FILENAME" val=""/>
  <p:tag name="LATEXENGINEID" val="0"/>
  <p:tag name="TEMPFOLDER" val="D:\iguana_temp\"/>
  <p:tag name="LATEXFORMHEIGHT" val="482,25"/>
  <p:tag name="LATEXFORMWIDTH" val="1030,5"/>
  <p:tag name="LATEXFORMWRAP" val="Wahr"/>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2047,244"/>
  <p:tag name="ORIGINALWIDTH" val="2545,182"/>
  <p:tag name="LATEXADDIN" val="\documentclass{article}\pagestyle{empty}&#10;\usepackage{amsmath}&#10;\usepackage{amsfonts}&#10;\usepackage{amssymb}&#10;\begin{document}&#10;\begin{minipage}{7.2 cm}&#10;{\sffamily{&#10;{\bf{Vectors:}}&#10;\begin{itemize}&#10;\item column and row vectors\\[-6mm]&#10;\item addition and multiplication with scalars is element-wise&#10;\end{itemize}&#10;&#10;{\bf{Square Matrices:}}&#10;\begin{itemize}&#10;\item column and row schemes\\[-6mm]&#10;\item addition and multiplication with scalars is element-wise\\[-6mm]&#10;\item rank equals the number of pivot elements after Gaussian elimination\\[-6mm]&#10;\item transposed matrix&#10;\end{itemize}&#10;&#10;}}&#10;\end{minipage}&#10;\end{document}"/>
  <p:tag name="IGUANATEXSIZE" val="20"/>
  <p:tag name="IGUANATEXCURSOR" val="559"/>
  <p:tag name="TRANSPARENCY" val="Wahr"/>
  <p:tag name="FILENAME" val=""/>
  <p:tag name="LATEXENGINEID" val="0"/>
  <p:tag name="TEMPFOLDER" val="D:\iguana_temp\"/>
  <p:tag name="LATEXFORMHEIGHT" val="482,25"/>
  <p:tag name="LATEXFORMWIDTH" val="1030,5"/>
  <p:tag name="LATEXFORMWRAP" val="Wahr"/>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1970,004"/>
  <p:tag name="ORIGINALWIDTH" val="2551,181"/>
  <p:tag name="LATEXADDIN" val="\documentclass{article}\pagestyle{empty}&#10;\usepackage{amsmath}&#10;\usepackage{amsfonts}&#10;\usepackage{amssymb}&#10;\begin{document}&#10;\begin{minipage}{7.2 cm}&#10;{\sffamily{&#10;{\bf{Determinants:}}&#10;\begin{itemize}&#10;\item computation rules for determinants of $2 \times 2$- and $3 \times 3$-matrices (rule of Sarrus)\\[-6mm]&#10;\item properties of determinants: linearity per each row/ column, normalization, and rank property\\[-6mm]&#10;\item computation of the value of a determinant: apply elementary row operations to obtain upper triangular form, multiply the diagonal elements, each row exchange leads to a multiplication by $-1$\\[-6mm]&#10;\item $\det(A^T) = \det(A)$&#10;\end{itemize}&#10;}}&#10;\end{minipage}&#10;\end{document}"/>
  <p:tag name="IGUANATEXSIZE" val="20"/>
  <p:tag name="IGUANATEXCURSOR" val="645"/>
  <p:tag name="TRANSPARENCY" val="Wahr"/>
  <p:tag name="FILENAME" val=""/>
  <p:tag name="LATEXENGINEID" val="0"/>
  <p:tag name="TEMPFOLDER" val="D:\iguana_temp\"/>
  <p:tag name="LATEXFORMHEIGHT" val="482,25"/>
  <p:tag name="LATEXFORMWIDTH" val="1030,5"/>
  <p:tag name="LATEXFORMWRAP" val="Wahr"/>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1838,77"/>
  <p:tag name="ORIGINALWIDTH" val="3325,084"/>
  <p:tag name="LATEXADDIN" val="\documentclass{article}\pagestyle{empty}&#10;\usepackage{amsmath}&#10;\usepackage{amsfonts}&#10;\usepackage{amssymb}&#10;\begin{document}&#10;\begin{minipage}{9.4 cm}&#10;{\sffamily{&#10;Addition of two vectors $\vec{v}, \vec{w} \in \mathbb{R}^n$ and multiplication of a vector $\vec{v} \in \mathbb{R}^n$ by a scalar, i.e. with a number $\alpha \in \mathbb{R}$,&#10;are defined componentwise as follows:&#10;$$&#10; \vec{v} + \vec{w} \, \, := \, \, \left( \begin{array}{c} v_1 \\ \vdots \\ v_n \end{array} \right) +&#10; \left( \begin{array}{c} w_1 \\ \vdots \\ w_n \end{array} \right) \, \, := \, \,&#10; \left( \begin{array}{c} v_1 + w_1 \\ \vdots \\ v_n + v_n \end{array} \right)&#10;$$&#10;and&#10;$$&#10; \alpha \cdot \vec{v} \, \, := \, \, \alpha \cdot \left( \begin{array}{c} v_1 \\ \vdots \\ v_n \end{array} \right) \, \, := \, \,&#10; \left( \begin{array}{c} \alpha \cdot v_1 \\ \vdots \\ \alpha \cdot v_n \end{array} \right) \, .&#10;$$&#10;}}&#10;\end{minipage}&#10;\end{document}"/>
  <p:tag name="IGUANATEXSIZE" val="20"/>
  <p:tag name="IGUANATEXCURSOR" val="875"/>
  <p:tag name="TRANSPARENCY" val="Wahr"/>
  <p:tag name="FILENAME" val=""/>
  <p:tag name="LATEXENGINEID" val="0"/>
  <p:tag name="TEMPFOLDER" val="D:\iguana_temp\"/>
  <p:tag name="LATEXFORMHEIGHT" val="482,25"/>
  <p:tag name="LATEXFORMWIDTH" val="1030,5"/>
  <p:tag name="LATEXFORMWRAP" val="Wahr"/>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IYaHeW61US7GVC_CvTlVA"/>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2020,248"/>
  <p:tag name="ORIGINALWIDTH" val="4349,457"/>
  <p:tag name="LATEXADDIN" val="\documentclass{article}\pagestyle{empty}&#10;\usepackage{amsmath}&#10;\usepackage{amsfonts}&#10;\usepackage{amssymb}&#10;\begin{document}&#10;\begin{minipage}{12.3 cm}&#10;{\sffamily{&#10;Due to its component-wise definition, addition &quot;$+$&quot; of vectors in $\mathbb{R}^n$ the calulucation rules of real numbers immediately carry over to vectors as well:&#10;\begin{description}&#10;\item[Rule 1:] $\mathbb{R}^n$ is closed under addition, i.e. when adding two elements $\vec{v}, \vec{w} \in \mathbb{R}^n$ then we do not leave $\mathbb{R}^n$:\\[-5mm]&#10;$$&#10;\vec{v} \, + \, \vec{w} \, \in \, \mathbb{R}^n \, ,&#10;$$&#10;\item[Rule 2:] there is a neutral element (zero) $\vec{0} \in \mathbb{R}^n$ and for every element $\vec{v} \in \mathbb{R}^n$ there is an additive inverse element $-\vec{v} \in \mathbb{R}^n$ (the component-wise negative):\\[-3mm]&#10;$$&#10;\vec{v} \, + \, \vec{0} \, \, = \, \, \vec{v} \qquad \text{and} \qquad&#10;\vec{v} \, + \, (-\vec{v}) \, \, = \, \, \vec{0} \, ,&#10;$$&#10;\item[Rule 3:] addition of elements $\vec{u}, \vec{v}, \vec{w} \in \mathbb{R}^n$ is commutative and associative (does not depend on a specific sequence):\\[-3mm]&#10;$$&#10;\vec{v} \, + \, \vec{w} \, \, = \, \, \vec{w} \, + \, \vec{v} \qquad \text{and} \qquad&#10;\vec{u} \, + \, \left( \vec{v} \, + \, \vec{w} \right) \, \, = \, \, \left( \vec{u} \, + \, \vec{v} \right) \, + \, \vec{w}&#10;$$&#10;\end{description}&#10;}}&#10;\end{minipage}&#10;\end{document}"/>
  <p:tag name="IGUANATEXSIZE" val="20"/>
  <p:tag name="IGUANATEXCURSOR" val="560"/>
  <p:tag name="TRANSPARENCY" val="Wahr"/>
  <p:tag name="FILENAME" val=""/>
  <p:tag name="LATEXENGINEID" val="0"/>
  <p:tag name="TEMPFOLDER" val="D:\iguana_temp\"/>
  <p:tag name="LATEXFORMHEIGHT" val="482,25"/>
  <p:tag name="LATEXFORMWIDTH" val="1030,5"/>
  <p:tag name="LATEXFORMWRAP" val="Wahr"/>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2038,995"/>
  <p:tag name="ORIGINALWIDTH" val="4352,456"/>
  <p:tag name="LATEXADDIN" val="\documentclass{article}\pagestyle{empty}&#10;\usepackage{amsmath}&#10;\usepackage{amsfonts}&#10;\usepackage{amssymb}&#10;\begin{document}&#10;\begin{minipage}{12.3 cm}&#10;{\sffamily{&#10;With respect to (element-wise) multiplication &quot;$\cdot$&quot; with a scalar, the following two additional rules hold and are immediatelly verified:&#10;\begin{description}&#10;\item[Rule 4:] there is a neutral element (one) $1 \in \mathbb{R}$ and multiplication is with scalars $\alpha, \beta \in \mathbb{R}$ is associative:\\[-1mm]&#10;$$&#10;1 \cdot \vec{v} \, \, = \, \, \vec{v} \qquad \text{and} \qquad&#10;\alpha \cdot \left( \beta \cdot \vec{v} \right) \, \, = \, \, \left( \alpha \beta \right) \cdot \vec{v}&#10;$$&#10;for every $\vec{v} \in \mathbb{R}^n$.&#10;\item[Rule 5:] the distributivity laws are respected subject to multiplication with scalars taken from $\mathbb{R}$:\\[-1mm]&#10;$$&#10; \alpha \cdot (\vec{v} + \vec{w}) \, \, = \, \, \alpha \cdot \vec{v} + \alpha \cdot \vec{w} \, , \quad \text{and} \quad&#10; (\alpha + \beta) \cdot \vec{v} \, \, = \, \, \alpha \cdot \vec{v} + \beta \cdot \vec{v} \, ,&#10;$$&#10;for all $\vec{v}, \vec{w} \in \mathbb{R}^n$, and $\alpha, \beta \in \mathbb{R}$.&#10;\end{description}&#10;}}&#10;\end{minipage}&#10;\end{document}"/>
  <p:tag name="IGUANATEXSIZE" val="20"/>
  <p:tag name="IGUANATEXCURSOR" val="143"/>
  <p:tag name="TRANSPARENCY" val="Wahr"/>
  <p:tag name="FILENAME" val=""/>
  <p:tag name="LATEXENGINEID" val="0"/>
  <p:tag name="TEMPFOLDER" val="D:\iguana_temp\"/>
  <p:tag name="LATEXFORMHEIGHT" val="482,25"/>
  <p:tag name="LATEXFORMWIDTH" val="1030,5"/>
  <p:tag name="LATEXFORMWRAP" val="Wahr"/>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1193,101"/>
  <p:tag name="ORIGINALWIDTH" val="4350,957"/>
  <p:tag name="LATEXADDIN" val="\documentclass{article}\pagestyle{empty}&#10;\usepackage{amsmath}&#10;\usepackage{amsfonts}&#10;\usepackage{amssymb}&#10;\begin{document}&#10;\begin{minipage}{12.3 cm}&#10;{\sffamily{&#10;{\bf{Vector Space:}}\\[1mm]&#10;The {\bf{set of vectors}} $V$ equipped with the two operations&#10;\begin{itemize}&#10;\item {\bf{vector addition}} &quot;$+$&quot; and&#10;\item {\bf{multiplication by a (real) scalar}} &quot;$\cdot$&quot;&#10;\end{itemize}&#10;is called a {\bf{(real) vector space}}, if it holds that the five previous laws hold if $\mathbb{R}^n$ is replaced by $V$.&#10;}}&#10;\end{minipage}&#10;\end{document}"/>
  <p:tag name="IGUANATEXSIZE" val="20"/>
  <p:tag name="IGUANATEXCURSOR" val="143"/>
  <p:tag name="TRANSPARENCY" val="Wahr"/>
  <p:tag name="FILENAME" val=""/>
  <p:tag name="LATEXENGINEID" val="0"/>
  <p:tag name="TEMPFOLDER" val="D:\iguana_temp\"/>
  <p:tag name="LATEXFORMHEIGHT" val="482,25"/>
  <p:tag name="LATEXFORMWIDTH" val="1030,5"/>
  <p:tag name="LATEXFORMWRAP" val="Wahr"/>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602,9246"/>
  <p:tag name="ORIGINALWIDTH" val="4354,706"/>
  <p:tag name="LATEXADDIN" val="\documentclass{article}\pagestyle{empty}&#10;\usepackage{amsmath}&#10;\usepackage{amsfonts}&#10;\usepackage{amssymb}&#10;\begin{document}&#10;\begin{minipage}{12.3 cm}&#10;{\sffamily{&#10;Verifying that a collection of vectors really forms a vector space thus is checking the validity of the previous five rules.\\[1mm]&#10;This is not a hard task, but takes it time, so we postpone this together with further examples of vector spaces (besides $\mathbb{R}^n$) to the homework assignements.&#10;}}&#10;\end{minipage}&#10;\end{document}"/>
  <p:tag name="IGUANATEXSIZE" val="20"/>
  <p:tag name="IGUANATEXCURSOR" val="428"/>
  <p:tag name="TRANSPARENCY" val="Wahr"/>
  <p:tag name="FILENAME" val=""/>
  <p:tag name="LATEXENGINEID" val="0"/>
  <p:tag name="TEMPFOLDER" val="D:\iguana_temp\"/>
  <p:tag name="LATEXFORMHEIGHT" val="482,25"/>
  <p:tag name="LATEXFORMWIDTH" val="1030,5"/>
  <p:tag name="LATEXFORMWRAP" val="Wahr"/>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992,876"/>
  <p:tag name="ORIGINALWIDTH" val="4350,207"/>
  <p:tag name="LATEXADDIN" val="\documentclass{article}\pagestyle{empty}&#10;\usepackage{amsmath}&#10;\usepackage{amsfonts}&#10;\usepackage{amssymb}&#10;\begin{document}&#10;\begin{minipage}{12.3 cm}&#10;{\sffamily{&#10;{\bf{Linear Combination:}}\\[1mm]&#10;Let $V$ be a vector space, let $\vec{v}_1, \vec{v}_2, \dots, \vec{v}_n \in V$ be vectors,&#10;and let $\lambda_1, \lambda_2, \dots, \lambda_n \in \mathbb{R}$ be scalars. Then the sum&#10;$$&#10; \lambda_1 \vec{v}_1 + \lambda_2 \vec{v}_2 + \dots + \lambda_n \vec{v}_n \, \, \in \, \, V&#10;$$&#10;is called a {\bf{linear combination}} of the vectors  $\vec{v}_1, \vec{v}_2, \dots, \vec{v}_n$.&#10;&#10;}}&#10;\end{minipage}&#10;\end{document}"/>
  <p:tag name="IGUANATEXSIZE" val="20"/>
  <p:tag name="IGUANATEXCURSOR" val="345"/>
  <p:tag name="TRANSPARENCY" val="Wahr"/>
  <p:tag name="FILENAME" val=""/>
  <p:tag name="LATEXENGINEID" val="0"/>
  <p:tag name="TEMPFOLDER" val="D:\iguana_temp\"/>
  <p:tag name="LATEXFORMHEIGHT" val="482,25"/>
  <p:tag name="LATEXFORMWIDTH" val="1030,5"/>
  <p:tag name="LATEXFORMWRAP" val="Wahr"/>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v}_1$&#10;}}&#10;\end{document}"/>
  <p:tag name="FILENAME" val="TP_tmp"/>
  <p:tag name="FORMAT" val="pngmono"/>
  <p:tag name="RES" val="1200"/>
  <p:tag name="BLEND" val="0"/>
  <p:tag name="TRANSPARENT" val="0"/>
  <p:tag name="TBUG" val="0"/>
  <p:tag name="ALLOWFS" val="0"/>
  <p:tag name="ORIGWIDTH" val="9"/>
  <p:tag name="PICTUREFILESIZE" val="560"/>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v}_2$&#10;}}&#10;\end{document}"/>
  <p:tag name="FILENAME" val="TP_tmp"/>
  <p:tag name="FORMAT" val="pngmono"/>
  <p:tag name="RES" val="1200"/>
  <p:tag name="BLEND" val="0"/>
  <p:tag name="TRANSPARENT" val="0"/>
  <p:tag name="TBUG" val="0"/>
  <p:tag name="ALLOWFS" val="0"/>
  <p:tag name="ORIGWIDTH" val="10"/>
  <p:tag name="PICTUREFILESIZE" val="717"/>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2 \vec{v}_1$&#10;}}&#10;\end{document}"/>
  <p:tag name="FILENAME" val="TP_tmp"/>
  <p:tag name="FORMAT" val="pngmono"/>
  <p:tag name="RES" val="1200"/>
  <p:tag name="BLEND" val="0"/>
  <p:tag name="TRANSPARENT" val="0"/>
  <p:tag name="TBUG" val="0"/>
  <p:tag name="ALLOWFS" val="0"/>
  <p:tag name="ORIGWIDTH" val="13"/>
  <p:tag name="PICTUREFILESIZE" val="861"/>
</p:tagLst>
</file>

<file path=ppt/tags/tag6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5 \vec{v}_2$&#10;}}&#10;\end{document}"/>
  <p:tag name="FILENAME" val="TP_tmp"/>
  <p:tag name="FORMAT" val="pngmono"/>
  <p:tag name="RES" val="1200"/>
  <p:tag name="BLEND" val="0"/>
  <p:tag name="TRANSPARENT" val="0"/>
  <p:tag name="TBUG" val="0"/>
  <p:tag name="ALLOWFS" val="0"/>
  <p:tag name="ORIGWIDTH" val="14"/>
  <p:tag name="PICTUREFILESIZE" val="990"/>
</p:tagLst>
</file>

<file path=ppt/tags/tag6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w} = 2 \vec{v}_1 + 5 \vec{v}_2$&#10;}}&#10;\end{document}"/>
  <p:tag name="FILENAME" val="TP_tmp"/>
  <p:tag name="FORMAT" val="pngmono"/>
  <p:tag name="RES" val="1200"/>
  <p:tag name="BLEND" val="0"/>
  <p:tag name="TRANSPARENT" val="0"/>
  <p:tag name="TBUG" val="0"/>
  <p:tag name="ALLOWFS" val="0"/>
  <p:tag name="ORIGWIDTH" val="62"/>
  <p:tag name="PICTUREFILESIZE" val="2503"/>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Y06EWmBMUKiWbxTgKZHjQ"/>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1090,364"/>
  <p:tag name="ORIGINALWIDTH" val="4350,957"/>
  <p:tag name="LATEXADDIN" val="\documentclass{article}\pagestyle{empty}&#10;\usepackage{amsmath}&#10;\usepackage{amsfonts}&#10;\usepackage{amssymb}&#10;\begin{document}&#10;\begin{minipage}{12.3 cm}&#10;{\sffamily{&#10;{\bf{Linear Hull/ Span:}}\\[1mm]&#10;Let $V$ be a vector space, let $\vec{v}_1, \vec{v}_2, \dots, \vec{v}_n \in V$ be vectors.&#10;The set\\[-1mm]&#10;$$&#10;\begin{array}{l}&#10;\textrm{span}\{\vec{v}_1, \vec{v}_2, \dots, \vec{v}_n\}\\[1mm]&#10;\begin{array}{c l}&#10; := &amp;&#10; \left\{ \, \lambda_1 \vec{v}_1 + \lambda_2 \vec{v}_2 + \dots + \lambda_n \vec{v}_n \, : \, \lambda_i \in&#10;  \mathbb{R} \, , \, \forall i = 1, 2, \dots, n \, \right\} \, \, \subset \, \, V&#10;\end{array}&#10;\end{array}&#10;$$&#10;of all possible linear combinations of $\vec{v}_1, \vec{v}_2, \dots, \vec{v}_n$ is called the {\bf{linear hull}} or&#10;{\bf{span}} of $\vec{v}_1, \vec{v}_2, \dots, \vec{v}_n$.&#10;&#10;}}&#10;\end{minipage}&#10;\end{document}"/>
  <p:tag name="IGUANATEXSIZE" val="20"/>
  <p:tag name="IGUANATEXCURSOR" val="524"/>
  <p:tag name="TRANSPARENCY" val="Wahr"/>
  <p:tag name="FILENAME" val=""/>
  <p:tag name="LATEXENGINEID" val="0"/>
  <p:tag name="TEMPFOLDER" val="D:\iguana_temp\"/>
  <p:tag name="LATEXFORMHEIGHT" val="482,25"/>
  <p:tag name="LATEXFORMWIDTH" val="1030,5"/>
  <p:tag name="LATEXFORMWRAP" val="Wahr"/>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NONQyaZykUOEmwhYVjvFx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pSI0zGYy5kmINHoWy_T4S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xsCpjcC5tEioqAMasv5Ip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78Oxu_vPMEyNKJcdu_l.G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HrIVchu85ESlySzACOULmA"/>
</p:tagLst>
</file>

<file path=ppt/tags/tag7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v}_1$&#10;}}&#10;\end{document}"/>
  <p:tag name="FILENAME" val="TP_tmp"/>
  <p:tag name="FORMAT" val="pngmono"/>
  <p:tag name="RES" val="1200"/>
  <p:tag name="BLEND" val="0"/>
  <p:tag name="TRANSPARENT" val="1"/>
  <p:tag name="TBUG" val="0"/>
  <p:tag name="ALLOWFS" val="0"/>
  <p:tag name="ORIGWIDTH" val="9"/>
  <p:tag name="PICTUREFILESIZE" val="560"/>
  <p:tag name="THINKCELLSHAPEDONOTDELETE" val="pd7i26dw3QkG02ML36KPx0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QPrmUD7aa0iteCFQlRYpp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DpHKO8nPmU.MbNRepm5PXw"/>
</p:tagLst>
</file>

<file path=ppt/tags/tag7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v}_1$&#10;}}&#10;\end{document}"/>
  <p:tag name="FILENAME" val="TP_tmp"/>
  <p:tag name="FORMAT" val="pngmono"/>
  <p:tag name="RES" val="1200"/>
  <p:tag name="BLEND" val="0"/>
  <p:tag name="TRANSPARENT" val="1"/>
  <p:tag name="TBUG" val="0"/>
  <p:tag name="ALLOWFS" val="0"/>
  <p:tag name="ORIGWIDTH" val="9"/>
  <p:tag name="PICTUREFILESIZE" val="560"/>
  <p:tag name="THINKCELLSHAPEDONOTDELETE" val="pZFRiPBaV70qdO6PA7wSI5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AlQONa1hU24NWfOu_k0Xw"/>
</p:tagLst>
</file>

<file path=ppt/tags/tag8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v}_2$&#10;}}&#10;\end{document}"/>
  <p:tag name="FILENAME" val="TP_tmp"/>
  <p:tag name="FORMAT" val="pngmono"/>
  <p:tag name="RES" val="1200"/>
  <p:tag name="BLEND" val="0"/>
  <p:tag name="TRANSPARENT" val="1"/>
  <p:tag name="TBUG" val="0"/>
  <p:tag name="ALLOWFS" val="0"/>
  <p:tag name="ORIGWIDTH" val="10"/>
  <p:tag name="PICTUREFILESIZE" val="717"/>
  <p:tag name="THINKCELLSHAPEDONOTDELETE" val="paKiuADaFDkmxEUKVXYZFn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yC6bX_SzEEqdC9QEgSROvA"/>
</p:tagLst>
</file>

<file path=ppt/tags/tag8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v}_3$&#10;}}&#10;\end{document}"/>
  <p:tag name="FILENAME" val="TP_tmp"/>
  <p:tag name="FORMAT" val="pngmono"/>
  <p:tag name="RES" val="1200"/>
  <p:tag name="BLEND" val="0"/>
  <p:tag name="TRANSPARENT" val="1"/>
  <p:tag name="TBUG" val="0"/>
  <p:tag name="ALLOWFS" val="0"/>
  <p:tag name="ORIGWIDTH" val="10"/>
  <p:tag name="PICTUREFILESIZE" val="734"/>
  <p:tag name="THINKCELLSHAPEDONOTDELETE" val="pCJMO8xxtu0aT.XpfVe2Dd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NbJPvFBz3U6J22X0F_YRC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gvbApeQY4U6Bi7kywfvu_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C_nmM3C.tUiWVxuNVlYqN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5eHytSYTc0qpIgpHNa3Ga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rwO6eOw1UaGIPdnVLkpY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4YTRoxp7_UyY_KkL7TvAXw"/>
</p:tagLst>
</file>

<file path=ppt/tags/tag8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v}_1$&#10;}}&#10;\end{document}"/>
  <p:tag name="FILENAME" val="TP_tmp"/>
  <p:tag name="FORMAT" val="pngmono"/>
  <p:tag name="RES" val="1200"/>
  <p:tag name="BLEND" val="0"/>
  <p:tag name="TRANSPARENT" val="1"/>
  <p:tag name="TBUG" val="0"/>
  <p:tag name="ALLOWFS" val="0"/>
  <p:tag name="ORIGWIDTH" val="9"/>
  <p:tag name="PICTUREFILESIZE" val="560"/>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9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v}_2$&#10;}}&#10;\end{document}"/>
  <p:tag name="FILENAME" val="TP_tmp"/>
  <p:tag name="FORMAT" val="pngmono"/>
  <p:tag name="RES" val="1200"/>
  <p:tag name="BLEND" val="0"/>
  <p:tag name="TRANSPARENT" val="1"/>
  <p:tag name="TBUG" val="0"/>
  <p:tag name="ALLOWFS" val="0"/>
  <p:tag name="ORIGWIDTH" val="10"/>
  <p:tag name="PICTUREFILESIZE" val="717"/>
</p:tagLst>
</file>

<file path=ppt/tags/tag91.xml><?xml version="1.0" encoding="utf-8"?>
<p:tagLst xmlns:a="http://schemas.openxmlformats.org/drawingml/2006/main" xmlns:r="http://schemas.openxmlformats.org/officeDocument/2006/relationships" xmlns:p="http://schemas.openxmlformats.org/presentationml/2006/main">
  <p:tag name="OUTPUTDPI" val="1200"/>
  <p:tag name="ORIGINALHEIGHT" val="1153,356"/>
  <p:tag name="ORIGINALWIDTH" val="4357,706"/>
  <p:tag name="LATEXADDIN" val="\documentclass{article}\pagestyle{empty}&#10;\usepackage{amsmath}&#10;\usepackage{amsfonts}&#10;\usepackage{amssymb}&#10;\begin{document}&#10;\begin{minipage}{12.3 cm}&#10;{\sffamily{&#10;{\bf{Linear Independance:}}\\[1mm]&#10;Let $V$ be a vector space. A $r$-tuple of vectors $(\vec{v}_1, \vec{v}_2, \dots, \vec{v}_r)$&#10;in $V$ is called {\bf{linear independent}}, if&#10;$$&#10; \lambda_1 \vec{v}_1 + \lambda_2 \vec{v}_2 + \dots + \lambda_r \vec{v}_r \, \, = \, \, \vec{0}&#10;$$&#10;holds if and only if $\lambda_1 = \lambda_2 = \dots = \lambda_r = 0$.\\[1mm]&#10;I.e. a linear combination of linearly&#10;independent vectors produces the zero vector if and only if all coefficients $\lambda_i$ in this linear combination&#10;vanish.&#10;&#10;&#10;}}&#10;\end{minipage}&#10;\end{document}"/>
  <p:tag name="IGUANATEXSIZE" val="20"/>
  <p:tag name="IGUANATEXCURSOR" val="513"/>
  <p:tag name="TRANSPARENCY" val="Wahr"/>
  <p:tag name="FILENAME" val=""/>
  <p:tag name="LATEXENGINEID" val="0"/>
  <p:tag name="TEMPFOLDER" val="D:\iguana_temp\"/>
  <p:tag name="LATEXFORMHEIGHT" val="482,25"/>
  <p:tag name="LATEXFORMWIDTH" val="1030,5"/>
  <p:tag name="LATEXFORMWRAP" val="Wahr"/>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v}_1$&#10;}}&#10;\end{document}"/>
  <p:tag name="FILENAME" val="TP_tmp"/>
  <p:tag name="FORMAT" val="pngmono"/>
  <p:tag name="RES" val="1200"/>
  <p:tag name="BLEND" val="0"/>
  <p:tag name="TRANSPARENT" val="1"/>
  <p:tag name="TBUG" val="0"/>
  <p:tag name="ALLOWFS" val="0"/>
  <p:tag name="ORIGWIDTH" val="9"/>
  <p:tag name="PICTUREFILESIZE" val="560"/>
</p:tagLst>
</file>

<file path=ppt/tags/tag9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v}_2$&#10;}}&#10;\end{document}"/>
  <p:tag name="FILENAME" val="TP_tmp"/>
  <p:tag name="FORMAT" val="pngmono"/>
  <p:tag name="RES" val="1200"/>
  <p:tag name="BLEND" val="0"/>
  <p:tag name="TRANSPARENT" val="1"/>
  <p:tag name="TBUG" val="0"/>
  <p:tag name="ALLOWFS" val="0"/>
  <p:tag name="ORIGWIDTH" val="10"/>
  <p:tag name="PICTUREFILESIZE" val="717"/>
</p:tagLst>
</file>

<file path=ppt/tags/tag9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v}_3$&#10;}}&#10;\end{document}"/>
  <p:tag name="FILENAME" val="TP_tmp"/>
  <p:tag name="FORMAT" val="pngmono"/>
  <p:tag name="RES" val="1200"/>
  <p:tag name="BLEND" val="0"/>
  <p:tag name="TRANSPARENT" val="1"/>
  <p:tag name="TBUG" val="0"/>
  <p:tag name="ALLOWFS" val="0"/>
  <p:tag name="ORIGWIDTH" val="10"/>
  <p:tag name="PICTUREFILESIZE" val="734"/>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65R3w0355kKflh66xOGlC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NavkG0cwq0C8DdENVt1ER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alkxeEuuEE.cHGTr05Vd1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L5RDsz2ak.d2IOcoiic9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i80x_.QiEkmZvsEtvqk9qQ"/>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826</Words>
  <Application>Microsoft Office PowerPoint</Application>
  <PresentationFormat>Bildschirmpräsentation (16:9)</PresentationFormat>
  <Paragraphs>113</Paragraphs>
  <Slides>57</Slides>
  <Notes>0</Notes>
  <HiddenSlides>0</HiddenSlides>
  <MMClips>0</MMClips>
  <ScaleCrop>false</ScaleCrop>
  <HeadingPairs>
    <vt:vector size="4" baseType="variant">
      <vt:variant>
        <vt:lpstr>Design</vt:lpstr>
      </vt:variant>
      <vt:variant>
        <vt:i4>1</vt:i4>
      </vt:variant>
      <vt:variant>
        <vt:lpstr>Folientitel</vt:lpstr>
      </vt:variant>
      <vt:variant>
        <vt:i4>57</vt:i4>
      </vt:variant>
    </vt:vector>
  </HeadingPairs>
  <TitlesOfParts>
    <vt:vector size="58" baseType="lpstr">
      <vt:lpstr>Larissa-Design</vt:lpstr>
      <vt:lpstr>Calculus II for Management</vt:lpstr>
      <vt:lpstr>Recap: The determinant function in 2D</vt:lpstr>
      <vt:lpstr>Recap: The determinant function in 3D</vt:lpstr>
      <vt:lpstr>Only, in 2D and 3D can the determinate be computed by utilizing a diagonal crossing scheme</vt:lpstr>
      <vt:lpstr>Folie 5</vt:lpstr>
      <vt:lpstr>In the last lecture, we already defined the rank of a matrix by means of the number of pivot elements that remain after Gaussian elimination</vt:lpstr>
      <vt:lpstr>To establish the general definition of the determinant function we require the notion of linearity</vt:lpstr>
      <vt:lpstr>Example: Linear functions</vt:lpstr>
      <vt:lpstr>Example: Linear functions</vt:lpstr>
      <vt:lpstr>Example: Linear functions</vt:lpstr>
      <vt:lpstr>The determinant is a multi-linear form that maps the unit matrix to one and not-full rank matrices to zero (1/ 2)</vt:lpstr>
      <vt:lpstr>The determinant is a multi-linear form that maps the unit matrix to one and not-full rank matrices to zero (2/ 2)</vt:lpstr>
      <vt:lpstr>Example: Properties of the determinant</vt:lpstr>
      <vt:lpstr>Example: The value of a determinant in 2D</vt:lpstr>
      <vt:lpstr>The lemma sheds light on the behavior of determinants on elementary row operations and thus on possibilities to compute the determinant</vt:lpstr>
      <vt:lpstr>The computation of a determinant boils down to a careful application of Gaussian elimination</vt:lpstr>
      <vt:lpstr>Example: Computation of a determinant</vt:lpstr>
      <vt:lpstr>Example: Computation of a determinant</vt:lpstr>
      <vt:lpstr>The determinant of a triangular matrix is the product of the diagonal elements</vt:lpstr>
      <vt:lpstr>Example: Computation of a determinant</vt:lpstr>
      <vt:lpstr>Finally, let us study the properties of a matrix whose rows and columns are interchanged: the transposed matrix </vt:lpstr>
      <vt:lpstr>In particular, transposition of a matrix does not change the value of the determinant (1/ 2)</vt:lpstr>
      <vt:lpstr>In particular, transposition of a matrix does not change the value of the determinant (2/ 2)</vt:lpstr>
      <vt:lpstr>Summary</vt:lpstr>
      <vt:lpstr>Folie 25</vt:lpstr>
      <vt:lpstr>The structure of space</vt:lpstr>
      <vt:lpstr>Let us summarize our knowledge on vectors by generalizing the concepts of addition of two vectors and multiplication of a vector with a scalar (1/ 3) …</vt:lpstr>
      <vt:lpstr>Let us summarize our knowledge on vectors by generalizing the concepts of addition of two vectors and multiplication of a vector with a scalar (2/ 3) …</vt:lpstr>
      <vt:lpstr>Let us summarize our knowledge on vectors by generalizing the concepts of addition of two vectors and multiplication of a vector with a scalar (3/ 3) …</vt:lpstr>
      <vt:lpstr>… such that we obtain the notion of a “vector space”</vt:lpstr>
      <vt:lpstr>The notions of linear combination, …</vt:lpstr>
      <vt:lpstr>… linear hull/ span, …</vt:lpstr>
      <vt:lpstr>… and linear independence/ dependence belong to the most fruitful insights into the structure of vector spaces</vt:lpstr>
      <vt:lpstr>For instance, a set of vectors is linearly independent if and only if none of these vectors is a linear combination of the other ones</vt:lpstr>
      <vt:lpstr>The method to decide upon linear independence/ dependence is to solve a linear system of equations</vt:lpstr>
      <vt:lpstr>Example: Independence/ dependence of 3 vectors in 4D</vt:lpstr>
      <vt:lpstr>Example: Independence of 3 vectors in 4D</vt:lpstr>
      <vt:lpstr>Example: Independence of 3 vectors in 4D</vt:lpstr>
      <vt:lpstr>Remark: The determinant can serve as an easy test for linear independence/ dependence</vt:lpstr>
      <vt:lpstr>A basis of a vector space is a collection of linearly independent vectors that span the whole space</vt:lpstr>
      <vt:lpstr>Example: The canonical basis</vt:lpstr>
      <vt:lpstr>Example: A basis for the space P2 of polynomials of degree of at most 2</vt:lpstr>
      <vt:lpstr>Example: A basis for the space P2 of polynomials of degree of at most 2</vt:lpstr>
      <vt:lpstr>Example: A basis for the space P2 of polynomials of degree of at most 2</vt:lpstr>
      <vt:lpstr>All basis sets of a vector space have the same lengths. This allows us to assign a dimension to each vector space</vt:lpstr>
      <vt:lpstr>Folie 46</vt:lpstr>
      <vt:lpstr>Exercise</vt:lpstr>
      <vt:lpstr>Exercise</vt:lpstr>
      <vt:lpstr>Exercise</vt:lpstr>
      <vt:lpstr>Exercise</vt:lpstr>
      <vt:lpstr>Exercise</vt:lpstr>
      <vt:lpstr>Exercise</vt:lpstr>
      <vt:lpstr>Exercise</vt:lpstr>
      <vt:lpstr>Exercise</vt:lpstr>
      <vt:lpstr>Exercise</vt:lpstr>
      <vt:lpstr>Exercise</vt:lpstr>
      <vt:lpstr>Calculus II for Management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Florian</dc:creator>
  <cp:lastModifiedBy>Florian Rupp</cp:lastModifiedBy>
  <cp:revision>188</cp:revision>
  <dcterms:created xsi:type="dcterms:W3CDTF">2020-04-04T18:50:50Z</dcterms:created>
  <dcterms:modified xsi:type="dcterms:W3CDTF">2023-02-17T13:01:18Z</dcterms:modified>
</cp:coreProperties>
</file>