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notesSlides/notesSlide2.xml" ContentType="application/vnd.openxmlformats-officedocument.presentationml.notesSlide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68.xml" ContentType="application/vnd.openxmlformats-officedocument.presentationml.tags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Default Extension="gif" ContentType="image/gif"/>
  <Override PartName="/ppt/tags/tag128.xml" ContentType="application/vnd.openxmlformats-officedocument.presentationml.tags+xml"/>
  <Override PartName="/ppt/tags/tag157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64.xml" ContentType="application/vnd.openxmlformats-officedocument.presentationml.tags+xml"/>
  <Override PartName="/ppt/slides/slide49.xml" ContentType="application/vnd.openxmlformats-officedocument.presentationml.slide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slides/slide7.xml" ContentType="application/vnd.openxmlformats-officedocument.presentationml.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notesSlides/notesSlide1.xml" ContentType="application/vnd.openxmlformats-officedocument.presentationml.notesSlide+xml"/>
  <Override PartName="/ppt/tags/tag150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11" r:id="rId2"/>
    <p:sldId id="363" r:id="rId3"/>
    <p:sldId id="376" r:id="rId4"/>
    <p:sldId id="364" r:id="rId5"/>
    <p:sldId id="365" r:id="rId6"/>
    <p:sldId id="371" r:id="rId7"/>
    <p:sldId id="378" r:id="rId8"/>
    <p:sldId id="328" r:id="rId9"/>
    <p:sldId id="330" r:id="rId10"/>
    <p:sldId id="335" r:id="rId11"/>
    <p:sldId id="339" r:id="rId12"/>
    <p:sldId id="340" r:id="rId13"/>
    <p:sldId id="348" r:id="rId14"/>
    <p:sldId id="341" r:id="rId15"/>
    <p:sldId id="342" r:id="rId16"/>
    <p:sldId id="346" r:id="rId17"/>
    <p:sldId id="343" r:id="rId18"/>
    <p:sldId id="381" r:id="rId19"/>
    <p:sldId id="344" r:id="rId20"/>
    <p:sldId id="347" r:id="rId21"/>
    <p:sldId id="397" r:id="rId22"/>
    <p:sldId id="398" r:id="rId23"/>
    <p:sldId id="399" r:id="rId24"/>
    <p:sldId id="336" r:id="rId25"/>
    <p:sldId id="338" r:id="rId26"/>
    <p:sldId id="382" r:id="rId27"/>
    <p:sldId id="337" r:id="rId28"/>
    <p:sldId id="331" r:id="rId29"/>
    <p:sldId id="351" r:id="rId30"/>
    <p:sldId id="349" r:id="rId31"/>
    <p:sldId id="333" r:id="rId32"/>
    <p:sldId id="350" r:id="rId33"/>
    <p:sldId id="352" r:id="rId34"/>
    <p:sldId id="353" r:id="rId35"/>
    <p:sldId id="354" r:id="rId36"/>
    <p:sldId id="355" r:id="rId37"/>
    <p:sldId id="357" r:id="rId38"/>
    <p:sldId id="383" r:id="rId39"/>
    <p:sldId id="368" r:id="rId40"/>
    <p:sldId id="396" r:id="rId41"/>
    <p:sldId id="388" r:id="rId42"/>
    <p:sldId id="394" r:id="rId43"/>
    <p:sldId id="395" r:id="rId44"/>
    <p:sldId id="323" r:id="rId45"/>
    <p:sldId id="384" r:id="rId46"/>
    <p:sldId id="385" r:id="rId47"/>
    <p:sldId id="324" r:id="rId48"/>
    <p:sldId id="386" r:id="rId49"/>
    <p:sldId id="387" r:id="rId50"/>
    <p:sldId id="314" r:id="rId51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17" autoAdjust="0"/>
    <p:restoredTop sz="97356" autoAdjust="0"/>
  </p:normalViewPr>
  <p:slideViewPr>
    <p:cSldViewPr>
      <p:cViewPr>
        <p:scale>
          <a:sx n="140" d="100"/>
          <a:sy n="140" d="100"/>
        </p:scale>
        <p:origin x="-156" y="-1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BBB6B-D677-4309-BA08-8CBBE2F14D3A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C643A-B163-451F-A0AA-9C4AE6A5A0F1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C643A-B163-451F-A0AA-9C4AE6A5A0F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C643A-B163-451F-A0AA-9C4AE6A5A0F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C643A-B163-451F-A0AA-9C4AE6A5A0F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en-US" sz="1400" b="1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</a:t>
            </a:r>
            <a:r>
              <a:rPr lang="en-US" sz="1400" b="1" kern="0" dirty="0" smtClean="0">
                <a:latin typeface="+mn-lt"/>
              </a:rPr>
              <a:t>Dr</a:t>
            </a:r>
            <a:r>
              <a:rPr lang="en-US" sz="1400" b="1" kern="0" dirty="0" smtClean="0">
                <a:latin typeface="+mn-lt"/>
              </a:rPr>
              <a:t>. Dr. </a:t>
            </a:r>
            <a:r>
              <a:rPr lang="en-US" sz="1400" b="1" kern="0" dirty="0" err="1" smtClean="0">
                <a:latin typeface="+mn-lt"/>
              </a:rPr>
              <a:t>h.c</a:t>
            </a:r>
            <a:r>
              <a:rPr lang="en-US" sz="1400" b="1" kern="0" dirty="0" smtClean="0">
                <a:latin typeface="+mn-lt"/>
              </a:rPr>
              <a:t>. </a:t>
            </a:r>
            <a:r>
              <a:rPr lang="en-US" sz="1400" b="1" kern="0" dirty="0" smtClean="0">
                <a:latin typeface="+mn-lt"/>
              </a:rPr>
              <a:t>Florian Rupp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7" Type="http://schemas.openxmlformats.org/officeDocument/2006/relationships/image" Target="../media/image33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image" Target="../media/image37.png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12" Type="http://schemas.openxmlformats.org/officeDocument/2006/relationships/image" Target="../media/image36.png"/><Relationship Id="rId2" Type="http://schemas.openxmlformats.org/officeDocument/2006/relationships/tags" Target="../tags/tag85.xml"/><Relationship Id="rId16" Type="http://schemas.openxmlformats.org/officeDocument/2006/relationships/image" Target="../media/image40.png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88.xml"/><Relationship Id="rId15" Type="http://schemas.openxmlformats.org/officeDocument/2006/relationships/image" Target="../media/image39.png"/><Relationship Id="rId10" Type="http://schemas.openxmlformats.org/officeDocument/2006/relationships/tags" Target="../tags/tag93.xml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46.png"/><Relationship Id="rId2" Type="http://schemas.openxmlformats.org/officeDocument/2006/relationships/tags" Target="../tags/tag96.xml"/><Relationship Id="rId16" Type="http://schemas.openxmlformats.org/officeDocument/2006/relationships/image" Target="../media/image45.png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tags" Target="../tags/tag105.xml"/><Relationship Id="rId5" Type="http://schemas.openxmlformats.org/officeDocument/2006/relationships/tags" Target="../tags/tag99.xml"/><Relationship Id="rId15" Type="http://schemas.openxmlformats.org/officeDocument/2006/relationships/image" Target="../media/image44.png"/><Relationship Id="rId10" Type="http://schemas.openxmlformats.org/officeDocument/2006/relationships/tags" Target="../tags/tag104.xml"/><Relationship Id="rId19" Type="http://schemas.openxmlformats.org/officeDocument/2006/relationships/image" Target="../media/image48.png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tags" Target="../tags/tag118.xml"/><Relationship Id="rId18" Type="http://schemas.openxmlformats.org/officeDocument/2006/relationships/image" Target="../media/image42.png"/><Relationship Id="rId3" Type="http://schemas.openxmlformats.org/officeDocument/2006/relationships/tags" Target="../tags/tag108.xml"/><Relationship Id="rId21" Type="http://schemas.openxmlformats.org/officeDocument/2006/relationships/image" Target="../media/image49.png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07.xml"/><Relationship Id="rId16" Type="http://schemas.openxmlformats.org/officeDocument/2006/relationships/tags" Target="../tags/tag121.xml"/><Relationship Id="rId20" Type="http://schemas.openxmlformats.org/officeDocument/2006/relationships/image" Target="../media/image47.png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5" Type="http://schemas.openxmlformats.org/officeDocument/2006/relationships/tags" Target="../tags/tag110.xml"/><Relationship Id="rId15" Type="http://schemas.openxmlformats.org/officeDocument/2006/relationships/tags" Target="../tags/tag120.xml"/><Relationship Id="rId23" Type="http://schemas.openxmlformats.org/officeDocument/2006/relationships/image" Target="../media/image51.png"/><Relationship Id="rId10" Type="http://schemas.openxmlformats.org/officeDocument/2006/relationships/tags" Target="../tags/tag115.xml"/><Relationship Id="rId19" Type="http://schemas.openxmlformats.org/officeDocument/2006/relationships/image" Target="../media/image43.png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tags" Target="../tags/tag119.xml"/><Relationship Id="rId22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7" Type="http://schemas.openxmlformats.org/officeDocument/2006/relationships/image" Target="../media/image58.png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image" Target="../media/image5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0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tags" Target="../tags/tag3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7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16.png"/><Relationship Id="rId5" Type="http://schemas.openxmlformats.org/officeDocument/2006/relationships/tags" Target="../tags/tag33.xml"/><Relationship Id="rId10" Type="http://schemas.openxmlformats.org/officeDocument/2006/relationships/image" Target="../media/image15.png"/><Relationship Id="rId4" Type="http://schemas.openxmlformats.org/officeDocument/2006/relationships/tags" Target="../tags/tag32.xml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2.xml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5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8.jpeg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image" Target="../media/image69.png"/><Relationship Id="rId5" Type="http://schemas.openxmlformats.org/officeDocument/2006/relationships/image" Target="../media/image66.png"/><Relationship Id="rId4" Type="http://schemas.openxmlformats.org/officeDocument/2006/relationships/notesSlide" Target="../notesSlides/notes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8.xml"/><Relationship Id="rId6" Type="http://schemas.openxmlformats.org/officeDocument/2006/relationships/image" Target="../media/image71.png"/><Relationship Id="rId5" Type="http://schemas.openxmlformats.org/officeDocument/2006/relationships/image" Target="../media/image68.jpeg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0.xml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tags" Target="../tags/tag52.xml"/><Relationship Id="rId26" Type="http://schemas.openxmlformats.org/officeDocument/2006/relationships/image" Target="../media/image20.png"/><Relationship Id="rId3" Type="http://schemas.openxmlformats.org/officeDocument/2006/relationships/tags" Target="../tags/tag37.xml"/><Relationship Id="rId21" Type="http://schemas.openxmlformats.org/officeDocument/2006/relationships/tags" Target="../tags/tag55.xml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tags" Target="../tags/tag51.xml"/><Relationship Id="rId25" Type="http://schemas.openxmlformats.org/officeDocument/2006/relationships/image" Target="../media/image14.png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20" Type="http://schemas.openxmlformats.org/officeDocument/2006/relationships/tags" Target="../tags/tag54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24" Type="http://schemas.openxmlformats.org/officeDocument/2006/relationships/image" Target="../media/image13.png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23" Type="http://schemas.openxmlformats.org/officeDocument/2006/relationships/image" Target="../media/image19.png"/><Relationship Id="rId10" Type="http://schemas.openxmlformats.org/officeDocument/2006/relationships/tags" Target="../tags/tag44.xml"/><Relationship Id="rId19" Type="http://schemas.openxmlformats.org/officeDocument/2006/relationships/tags" Target="../tags/tag53.xml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Relationship Id="rId2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1.xml"/><Relationship Id="rId4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2.xml"/><Relationship Id="rId4" Type="http://schemas.openxmlformats.org/officeDocument/2006/relationships/image" Target="../media/image7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3.xml"/><Relationship Id="rId4" Type="http://schemas.openxmlformats.org/officeDocument/2006/relationships/image" Target="../media/image79.gi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tags" Target="../tags/tag146.xml"/><Relationship Id="rId7" Type="http://schemas.openxmlformats.org/officeDocument/2006/relationships/image" Target="../media/image81.png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image" Target="../media/image8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7.xml"/><Relationship Id="rId9" Type="http://schemas.openxmlformats.org/officeDocument/2006/relationships/image" Target="../media/image8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tags" Target="../tags/tag150.xml"/><Relationship Id="rId7" Type="http://schemas.openxmlformats.org/officeDocument/2006/relationships/image" Target="../media/image85.png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image" Target="../media/image8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1.xml"/><Relationship Id="rId9" Type="http://schemas.openxmlformats.org/officeDocument/2006/relationships/image" Target="../media/image8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tags" Target="../tags/tag154.xml"/><Relationship Id="rId7" Type="http://schemas.openxmlformats.org/officeDocument/2006/relationships/image" Target="../media/image89.png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image" Target="../media/image8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5.xml"/><Relationship Id="rId9" Type="http://schemas.openxmlformats.org/officeDocument/2006/relationships/image" Target="../media/image9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7" Type="http://schemas.openxmlformats.org/officeDocument/2006/relationships/image" Target="../media/image94.png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image" Target="../media/image14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image" Target="../media/image13.png"/><Relationship Id="rId2" Type="http://schemas.openxmlformats.org/officeDocument/2006/relationships/tags" Target="../tags/tag57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1.png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10" Type="http://schemas.openxmlformats.org/officeDocument/2006/relationships/tags" Target="../tags/tag65.xml"/><Relationship Id="rId19" Type="http://schemas.openxmlformats.org/officeDocument/2006/relationships/image" Target="../media/image20.png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image" Target="../media/image109.png"/><Relationship Id="rId5" Type="http://schemas.openxmlformats.org/officeDocument/2006/relationships/image" Target="../media/image108.jpeg"/><Relationship Id="rId4" Type="http://schemas.openxmlformats.org/officeDocument/2006/relationships/image" Target="../media/image10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2.xml"/><Relationship Id="rId4" Type="http://schemas.openxmlformats.org/officeDocument/2006/relationships/image" Target="../media/image11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3.xml"/><Relationship Id="rId4" Type="http://schemas.openxmlformats.org/officeDocument/2006/relationships/image" Target="../media/image1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image" Target="../media/image28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II for Management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Vector &amp; Matrix Computations</a:t>
            </a:r>
          </a:p>
          <a:p>
            <a:r>
              <a:rPr lang="en-US" dirty="0" smtClean="0"/>
              <a:t>week 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7092280" y="3291830"/>
            <a:ext cx="1800200" cy="17171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2075" lvl="1" indent="-92075">
              <a:spcAft>
                <a:spcPts val="4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Scalar-product, vector-product &amp; spat-product</a:t>
            </a:r>
          </a:p>
          <a:p>
            <a:pPr marL="92075" lvl="1" indent="-92075">
              <a:spcAft>
                <a:spcPts val="4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Matrix-matrix multiplication</a:t>
            </a:r>
          </a:p>
          <a:p>
            <a:pPr marL="92075" lvl="1" indent="-92075">
              <a:spcAft>
                <a:spcPts val="400"/>
              </a:spcAft>
              <a:buFont typeface="Arial" pitchFamily="34" charset="0"/>
              <a:buChar char="•"/>
            </a:pP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092280" y="2931790"/>
            <a:ext cx="1800200" cy="28803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Lecture 4</a:t>
            </a:r>
            <a:endParaRPr lang="en-US" sz="1400" dirty="0"/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norm of a vector is the square root of the scalar product of the vector with itself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64807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fik 1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1203553"/>
            <a:ext cx="7078133" cy="488125"/>
          </a:xfrm>
          <a:prstGeom prst="rect">
            <a:avLst/>
          </a:prstGeom>
          <a:noFill/>
          <a:ln/>
          <a:effectLst/>
        </p:spPr>
      </p:pic>
      <p:sp>
        <p:nvSpPr>
          <p:cNvPr id="14" name="Rechteck 13"/>
          <p:cNvSpPr/>
          <p:nvPr/>
        </p:nvSpPr>
        <p:spPr>
          <a:xfrm>
            <a:off x="1691680" y="1851670"/>
            <a:ext cx="7200800" cy="165618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15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89" y="1923633"/>
            <a:ext cx="4830454" cy="1500429"/>
          </a:xfrm>
          <a:prstGeom prst="rect">
            <a:avLst/>
          </a:prstGeom>
          <a:noFill/>
          <a:ln/>
          <a:effectLst/>
        </p:spPr>
      </p:pic>
      <p:sp>
        <p:nvSpPr>
          <p:cNvPr id="28" name="Rechteck 27"/>
          <p:cNvSpPr/>
          <p:nvPr/>
        </p:nvSpPr>
        <p:spPr>
          <a:xfrm>
            <a:off x="1691680" y="3651870"/>
            <a:ext cx="7200800" cy="138869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Grafik 32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763690" y="3723833"/>
            <a:ext cx="6444446" cy="118838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Euclidean norm with respect to the scalar product</a:t>
            </a:r>
            <a:endParaRPr lang="en-US" dirty="0"/>
          </a:p>
        </p:txBody>
      </p:sp>
      <p:pic>
        <p:nvPicPr>
          <p:cNvPr id="3" name="Picture 2" descr="http://www.alanfielding.co.uk/multivar/images/eucli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980" y="1165076"/>
            <a:ext cx="1982764" cy="2054746"/>
          </a:xfrm>
          <a:prstGeom prst="rect">
            <a:avLst/>
          </a:prstGeom>
          <a:noFill/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74"/>
            <a:ext cx="5317406" cy="287249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interpretation of the scalar product (1/ 3)</a:t>
            </a:r>
            <a:endParaRPr lang="en-US" dirty="0"/>
          </a:p>
        </p:txBody>
      </p:sp>
      <p:pic>
        <p:nvPicPr>
          <p:cNvPr id="8" name="Grafik 7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251521" y="1275605"/>
            <a:ext cx="982280" cy="472447"/>
          </a:xfrm>
          <a:prstGeom prst="rect">
            <a:avLst/>
          </a:prstGeom>
          <a:noFill/>
          <a:ln/>
          <a:effectLst/>
        </p:spPr>
      </p:pic>
      <p:pic>
        <p:nvPicPr>
          <p:cNvPr id="9" name="Grafik 8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1115616" y="2355726"/>
            <a:ext cx="998928" cy="471748"/>
          </a:xfrm>
          <a:prstGeom prst="rect">
            <a:avLst/>
          </a:prstGeom>
          <a:noFill/>
          <a:ln/>
          <a:effectLst/>
        </p:spPr>
      </p:pic>
      <p:pic>
        <p:nvPicPr>
          <p:cNvPr id="11" name="Grafik 10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4716016" y="1131590"/>
            <a:ext cx="1737506" cy="472630"/>
          </a:xfrm>
          <a:prstGeom prst="rect">
            <a:avLst/>
          </a:prstGeom>
          <a:noFill/>
          <a:ln/>
          <a:effectLst/>
        </p:spPr>
      </p:pic>
      <p:pic>
        <p:nvPicPr>
          <p:cNvPr id="12" name="Grafik 11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 bwMode="auto">
          <a:xfrm>
            <a:off x="3563888" y="2283718"/>
            <a:ext cx="1737131" cy="472527"/>
          </a:xfrm>
          <a:prstGeom prst="rect">
            <a:avLst/>
          </a:prstGeom>
          <a:noFill/>
          <a:ln/>
          <a:effectLst/>
        </p:spPr>
      </p:pic>
      <p:grpSp>
        <p:nvGrpSpPr>
          <p:cNvPr id="22" name="Gruppieren 21"/>
          <p:cNvGrpSpPr/>
          <p:nvPr/>
        </p:nvGrpSpPr>
        <p:grpSpPr>
          <a:xfrm>
            <a:off x="971600" y="1131591"/>
            <a:ext cx="3672408" cy="1056470"/>
            <a:chOff x="971600" y="1131590"/>
            <a:chExt cx="5040560" cy="1450057"/>
          </a:xfrm>
        </p:grpSpPr>
        <p:sp>
          <p:nvSpPr>
            <p:cNvPr id="3" name="Parallelogramm 2"/>
            <p:cNvSpPr/>
            <p:nvPr>
              <p:custDataLst>
                <p:tags r:id="rId6"/>
              </p:custDataLst>
            </p:nvPr>
          </p:nvSpPr>
          <p:spPr>
            <a:xfrm>
              <a:off x="971600" y="1131590"/>
              <a:ext cx="5040560" cy="1440160"/>
            </a:xfrm>
            <a:prstGeom prst="parallelogram">
              <a:avLst>
                <a:gd name="adj" fmla="val 99076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Gerade Verbindung mit Pfeil 3"/>
            <p:cNvCxnSpPr/>
            <p:nvPr>
              <p:custDataLst>
                <p:tags r:id="rId7"/>
              </p:custDataLst>
            </p:nvPr>
          </p:nvCxnSpPr>
          <p:spPr>
            <a:xfrm flipV="1">
              <a:off x="971600" y="1131590"/>
              <a:ext cx="1440160" cy="144016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mit Pfeil 4"/>
            <p:cNvCxnSpPr/>
            <p:nvPr>
              <p:custDataLst>
                <p:tags r:id="rId8"/>
              </p:custDataLst>
            </p:nvPr>
          </p:nvCxnSpPr>
          <p:spPr>
            <a:xfrm>
              <a:off x="971600" y="2571750"/>
              <a:ext cx="3600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/>
            <p:cNvCxnSpPr/>
            <p:nvPr>
              <p:custDataLst>
                <p:tags r:id="rId9"/>
              </p:custDataLst>
            </p:nvPr>
          </p:nvCxnSpPr>
          <p:spPr>
            <a:xfrm>
              <a:off x="2411760" y="1131590"/>
              <a:ext cx="3600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mit Pfeil 6"/>
            <p:cNvCxnSpPr/>
            <p:nvPr>
              <p:custDataLst>
                <p:tags r:id="rId10"/>
              </p:custDataLst>
            </p:nvPr>
          </p:nvCxnSpPr>
          <p:spPr>
            <a:xfrm flipV="1">
              <a:off x="4572000" y="1131590"/>
              <a:ext cx="1440160" cy="144016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mit Pfeil 9"/>
            <p:cNvCxnSpPr/>
            <p:nvPr/>
          </p:nvCxnSpPr>
          <p:spPr>
            <a:xfrm flipV="1">
              <a:off x="981075" y="1143372"/>
              <a:ext cx="5010150" cy="1419226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12"/>
            <p:cNvCxnSpPr/>
            <p:nvPr/>
          </p:nvCxnSpPr>
          <p:spPr>
            <a:xfrm>
              <a:off x="2381250" y="1152897"/>
              <a:ext cx="2162175" cy="1428750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hteck 13"/>
          <p:cNvSpPr/>
          <p:nvPr/>
        </p:nvSpPr>
        <p:spPr>
          <a:xfrm>
            <a:off x="1691680" y="3219822"/>
            <a:ext cx="7200800" cy="180020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fik 22" descr="IguanaTex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1763690" y="3291787"/>
            <a:ext cx="7069237" cy="1276707"/>
          </a:xfrm>
          <a:prstGeom prst="rect">
            <a:avLst/>
          </a:prstGeom>
          <a:noFill/>
          <a:ln/>
          <a:effectLst/>
        </p:spPr>
      </p:pic>
      <p:sp>
        <p:nvSpPr>
          <p:cNvPr id="17" name="Rechteck 16"/>
          <p:cNvSpPr/>
          <p:nvPr/>
        </p:nvSpPr>
        <p:spPr>
          <a:xfrm>
            <a:off x="7452320" y="4587974"/>
            <a:ext cx="1368152" cy="36004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self study: do the computation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interpretation of the scalar product (2/ 3)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55"/>
            <a:ext cx="7077808" cy="377379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 interpretation of the scalar product (3/ 3)</a:t>
            </a:r>
            <a:endParaRPr lang="en-US" dirty="0"/>
          </a:p>
        </p:txBody>
      </p:sp>
      <p:grpSp>
        <p:nvGrpSpPr>
          <p:cNvPr id="22" name="Gruppieren 21"/>
          <p:cNvGrpSpPr/>
          <p:nvPr/>
        </p:nvGrpSpPr>
        <p:grpSpPr>
          <a:xfrm>
            <a:off x="-195742" y="1203598"/>
            <a:ext cx="3255574" cy="2512828"/>
            <a:chOff x="-267750" y="1131590"/>
            <a:chExt cx="3831638" cy="2957465"/>
          </a:xfrm>
        </p:grpSpPr>
        <p:sp>
          <p:nvSpPr>
            <p:cNvPr id="3" name="Torte 2"/>
            <p:cNvSpPr/>
            <p:nvPr>
              <p:custDataLst>
                <p:tags r:id="rId2"/>
              </p:custDataLst>
            </p:nvPr>
          </p:nvSpPr>
          <p:spPr>
            <a:xfrm>
              <a:off x="-267750" y="1136727"/>
              <a:ext cx="2952328" cy="2952328"/>
            </a:xfrm>
            <a:prstGeom prst="pie">
              <a:avLst>
                <a:gd name="adj1" fmla="val 14763247"/>
                <a:gd name="adj2" fmla="val 1327845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4" name="Gerade Verbindung mit Pfeil 3"/>
            <p:cNvCxnSpPr/>
            <p:nvPr>
              <p:custDataLst>
                <p:tags r:id="rId3"/>
              </p:custDataLst>
            </p:nvPr>
          </p:nvCxnSpPr>
          <p:spPr>
            <a:xfrm>
              <a:off x="1225492" y="2607147"/>
              <a:ext cx="208746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mit Pfeil 4"/>
            <p:cNvCxnSpPr/>
            <p:nvPr>
              <p:custDataLst>
                <p:tags r:id="rId4"/>
              </p:custDataLst>
            </p:nvPr>
          </p:nvCxnSpPr>
          <p:spPr>
            <a:xfrm flipV="1">
              <a:off x="1225492" y="1131590"/>
              <a:ext cx="1656184" cy="1475557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5"/>
            <p:cNvCxnSpPr/>
            <p:nvPr>
              <p:custDataLst>
                <p:tags r:id="rId5"/>
              </p:custDataLst>
            </p:nvPr>
          </p:nvCxnSpPr>
          <p:spPr>
            <a:xfrm>
              <a:off x="2305612" y="1635423"/>
              <a:ext cx="0" cy="1008112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Bogen 6"/>
            <p:cNvSpPr/>
            <p:nvPr/>
          </p:nvSpPr>
          <p:spPr>
            <a:xfrm>
              <a:off x="-267586" y="1136891"/>
              <a:ext cx="2952000" cy="2952000"/>
            </a:xfrm>
            <a:prstGeom prst="arc">
              <a:avLst>
                <a:gd name="adj1" fmla="val 14556321"/>
                <a:gd name="adj2" fmla="val 1542964"/>
              </a:avLst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Grafik 7" descr="TP_tmp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/>
            <a:stretch>
              <a:fillRect/>
            </a:stretch>
          </p:blipFill>
          <p:spPr bwMode="auto">
            <a:xfrm>
              <a:off x="3385732" y="2427511"/>
              <a:ext cx="178156" cy="20251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9" name="Grafik 8" descr="TP_tmp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/>
            <a:stretch>
              <a:fillRect/>
            </a:stretch>
          </p:blipFill>
          <p:spPr bwMode="auto">
            <a:xfrm>
              <a:off x="2953684" y="1131590"/>
              <a:ext cx="178665" cy="20309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" name="Grafik 9" descr="TP_tmp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 cstate="print"/>
            <a:stretch>
              <a:fillRect/>
            </a:stretch>
          </p:blipFill>
          <p:spPr bwMode="auto">
            <a:xfrm>
              <a:off x="2776728" y="2715543"/>
              <a:ext cx="153141" cy="20367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1" name="Grafik 10" descr="TP_tmp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911923" y="1510459"/>
              <a:ext cx="203747" cy="20374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2" name="Ellipse 11"/>
            <p:cNvSpPr/>
            <p:nvPr/>
          </p:nvSpPr>
          <p:spPr>
            <a:xfrm>
              <a:off x="2262182" y="257152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llipse 12"/>
            <p:cNvSpPr/>
            <p:nvPr/>
          </p:nvSpPr>
          <p:spPr>
            <a:xfrm>
              <a:off x="2646600" y="257152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Ellipse 13"/>
            <p:cNvSpPr/>
            <p:nvPr/>
          </p:nvSpPr>
          <p:spPr>
            <a:xfrm>
              <a:off x="2267508" y="160208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fik 14" descr="TP_tmp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161595" y="2715542"/>
              <a:ext cx="306282" cy="203678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6" name="Gerade Verbindung 15"/>
            <p:cNvCxnSpPr/>
            <p:nvPr/>
          </p:nvCxnSpPr>
          <p:spPr>
            <a:xfrm>
              <a:off x="2310375" y="2451326"/>
              <a:ext cx="144016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>
              <a:off x="2454391" y="2451326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Bogen 17"/>
            <p:cNvSpPr/>
            <p:nvPr/>
          </p:nvSpPr>
          <p:spPr>
            <a:xfrm>
              <a:off x="1240344" y="2427511"/>
              <a:ext cx="360040" cy="360040"/>
            </a:xfrm>
            <a:prstGeom prst="arc">
              <a:avLst>
                <a:gd name="adj1" fmla="val 16200000"/>
                <a:gd name="adj2" fmla="val 275536"/>
              </a:avLst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Grafik 18" descr="TP_tmp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289388" y="2571527"/>
              <a:ext cx="739675" cy="280249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20" name="Rechteck 19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fik 2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3491877" y="1203578"/>
            <a:ext cx="5316199" cy="363504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Consequently, we can defined the angle between two angles and especially have a way to see when two vectors are orthogonal to each other</a:t>
            </a:r>
            <a:endParaRPr lang="en-US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-195742" y="1203598"/>
            <a:ext cx="3255574" cy="2512828"/>
            <a:chOff x="-267750" y="1131590"/>
            <a:chExt cx="3831638" cy="2957465"/>
          </a:xfrm>
        </p:grpSpPr>
        <p:sp>
          <p:nvSpPr>
            <p:cNvPr id="4" name="Torte 3"/>
            <p:cNvSpPr/>
            <p:nvPr>
              <p:custDataLst>
                <p:tags r:id="rId10"/>
              </p:custDataLst>
            </p:nvPr>
          </p:nvSpPr>
          <p:spPr>
            <a:xfrm>
              <a:off x="-267750" y="1136727"/>
              <a:ext cx="2952328" cy="2952328"/>
            </a:xfrm>
            <a:prstGeom prst="pie">
              <a:avLst>
                <a:gd name="adj1" fmla="val 14763247"/>
                <a:gd name="adj2" fmla="val 1327845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5" name="Gerade Verbindung mit Pfeil 4"/>
            <p:cNvCxnSpPr/>
            <p:nvPr>
              <p:custDataLst>
                <p:tags r:id="rId11"/>
              </p:custDataLst>
            </p:nvPr>
          </p:nvCxnSpPr>
          <p:spPr>
            <a:xfrm>
              <a:off x="1225492" y="2607147"/>
              <a:ext cx="208746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/>
            <p:cNvCxnSpPr/>
            <p:nvPr>
              <p:custDataLst>
                <p:tags r:id="rId12"/>
              </p:custDataLst>
            </p:nvPr>
          </p:nvCxnSpPr>
          <p:spPr>
            <a:xfrm flipV="1">
              <a:off x="1225492" y="1131590"/>
              <a:ext cx="1656184" cy="1475557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/>
            <p:cNvCxnSpPr/>
            <p:nvPr>
              <p:custDataLst>
                <p:tags r:id="rId13"/>
              </p:custDataLst>
            </p:nvPr>
          </p:nvCxnSpPr>
          <p:spPr>
            <a:xfrm>
              <a:off x="2305612" y="1635423"/>
              <a:ext cx="0" cy="1008112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Bogen 7"/>
            <p:cNvSpPr/>
            <p:nvPr/>
          </p:nvSpPr>
          <p:spPr>
            <a:xfrm>
              <a:off x="-267586" y="1136891"/>
              <a:ext cx="2952000" cy="2952000"/>
            </a:xfrm>
            <a:prstGeom prst="arc">
              <a:avLst>
                <a:gd name="adj1" fmla="val 14556321"/>
                <a:gd name="adj2" fmla="val 1542964"/>
              </a:avLst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Grafik 8" descr="TP_tmp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3385732" y="2427511"/>
              <a:ext cx="178156" cy="20251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0" name="Grafik 9" descr="TP_tmp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9" cstate="print"/>
            <a:stretch>
              <a:fillRect/>
            </a:stretch>
          </p:blipFill>
          <p:spPr bwMode="auto">
            <a:xfrm>
              <a:off x="2953684" y="1131590"/>
              <a:ext cx="178665" cy="203098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3" name="Ellipse 12"/>
            <p:cNvSpPr/>
            <p:nvPr/>
          </p:nvSpPr>
          <p:spPr>
            <a:xfrm>
              <a:off x="2262182" y="257152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Ellipse 14"/>
            <p:cNvSpPr/>
            <p:nvPr/>
          </p:nvSpPr>
          <p:spPr>
            <a:xfrm>
              <a:off x="2267508" y="1602082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Gerade Verbindung 16"/>
            <p:cNvCxnSpPr/>
            <p:nvPr/>
          </p:nvCxnSpPr>
          <p:spPr>
            <a:xfrm>
              <a:off x="2310375" y="2451326"/>
              <a:ext cx="144016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>
              <a:off x="2454391" y="2451326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Bogen 18"/>
            <p:cNvSpPr/>
            <p:nvPr/>
          </p:nvSpPr>
          <p:spPr>
            <a:xfrm>
              <a:off x="1240344" y="2427511"/>
              <a:ext cx="360040" cy="360040"/>
            </a:xfrm>
            <a:prstGeom prst="arc">
              <a:avLst>
                <a:gd name="adj1" fmla="val 16200000"/>
                <a:gd name="adj2" fmla="val 275536"/>
              </a:avLst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Grafik 19" descr="TP_tmp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0" cstate="print"/>
            <a:stretch>
              <a:fillRect/>
            </a:stretch>
          </p:blipFill>
          <p:spPr bwMode="auto">
            <a:xfrm>
              <a:off x="289388" y="2571527"/>
              <a:ext cx="739675" cy="280249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39" name="Gruppieren 38"/>
          <p:cNvGrpSpPr/>
          <p:nvPr/>
        </p:nvGrpSpPr>
        <p:grpSpPr>
          <a:xfrm>
            <a:off x="-195742" y="3075806"/>
            <a:ext cx="3255574" cy="2736304"/>
            <a:chOff x="-267750" y="868571"/>
            <a:chExt cx="3831638" cy="3220484"/>
          </a:xfrm>
        </p:grpSpPr>
        <p:sp>
          <p:nvSpPr>
            <p:cNvPr id="40" name="Torte 39"/>
            <p:cNvSpPr/>
            <p:nvPr>
              <p:custDataLst>
                <p:tags r:id="rId4"/>
              </p:custDataLst>
            </p:nvPr>
          </p:nvSpPr>
          <p:spPr>
            <a:xfrm>
              <a:off x="-267750" y="1136727"/>
              <a:ext cx="2952328" cy="2952328"/>
            </a:xfrm>
            <a:prstGeom prst="pie">
              <a:avLst>
                <a:gd name="adj1" fmla="val 14763247"/>
                <a:gd name="adj2" fmla="val 1327845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41" name="Gerade Verbindung mit Pfeil 40"/>
            <p:cNvCxnSpPr/>
            <p:nvPr>
              <p:custDataLst>
                <p:tags r:id="rId5"/>
              </p:custDataLst>
            </p:nvPr>
          </p:nvCxnSpPr>
          <p:spPr>
            <a:xfrm>
              <a:off x="1225492" y="2607147"/>
              <a:ext cx="208746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mit Pfeil 41"/>
            <p:cNvCxnSpPr/>
            <p:nvPr>
              <p:custDataLst>
                <p:tags r:id="rId6"/>
              </p:custDataLst>
            </p:nvPr>
          </p:nvCxnSpPr>
          <p:spPr>
            <a:xfrm flipV="1">
              <a:off x="1225492" y="868571"/>
              <a:ext cx="0" cy="1738576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Bogen 43"/>
            <p:cNvSpPr/>
            <p:nvPr/>
          </p:nvSpPr>
          <p:spPr>
            <a:xfrm>
              <a:off x="-267586" y="1136891"/>
              <a:ext cx="2952000" cy="2952000"/>
            </a:xfrm>
            <a:prstGeom prst="arc">
              <a:avLst>
                <a:gd name="adj1" fmla="val 14556321"/>
                <a:gd name="adj2" fmla="val 1542964"/>
              </a:avLst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Grafik 44" descr="TP_tmp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8" cstate="print"/>
            <a:stretch>
              <a:fillRect/>
            </a:stretch>
          </p:blipFill>
          <p:spPr bwMode="auto">
            <a:xfrm>
              <a:off x="3385732" y="2427511"/>
              <a:ext cx="178156" cy="202519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6" name="Grafik 45" descr="TP_tmp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9" cstate="print"/>
            <a:stretch>
              <a:fillRect/>
            </a:stretch>
          </p:blipFill>
          <p:spPr bwMode="auto">
            <a:xfrm>
              <a:off x="1435982" y="868571"/>
              <a:ext cx="178665" cy="20309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47" name="Ellipse 46"/>
            <p:cNvSpPr/>
            <p:nvPr/>
          </p:nvSpPr>
          <p:spPr>
            <a:xfrm>
              <a:off x="1190899" y="2571527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Ellipse 47"/>
            <p:cNvSpPr/>
            <p:nvPr/>
          </p:nvSpPr>
          <p:spPr>
            <a:xfrm>
              <a:off x="1188538" y="1115133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Gerade Verbindung 48"/>
            <p:cNvCxnSpPr/>
            <p:nvPr/>
          </p:nvCxnSpPr>
          <p:spPr>
            <a:xfrm>
              <a:off x="1231756" y="2451327"/>
              <a:ext cx="144016" cy="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/>
          </p:nvCxnSpPr>
          <p:spPr>
            <a:xfrm>
              <a:off x="1375772" y="2451327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Grafik 51" descr="TP_tmp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0" cstate="print"/>
            <a:stretch>
              <a:fillRect/>
            </a:stretch>
          </p:blipFill>
          <p:spPr bwMode="auto">
            <a:xfrm>
              <a:off x="289388" y="2571527"/>
              <a:ext cx="739675" cy="280249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54" name="Rechteck 53"/>
          <p:cNvSpPr/>
          <p:nvPr/>
        </p:nvSpPr>
        <p:spPr>
          <a:xfrm>
            <a:off x="3419872" y="1131590"/>
            <a:ext cx="5472608" cy="151216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Grafik 5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3491878" y="1203577"/>
            <a:ext cx="5080627" cy="1343374"/>
          </a:xfrm>
          <a:prstGeom prst="rect">
            <a:avLst/>
          </a:prstGeom>
          <a:noFill/>
          <a:ln/>
          <a:effectLst/>
        </p:spPr>
      </p:pic>
      <p:sp>
        <p:nvSpPr>
          <p:cNvPr id="58" name="Rechteck 57"/>
          <p:cNvSpPr/>
          <p:nvPr/>
        </p:nvSpPr>
        <p:spPr>
          <a:xfrm>
            <a:off x="3419872" y="3291830"/>
            <a:ext cx="5472608" cy="100811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Grafik 59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3491877" y="3363816"/>
            <a:ext cx="5315992" cy="828981"/>
          </a:xfrm>
          <a:prstGeom prst="rect">
            <a:avLst/>
          </a:prstGeom>
          <a:noFill/>
          <a:ln/>
          <a:effectLst/>
        </p:spPr>
      </p:pic>
      <p:sp>
        <p:nvSpPr>
          <p:cNvPr id="62" name="Rechteck 61"/>
          <p:cNvSpPr/>
          <p:nvPr/>
        </p:nvSpPr>
        <p:spPr>
          <a:xfrm>
            <a:off x="3419872" y="4371950"/>
            <a:ext cx="5472608" cy="64807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Grafik 63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/>
          <a:stretch>
            <a:fillRect/>
          </a:stretch>
        </p:blipFill>
        <p:spPr>
          <a:xfrm>
            <a:off x="3491877" y="4443936"/>
            <a:ext cx="5307728" cy="52400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499742"/>
            <a:ext cx="1977008" cy="197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Computing the area between two vectors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1203555"/>
            <a:ext cx="4604183" cy="1358945"/>
          </a:xfrm>
          <a:prstGeom prst="rect">
            <a:avLst/>
          </a:prstGeom>
          <a:noFill/>
          <a:ln/>
          <a:effectLst/>
        </p:spPr>
      </p:pic>
      <p:sp>
        <p:nvSpPr>
          <p:cNvPr id="9" name="Textfeld 8"/>
          <p:cNvSpPr txBox="1"/>
          <p:nvPr/>
        </p:nvSpPr>
        <p:spPr>
          <a:xfrm>
            <a:off x="1691680" y="4659982"/>
            <a:ext cx="1370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with(plots);</a:t>
            </a:r>
          </a:p>
          <a:p>
            <a:r>
              <a:rPr lang="en-US" sz="800" dirty="0" smtClean="0"/>
              <a:t>arrow({&lt;1, 3, 1&gt;, &lt;3, -2, 3&gt;});</a:t>
            </a:r>
          </a:p>
        </p:txBody>
      </p:sp>
      <p:pic>
        <p:nvPicPr>
          <p:cNvPr id="15" name="Grafik 14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851919" y="2936608"/>
            <a:ext cx="4947489" cy="129132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every two vectors in 3D their vector product gives a third vector that is orthogonal to both of them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51216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55"/>
            <a:ext cx="7079018" cy="1353131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1691680" y="2787774"/>
            <a:ext cx="7200800" cy="223224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2859737"/>
            <a:ext cx="7085744" cy="212381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mnemonic formula to remember the computation of the cross product involves taking cross-differences 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1" y="1203552"/>
            <a:ext cx="7082441" cy="3710745"/>
          </a:xfrm>
          <a:prstGeom prst="rect">
            <a:avLst/>
          </a:prstGeom>
          <a:noFill/>
          <a:ln/>
          <a:effectLst/>
        </p:spPr>
      </p:pic>
      <p:grpSp>
        <p:nvGrpSpPr>
          <p:cNvPr id="58" name="Gruppieren 57"/>
          <p:cNvGrpSpPr/>
          <p:nvPr/>
        </p:nvGrpSpPr>
        <p:grpSpPr>
          <a:xfrm>
            <a:off x="4499992" y="2931790"/>
            <a:ext cx="4320480" cy="864096"/>
            <a:chOff x="4499992" y="2931790"/>
            <a:chExt cx="4320480" cy="864096"/>
          </a:xfrm>
        </p:grpSpPr>
        <p:cxnSp>
          <p:nvCxnSpPr>
            <p:cNvPr id="50" name="Gerade Verbindung 49"/>
            <p:cNvCxnSpPr/>
            <p:nvPr/>
          </p:nvCxnSpPr>
          <p:spPr>
            <a:xfrm flipV="1">
              <a:off x="7380312" y="3075806"/>
              <a:ext cx="1152128" cy="576064"/>
            </a:xfrm>
            <a:prstGeom prst="line">
              <a:avLst/>
            </a:prstGeom>
            <a:ln w="762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/>
            <p:nvPr/>
          </p:nvCxnSpPr>
          <p:spPr>
            <a:xfrm>
              <a:off x="7380312" y="3075806"/>
              <a:ext cx="1152128" cy="576064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Grafik 15" descr="IguanaTex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7236296" y="3003798"/>
              <a:ext cx="1505013" cy="750049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0" name="Rechteck 19"/>
            <p:cNvSpPr/>
            <p:nvPr/>
          </p:nvSpPr>
          <p:spPr>
            <a:xfrm>
              <a:off x="4499992" y="3003798"/>
              <a:ext cx="1440160" cy="288032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Gerade Verbindung 23"/>
            <p:cNvCxnSpPr>
              <a:stCxn id="20" idx="3"/>
              <a:endCxn id="26" idx="1"/>
            </p:cNvCxnSpPr>
            <p:nvPr/>
          </p:nvCxnSpPr>
          <p:spPr>
            <a:xfrm>
              <a:off x="5940152" y="3147814"/>
              <a:ext cx="1224136" cy="216024"/>
            </a:xfrm>
            <a:prstGeom prst="lin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6" name="Rechteck 25"/>
            <p:cNvSpPr/>
            <p:nvPr/>
          </p:nvSpPr>
          <p:spPr>
            <a:xfrm>
              <a:off x="7164288" y="2931790"/>
              <a:ext cx="1656184" cy="864096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uppieren 58"/>
          <p:cNvGrpSpPr/>
          <p:nvPr/>
        </p:nvGrpSpPr>
        <p:grpSpPr>
          <a:xfrm>
            <a:off x="4499992" y="3291830"/>
            <a:ext cx="4320480" cy="1368152"/>
            <a:chOff x="4499992" y="3291830"/>
            <a:chExt cx="4320480" cy="1368152"/>
          </a:xfrm>
        </p:grpSpPr>
        <p:cxnSp>
          <p:nvCxnSpPr>
            <p:cNvPr id="47" name="Gerade Verbindung 46"/>
            <p:cNvCxnSpPr/>
            <p:nvPr/>
          </p:nvCxnSpPr>
          <p:spPr>
            <a:xfrm>
              <a:off x="7380312" y="3959495"/>
              <a:ext cx="1152128" cy="288032"/>
            </a:xfrm>
            <a:prstGeom prst="line">
              <a:avLst/>
            </a:prstGeom>
            <a:ln w="762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/>
            <p:nvPr/>
          </p:nvCxnSpPr>
          <p:spPr>
            <a:xfrm flipV="1">
              <a:off x="7380312" y="3959495"/>
              <a:ext cx="1152128" cy="288032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Grafik 16" descr="IguanaTex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7236296" y="3867894"/>
              <a:ext cx="1505013" cy="750049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1" name="Rechteck 20"/>
            <p:cNvSpPr/>
            <p:nvPr/>
          </p:nvSpPr>
          <p:spPr>
            <a:xfrm>
              <a:off x="4499992" y="3291830"/>
              <a:ext cx="1440160" cy="288032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7164288" y="3795886"/>
              <a:ext cx="1656184" cy="864096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Gerade Verbindung 30"/>
            <p:cNvCxnSpPr>
              <a:stCxn id="21" idx="3"/>
              <a:endCxn id="27" idx="1"/>
            </p:cNvCxnSpPr>
            <p:nvPr/>
          </p:nvCxnSpPr>
          <p:spPr>
            <a:xfrm>
              <a:off x="5940152" y="3435846"/>
              <a:ext cx="1224136" cy="792088"/>
            </a:xfrm>
            <a:prstGeom prst="lin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7" name="Gruppieren 56"/>
          <p:cNvGrpSpPr/>
          <p:nvPr/>
        </p:nvGrpSpPr>
        <p:grpSpPr>
          <a:xfrm>
            <a:off x="4499992" y="2067694"/>
            <a:ext cx="4320480" cy="936104"/>
            <a:chOff x="4499992" y="2067694"/>
            <a:chExt cx="4320480" cy="936104"/>
          </a:xfrm>
        </p:grpSpPr>
        <p:cxnSp>
          <p:nvCxnSpPr>
            <p:cNvPr id="39" name="Gerade Verbindung 38"/>
            <p:cNvCxnSpPr/>
            <p:nvPr/>
          </p:nvCxnSpPr>
          <p:spPr>
            <a:xfrm>
              <a:off x="7380312" y="2499742"/>
              <a:ext cx="1152128" cy="288032"/>
            </a:xfrm>
            <a:prstGeom prst="line">
              <a:avLst/>
            </a:prstGeom>
            <a:ln w="76200"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/>
          </p:nvCxnSpPr>
          <p:spPr>
            <a:xfrm flipV="1">
              <a:off x="7380312" y="2499742"/>
              <a:ext cx="1152128" cy="288032"/>
            </a:xfrm>
            <a:prstGeom prst="line">
              <a:avLst/>
            </a:prstGeom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Grafik 14" descr="IguanaTex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7236296" y="2139702"/>
              <a:ext cx="1505013" cy="750049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8" name="Rechteck 17"/>
            <p:cNvSpPr/>
            <p:nvPr/>
          </p:nvSpPr>
          <p:spPr>
            <a:xfrm>
              <a:off x="7164288" y="2067694"/>
              <a:ext cx="1656184" cy="864096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4499992" y="2715766"/>
              <a:ext cx="1440160" cy="288032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Gerade Verbindung 22"/>
            <p:cNvCxnSpPr>
              <a:stCxn id="19" idx="3"/>
              <a:endCxn id="18" idx="1"/>
            </p:cNvCxnSpPr>
            <p:nvPr/>
          </p:nvCxnSpPr>
          <p:spPr>
            <a:xfrm flipV="1">
              <a:off x="5940152" y="2499742"/>
              <a:ext cx="1224136" cy="360040"/>
            </a:xfrm>
            <a:prstGeom prst="lin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6" name="Ellipse 35"/>
            <p:cNvSpPr/>
            <p:nvPr/>
          </p:nvSpPr>
          <p:spPr>
            <a:xfrm>
              <a:off x="6300192" y="2139702"/>
              <a:ext cx="288032" cy="288032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2"/>
                  </a:solidFill>
                </a:rPr>
                <a:t>+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  <p:sp>
          <p:nvSpPr>
            <p:cNvPr id="37" name="Ellipse 36"/>
            <p:cNvSpPr/>
            <p:nvPr/>
          </p:nvSpPr>
          <p:spPr>
            <a:xfrm>
              <a:off x="6732240" y="2139702"/>
              <a:ext cx="288032" cy="288032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2"/>
                  </a:solidFill>
                </a:rPr>
                <a:t>-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89710"/>
            <a:ext cx="15121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Computing the vector product of two vectors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55"/>
            <a:ext cx="6881570" cy="3719842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1691680" y="915566"/>
            <a:ext cx="432048" cy="1440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2195736" y="915566"/>
            <a:ext cx="432048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notions of linear combination, …</a:t>
            </a:r>
            <a:endParaRPr lang="en-US" dirty="0"/>
          </a:p>
        </p:txBody>
      </p:sp>
      <p:grpSp>
        <p:nvGrpSpPr>
          <p:cNvPr id="22" name="Gruppieren 21"/>
          <p:cNvGrpSpPr/>
          <p:nvPr/>
        </p:nvGrpSpPr>
        <p:grpSpPr>
          <a:xfrm>
            <a:off x="323528" y="1131590"/>
            <a:ext cx="5773591" cy="1544472"/>
            <a:chOff x="1318689" y="1059582"/>
            <a:chExt cx="6997727" cy="1871936"/>
          </a:xfrm>
        </p:grpSpPr>
        <p:cxnSp>
          <p:nvCxnSpPr>
            <p:cNvPr id="5" name="Gerade Verbindung mit Pfeil 4"/>
            <p:cNvCxnSpPr/>
            <p:nvPr/>
          </p:nvCxnSpPr>
          <p:spPr>
            <a:xfrm flipV="1">
              <a:off x="3275856" y="1131590"/>
              <a:ext cx="1440160" cy="144016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mit Pfeil 5"/>
            <p:cNvCxnSpPr/>
            <p:nvPr/>
          </p:nvCxnSpPr>
          <p:spPr>
            <a:xfrm>
              <a:off x="3275856" y="2571750"/>
              <a:ext cx="3600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mit Pfeil 6"/>
            <p:cNvCxnSpPr/>
            <p:nvPr/>
          </p:nvCxnSpPr>
          <p:spPr>
            <a:xfrm>
              <a:off x="4716016" y="1131590"/>
              <a:ext cx="3600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mit Pfeil 7"/>
            <p:cNvCxnSpPr/>
            <p:nvPr/>
          </p:nvCxnSpPr>
          <p:spPr>
            <a:xfrm flipV="1">
              <a:off x="6876256" y="1131590"/>
              <a:ext cx="1440160" cy="144016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mit Pfeil 8"/>
            <p:cNvCxnSpPr/>
            <p:nvPr/>
          </p:nvCxnSpPr>
          <p:spPr>
            <a:xfrm flipV="1">
              <a:off x="1331640" y="1131590"/>
              <a:ext cx="720080" cy="72008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mit Pfeil 9"/>
            <p:cNvCxnSpPr/>
            <p:nvPr/>
          </p:nvCxnSpPr>
          <p:spPr>
            <a:xfrm>
              <a:off x="1331640" y="2139702"/>
              <a:ext cx="72008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Gleichschenkliges Dreieck 10"/>
            <p:cNvSpPr/>
            <p:nvPr/>
          </p:nvSpPr>
          <p:spPr>
            <a:xfrm rot="5400000">
              <a:off x="2339752" y="1707654"/>
              <a:ext cx="1044116" cy="180020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fik 11" descr="TP_tmp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/>
            <a:stretch>
              <a:fillRect/>
            </a:stretch>
          </p:blipFill>
          <p:spPr bwMode="auto">
            <a:xfrm>
              <a:off x="1331640" y="1059582"/>
              <a:ext cx="228554" cy="25445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3" name="Grafik 12" descr="TP_tmp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/>
            <a:stretch>
              <a:fillRect/>
            </a:stretch>
          </p:blipFill>
          <p:spPr bwMode="auto">
            <a:xfrm>
              <a:off x="1318689" y="2283717"/>
              <a:ext cx="254456" cy="25445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4" name="Grafik 13" descr="TP_tmp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/>
            <a:stretch>
              <a:fillRect/>
            </a:stretch>
          </p:blipFill>
          <p:spPr bwMode="auto">
            <a:xfrm>
              <a:off x="3593162" y="1491630"/>
              <a:ext cx="330641" cy="25445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5" name="Grafik 14" descr="TP_tmp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/>
            <a:stretch>
              <a:fillRect/>
            </a:stretch>
          </p:blipFill>
          <p:spPr bwMode="auto">
            <a:xfrm>
              <a:off x="5219947" y="2676670"/>
              <a:ext cx="355566" cy="25484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6" name="Grafik 15" descr="TP_tmp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/>
            <a:stretch>
              <a:fillRect/>
            </a:stretch>
          </p:blipFill>
          <p:spPr bwMode="auto">
            <a:xfrm>
              <a:off x="4787899" y="1347614"/>
              <a:ext cx="1576398" cy="254848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7" name="Gerade Verbindung mit Pfeil 16"/>
            <p:cNvCxnSpPr/>
            <p:nvPr/>
          </p:nvCxnSpPr>
          <p:spPr>
            <a:xfrm flipV="1">
              <a:off x="3275856" y="1131590"/>
              <a:ext cx="5040560" cy="1440160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hteck 18"/>
          <p:cNvSpPr/>
          <p:nvPr/>
        </p:nvSpPr>
        <p:spPr>
          <a:xfrm>
            <a:off x="1691680" y="3003798"/>
            <a:ext cx="7200800" cy="20162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fik 1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1763690" y="3075757"/>
            <a:ext cx="7042763" cy="1844135"/>
          </a:xfrm>
          <a:prstGeom prst="rect">
            <a:avLst/>
          </a:prstGeom>
          <a:noFill/>
          <a:ln/>
          <a:effectLst/>
        </p:spPr>
      </p:pic>
      <p:sp>
        <p:nvSpPr>
          <p:cNvPr id="21" name="Rechteck 20"/>
          <p:cNvSpPr/>
          <p:nvPr/>
        </p:nvSpPr>
        <p:spPr>
          <a:xfrm>
            <a:off x="0" y="843558"/>
            <a:ext cx="179512" cy="429994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Computing the vector product of two vectors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55"/>
            <a:ext cx="6665849" cy="2503274"/>
          </a:xfrm>
          <a:prstGeom prst="rect">
            <a:avLst/>
          </a:prstGeom>
          <a:noFill/>
          <a:ln/>
          <a:effectLst/>
        </p:spPr>
      </p:pic>
      <p:sp>
        <p:nvSpPr>
          <p:cNvPr id="5" name="Rechteck 4"/>
          <p:cNvSpPr/>
          <p:nvPr/>
        </p:nvSpPr>
        <p:spPr>
          <a:xfrm>
            <a:off x="1691680" y="915566"/>
            <a:ext cx="432048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2195736" y="915566"/>
            <a:ext cx="432048" cy="1440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Geometrically, the magnitude of a vector product of two vectors can be interpreted as the area of the parallelogram spanned these vectors (1/ 2)</a:t>
            </a:r>
            <a:endParaRPr lang="en-US" dirty="0"/>
          </a:p>
        </p:txBody>
      </p:sp>
      <p:pic>
        <p:nvPicPr>
          <p:cNvPr id="3" name="Picture 4" descr="http://emweb.unl.edu/Math/mathweb/vectors/Image54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131590"/>
            <a:ext cx="2939055" cy="1224136"/>
          </a:xfrm>
          <a:prstGeom prst="rect">
            <a:avLst/>
          </a:prstGeom>
          <a:noFill/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78"/>
            <a:ext cx="5340195" cy="334321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Geometrically, the magnitude of a vector product of two vectors can be interpreted as the area of the parallelogram spanned these vectors (2a/ 2)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1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54"/>
            <a:ext cx="7075628" cy="3552798"/>
          </a:xfrm>
          <a:prstGeom prst="rect">
            <a:avLst/>
          </a:prstGeom>
          <a:noFill/>
          <a:ln/>
          <a:effectLst/>
        </p:spPr>
      </p:pic>
      <p:sp>
        <p:nvSpPr>
          <p:cNvPr id="9" name="Rechteck 8"/>
          <p:cNvSpPr/>
          <p:nvPr/>
        </p:nvSpPr>
        <p:spPr>
          <a:xfrm>
            <a:off x="1979712" y="2499742"/>
            <a:ext cx="6624736" cy="12241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Geometrically, the magnitude of a vector product of two vectors can be interpreted as the area of the parallelogram spanned these vectors (2b/ 2)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56"/>
            <a:ext cx="7087478" cy="2202035"/>
          </a:xfrm>
          <a:prstGeom prst="rect">
            <a:avLst/>
          </a:prstGeom>
          <a:noFill/>
          <a:ln/>
          <a:effectLst/>
        </p:spPr>
      </p:pic>
      <p:sp>
        <p:nvSpPr>
          <p:cNvPr id="11" name="Rechteck 10"/>
          <p:cNvSpPr/>
          <p:nvPr/>
        </p:nvSpPr>
        <p:spPr>
          <a:xfrm>
            <a:off x="7452320" y="4587974"/>
            <a:ext cx="1368152" cy="36004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self study: do the computation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volume of a parallelepiped (or spat) follows immediately from our previous discussions …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31590"/>
            <a:ext cx="2952328" cy="175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76" y="1203577"/>
            <a:ext cx="5307404" cy="3417245"/>
          </a:xfrm>
          <a:prstGeom prst="rect">
            <a:avLst/>
          </a:prstGeom>
          <a:noFill/>
          <a:ln/>
          <a:effectLst/>
        </p:spPr>
      </p:pic>
      <p:pic>
        <p:nvPicPr>
          <p:cNvPr id="6" name="Picture 4" descr="http://www.kristalle.ch/pics/pkuersteiner/10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186281"/>
            <a:ext cx="1872208" cy="1256460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251520" y="4466024"/>
            <a:ext cx="1872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Calcite which is called “</a:t>
            </a:r>
            <a:r>
              <a:rPr lang="en-US" sz="1000" dirty="0" err="1" smtClean="0"/>
              <a:t>Feld</a:t>
            </a:r>
            <a:r>
              <a:rPr lang="en-US" sz="1000" u="sng" dirty="0" err="1" smtClean="0"/>
              <a:t>spat</a:t>
            </a:r>
            <a:r>
              <a:rPr lang="en-US" sz="1000" dirty="0" smtClean="0"/>
              <a:t>” in German crystallizes in the form of parallelepipeds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elementary geometric considerations (1/ 2)</a:t>
            </a:r>
            <a:endParaRPr lang="en-US" dirty="0"/>
          </a:p>
        </p:txBody>
      </p:sp>
      <p:pic>
        <p:nvPicPr>
          <p:cNvPr id="3" name="Picture 2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31590"/>
            <a:ext cx="2952328" cy="175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144016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77" y="1203574"/>
            <a:ext cx="4905088" cy="1225048"/>
          </a:xfrm>
          <a:prstGeom prst="rect">
            <a:avLst/>
          </a:prstGeom>
          <a:noFill/>
          <a:ln/>
          <a:effectLst/>
        </p:spPr>
      </p:pic>
      <p:pic>
        <p:nvPicPr>
          <p:cNvPr id="6" name="Picture 4" descr="http://www.kristalle.ch/pics/pkuersteiner/10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3186281"/>
            <a:ext cx="1872208" cy="1256460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251520" y="4466024"/>
            <a:ext cx="1872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Calcite which is called “</a:t>
            </a:r>
            <a:r>
              <a:rPr lang="en-US" sz="1000" dirty="0" err="1" smtClean="0"/>
              <a:t>Feld</a:t>
            </a:r>
            <a:r>
              <a:rPr lang="en-US" sz="1000" u="sng" dirty="0" err="1" smtClean="0"/>
              <a:t>spat</a:t>
            </a:r>
            <a:r>
              <a:rPr lang="en-US" sz="1000" dirty="0" smtClean="0"/>
              <a:t>” in German crystallizes in the form of parallelepipeds</a:t>
            </a:r>
            <a:endParaRPr lang="en-US" sz="1000" dirty="0"/>
          </a:p>
        </p:txBody>
      </p:sp>
      <p:sp>
        <p:nvSpPr>
          <p:cNvPr id="10" name="Rechteck 9"/>
          <p:cNvSpPr/>
          <p:nvPr/>
        </p:nvSpPr>
        <p:spPr>
          <a:xfrm>
            <a:off x="3419872" y="2715766"/>
            <a:ext cx="5472608" cy="23042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fik 17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491878" y="2787754"/>
            <a:ext cx="4989569" cy="214712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elementary geometric considerations (2/ 2)</a:t>
            </a:r>
            <a:endParaRPr lang="en-US" dirty="0"/>
          </a:p>
        </p:txBody>
      </p:sp>
      <p:pic>
        <p:nvPicPr>
          <p:cNvPr id="3" name="Picture 2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31590"/>
            <a:ext cx="2952328" cy="175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www.kristalle.ch/pics/pkuersteiner/10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186281"/>
            <a:ext cx="1872208" cy="1256460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251520" y="4466024"/>
            <a:ext cx="1872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Calcite which is called “</a:t>
            </a:r>
            <a:r>
              <a:rPr lang="en-US" sz="1000" dirty="0" err="1" smtClean="0"/>
              <a:t>Feld</a:t>
            </a:r>
            <a:r>
              <a:rPr lang="en-US" sz="1000" u="sng" dirty="0" err="1" smtClean="0"/>
              <a:t>spat</a:t>
            </a:r>
            <a:r>
              <a:rPr lang="en-US" sz="1000" dirty="0" smtClean="0"/>
              <a:t>” in German crystallizes in the form of parallelepipeds</a:t>
            </a:r>
            <a:endParaRPr lang="en-US" sz="1000" dirty="0"/>
          </a:p>
        </p:txBody>
      </p:sp>
      <p:sp>
        <p:nvSpPr>
          <p:cNvPr id="10" name="Rechteck 9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858450" y="1203577"/>
            <a:ext cx="4621601" cy="353681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spat product is the same as the determinant built of the spanning vectors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55"/>
            <a:ext cx="6361336" cy="3676121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251520" y="3291830"/>
            <a:ext cx="136815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This actually verifies our previous geometric understanding of the determinant as a way to compute the area of a parallelepiped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971600" y="2119230"/>
            <a:ext cx="7200800" cy="3600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971600" y="1131590"/>
            <a:ext cx="501605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Topics</a:t>
            </a:r>
          </a:p>
          <a:p>
            <a:endParaRPr lang="en-US" sz="1000" dirty="0" smtClean="0"/>
          </a:p>
          <a:p>
            <a:pPr lvl="1"/>
            <a:r>
              <a:rPr lang="en-US" dirty="0" smtClean="0"/>
              <a:t>Scalar-Product, Vector-Product &amp; Spat-Product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Matrix-Matrix Multiplication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product of two matrices is defined as multiple application of scalar products: row times column (1/ 3)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72819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44640" y="1203551"/>
            <a:ext cx="7088392" cy="1586562"/>
          </a:xfrm>
          <a:prstGeom prst="rect">
            <a:avLst/>
          </a:prstGeom>
          <a:noFill/>
          <a:ln/>
          <a:effectLst/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691680" y="3075806"/>
            <a:ext cx="1586268" cy="738664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400" dirty="0" err="1" smtClean="0"/>
              <a:t>lay</a:t>
            </a:r>
            <a:r>
              <a:rPr lang="de-DE" sz="1400" dirty="0" smtClean="0"/>
              <a:t> </a:t>
            </a:r>
            <a:r>
              <a:rPr lang="de-DE" sz="1400" dirty="0" err="1" smtClean="0"/>
              <a:t>over</a:t>
            </a:r>
            <a:r>
              <a:rPr lang="de-DE" sz="1400" dirty="0" smtClean="0"/>
              <a:t> </a:t>
            </a:r>
            <a:r>
              <a:rPr lang="de-DE" sz="1400" dirty="0" err="1" smtClean="0"/>
              <a:t>each</a:t>
            </a:r>
            <a:r>
              <a:rPr lang="de-DE" sz="1400" dirty="0" smtClean="0"/>
              <a:t> </a:t>
            </a:r>
            <a:r>
              <a:rPr lang="de-DE" sz="1400" dirty="0" err="1" smtClean="0"/>
              <a:t>other</a:t>
            </a:r>
            <a:endParaRPr lang="de-DE" sz="1400" dirty="0"/>
          </a:p>
          <a:p>
            <a:pPr algn="ctr"/>
            <a:r>
              <a:rPr lang="de-DE" sz="1400" dirty="0" err="1" smtClean="0"/>
              <a:t>multiply</a:t>
            </a:r>
            <a:endParaRPr lang="de-DE" sz="1400" dirty="0"/>
          </a:p>
          <a:p>
            <a:pPr algn="ctr"/>
            <a:r>
              <a:rPr lang="de-DE" sz="1400" dirty="0" err="1" smtClean="0"/>
              <a:t>sum</a:t>
            </a:r>
            <a:endParaRPr lang="de-DE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5580" y="3147814"/>
            <a:ext cx="4022764" cy="17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linear hull/ span, …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2859782"/>
            <a:ext cx="7200800" cy="216024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Grafik 2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 cstate="print"/>
          <a:stretch>
            <a:fillRect/>
          </a:stretch>
        </p:blipFill>
        <p:spPr>
          <a:xfrm>
            <a:off x="1763690" y="2931738"/>
            <a:ext cx="7054417" cy="2028739"/>
          </a:xfrm>
          <a:prstGeom prst="rect">
            <a:avLst/>
          </a:prstGeom>
          <a:noFill/>
          <a:ln/>
          <a:effectLst/>
        </p:spPr>
      </p:pic>
      <p:grpSp>
        <p:nvGrpSpPr>
          <p:cNvPr id="29" name="Gruppieren 28"/>
          <p:cNvGrpSpPr/>
          <p:nvPr/>
        </p:nvGrpSpPr>
        <p:grpSpPr>
          <a:xfrm>
            <a:off x="251520" y="1131590"/>
            <a:ext cx="5112568" cy="1524775"/>
            <a:chOff x="468313" y="4221088"/>
            <a:chExt cx="8208143" cy="2448000"/>
          </a:xfrm>
        </p:grpSpPr>
        <p:sp>
          <p:nvSpPr>
            <p:cNvPr id="9" name="Parallelogramm 8"/>
            <p:cNvSpPr/>
            <p:nvPr>
              <p:custDataLst>
                <p:tags r:id="rId2"/>
              </p:custDataLst>
            </p:nvPr>
          </p:nvSpPr>
          <p:spPr>
            <a:xfrm>
              <a:off x="2195736" y="4221088"/>
              <a:ext cx="3456384" cy="2448000"/>
            </a:xfrm>
            <a:prstGeom prst="parallelogram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Würfel 9"/>
            <p:cNvSpPr/>
            <p:nvPr>
              <p:custDataLst>
                <p:tags r:id="rId3"/>
              </p:custDataLst>
            </p:nvPr>
          </p:nvSpPr>
          <p:spPr>
            <a:xfrm>
              <a:off x="5796136" y="4221088"/>
              <a:ext cx="2880320" cy="2448000"/>
            </a:xfrm>
            <a:prstGeom prst="cub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uppieren 16"/>
            <p:cNvGrpSpPr/>
            <p:nvPr>
              <p:custDataLst>
                <p:tags r:id="rId4"/>
              </p:custDataLst>
            </p:nvPr>
          </p:nvGrpSpPr>
          <p:grpSpPr>
            <a:xfrm>
              <a:off x="3478675" y="4941168"/>
              <a:ext cx="733285" cy="1191067"/>
              <a:chOff x="3118635" y="4797152"/>
              <a:chExt cx="733285" cy="1191067"/>
            </a:xfrm>
          </p:grpSpPr>
          <p:cxnSp>
            <p:nvCxnSpPr>
              <p:cNvPr id="12" name="Gerade Verbindung mit Pfeil 11"/>
              <p:cNvCxnSpPr/>
              <p:nvPr>
                <p:custDataLst>
                  <p:tags r:id="rId18"/>
                </p:custDataLst>
              </p:nvPr>
            </p:nvCxnSpPr>
            <p:spPr>
              <a:xfrm flipV="1">
                <a:off x="3131840" y="4869160"/>
                <a:ext cx="720080" cy="72008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mit Pfeil 12"/>
              <p:cNvCxnSpPr/>
              <p:nvPr>
                <p:custDataLst>
                  <p:tags r:id="rId19"/>
                </p:custDataLst>
              </p:nvPr>
            </p:nvCxnSpPr>
            <p:spPr>
              <a:xfrm>
                <a:off x="3131840" y="5589240"/>
                <a:ext cx="72008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" name="Grafik 13" descr="TP_tmp"/>
              <p:cNvPicPr>
                <a:picLocks noChangeAspect="1"/>
              </p:cNvPicPr>
              <p:nvPr>
                <p:custDataLst>
                  <p:tags r:id="rId20"/>
                </p:custDataLst>
              </p:nvPr>
            </p:nvPicPr>
            <p:blipFill>
              <a:blip r:embed="rId2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3131840" y="4797152"/>
                <a:ext cx="228553" cy="254456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15" name="Grafik 14" descr="TP_tmp"/>
              <p:cNvPicPr>
                <a:picLocks noChangeAspect="1"/>
              </p:cNvPicPr>
              <p:nvPr>
                <p:custDataLst>
                  <p:tags r:id="rId21"/>
                </p:custDataLst>
              </p:nvPr>
            </p:nvPicPr>
            <p:blipFill>
              <a:blip r:embed="rId2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3118635" y="5733255"/>
                <a:ext cx="254964" cy="254964"/>
              </a:xfrm>
              <a:prstGeom prst="rect">
                <a:avLst/>
              </a:prstGeom>
              <a:noFill/>
              <a:ln/>
              <a:effectLst/>
            </p:spPr>
          </p:pic>
        </p:grpSp>
        <p:cxnSp>
          <p:nvCxnSpPr>
            <p:cNvPr id="16" name="Gerade Verbindung 15"/>
            <p:cNvCxnSpPr/>
            <p:nvPr>
              <p:custDataLst>
                <p:tags r:id="rId5"/>
              </p:custDataLst>
            </p:nvPr>
          </p:nvCxnSpPr>
          <p:spPr>
            <a:xfrm flipV="1">
              <a:off x="468313" y="4581128"/>
              <a:ext cx="1800200" cy="1800200"/>
            </a:xfrm>
            <a:prstGeom prst="line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16"/>
            <p:cNvCxnSpPr/>
            <p:nvPr>
              <p:custDataLst>
                <p:tags r:id="rId6"/>
              </p:custDataLst>
            </p:nvPr>
          </p:nvCxnSpPr>
          <p:spPr>
            <a:xfrm flipV="1">
              <a:off x="986437" y="5157192"/>
              <a:ext cx="720080" cy="72008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Grafik 17" descr="TP_tmp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986437" y="5085184"/>
              <a:ext cx="228553" cy="254456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9" name="Gerade Verbindung mit Pfeil 18"/>
            <p:cNvCxnSpPr/>
            <p:nvPr>
              <p:custDataLst>
                <p:tags r:id="rId8"/>
              </p:custDataLst>
            </p:nvPr>
          </p:nvCxnSpPr>
          <p:spPr>
            <a:xfrm flipV="1">
              <a:off x="6732240" y="5373216"/>
              <a:ext cx="720080" cy="72008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/>
            <p:cNvCxnSpPr/>
            <p:nvPr>
              <p:custDataLst>
                <p:tags r:id="rId9"/>
              </p:custDataLst>
            </p:nvPr>
          </p:nvCxnSpPr>
          <p:spPr>
            <a:xfrm>
              <a:off x="6732240" y="6093296"/>
              <a:ext cx="72008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Grafik 20" descr="TP_tmp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876256" y="5373216"/>
              <a:ext cx="228553" cy="25445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2" name="Grafik 21" descr="TP_tmp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48264" y="6165304"/>
              <a:ext cx="254964" cy="254964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23" name="Gerade Verbindung mit Pfeil 22"/>
            <p:cNvCxnSpPr/>
            <p:nvPr>
              <p:custDataLst>
                <p:tags r:id="rId12"/>
              </p:custDataLst>
            </p:nvPr>
          </p:nvCxnSpPr>
          <p:spPr>
            <a:xfrm flipH="1" flipV="1">
              <a:off x="6228184" y="5445224"/>
              <a:ext cx="504056" cy="648072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Grafik 23" descr="TP_tmp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215233" y="5805263"/>
              <a:ext cx="254455" cy="254455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25" name="Gerade Verbindung 24"/>
            <p:cNvCxnSpPr/>
            <p:nvPr>
              <p:custDataLst>
                <p:tags r:id="rId14"/>
              </p:custDataLst>
            </p:nvPr>
          </p:nvCxnSpPr>
          <p:spPr>
            <a:xfrm>
              <a:off x="6588224" y="5877272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>
              <p:custDataLst>
                <p:tags r:id="rId15"/>
              </p:custDataLst>
            </p:nvPr>
          </p:nvCxnSpPr>
          <p:spPr>
            <a:xfrm>
              <a:off x="6876256" y="5877272"/>
              <a:ext cx="144016" cy="21602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>
              <p:custDataLst>
                <p:tags r:id="rId16"/>
              </p:custDataLst>
            </p:nvPr>
          </p:nvCxnSpPr>
          <p:spPr>
            <a:xfrm flipV="1">
              <a:off x="6588224" y="5661248"/>
              <a:ext cx="216024" cy="21602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>
              <p:custDataLst>
                <p:tags r:id="rId17"/>
              </p:custDataLst>
            </p:nvPr>
          </p:nvCxnSpPr>
          <p:spPr>
            <a:xfrm>
              <a:off x="6804248" y="5661248"/>
              <a:ext cx="144016" cy="14401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hteck 30"/>
          <p:cNvSpPr/>
          <p:nvPr/>
        </p:nvSpPr>
        <p:spPr>
          <a:xfrm>
            <a:off x="0" y="843558"/>
            <a:ext cx="179512" cy="429994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product of two matrices is defined as multiple application of scalar products: row times column (2/ 3)</a:t>
            </a:r>
            <a:endParaRPr lang="en-US" dirty="0"/>
          </a:p>
        </p:txBody>
      </p:sp>
      <p:pic>
        <p:nvPicPr>
          <p:cNvPr id="3" name="Picture 2" descr="http://www.math.cornell.edu/~mec/Winter2009/RalucaRemus/Lecture1/Images/multiplication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055" y="915566"/>
            <a:ext cx="7805891" cy="4093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product of two matrices is defined as multiple application of scalar products: row times column (3/ 3)</a:t>
            </a:r>
            <a:endParaRPr lang="en-US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691680" y="3291830"/>
            <a:ext cx="1586268" cy="738664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DE" sz="1400" dirty="0" err="1" smtClean="0"/>
              <a:t>lay</a:t>
            </a:r>
            <a:r>
              <a:rPr lang="de-DE" sz="1400" dirty="0" smtClean="0"/>
              <a:t> </a:t>
            </a:r>
            <a:r>
              <a:rPr lang="de-DE" sz="1400" dirty="0" err="1" smtClean="0"/>
              <a:t>over</a:t>
            </a:r>
            <a:r>
              <a:rPr lang="de-DE" sz="1400" dirty="0" smtClean="0"/>
              <a:t> </a:t>
            </a:r>
            <a:r>
              <a:rPr lang="de-DE" sz="1400" dirty="0" err="1" smtClean="0"/>
              <a:t>each</a:t>
            </a:r>
            <a:r>
              <a:rPr lang="de-DE" sz="1400" dirty="0" smtClean="0"/>
              <a:t> </a:t>
            </a:r>
            <a:r>
              <a:rPr lang="de-DE" sz="1400" dirty="0" err="1" smtClean="0"/>
              <a:t>other</a:t>
            </a:r>
            <a:endParaRPr lang="de-DE" sz="1400" dirty="0"/>
          </a:p>
          <a:p>
            <a:pPr algn="ctr"/>
            <a:r>
              <a:rPr lang="de-DE" sz="1400" dirty="0" err="1" smtClean="0"/>
              <a:t>multiply</a:t>
            </a:r>
            <a:endParaRPr lang="de-DE" sz="1400" dirty="0"/>
          </a:p>
          <a:p>
            <a:pPr algn="ctr"/>
            <a:r>
              <a:rPr lang="de-DE" sz="1400" dirty="0" err="1" smtClean="0"/>
              <a:t>sum</a:t>
            </a:r>
            <a:endParaRPr lang="de-DE" sz="14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5580" y="3291830"/>
            <a:ext cx="4022764" cy="17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hteck 5"/>
          <p:cNvSpPr/>
          <p:nvPr/>
        </p:nvSpPr>
        <p:spPr>
          <a:xfrm>
            <a:off x="1691680" y="1131590"/>
            <a:ext cx="7200800" cy="194421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fik 1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823488" y="1268932"/>
            <a:ext cx="6937184" cy="162795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www.scsupport.org/Math2/matrixop11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795" y="1131590"/>
            <a:ext cx="5136571" cy="38524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Matrix-matrix multiplication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1" y="1203555"/>
            <a:ext cx="917841" cy="204434"/>
          </a:xfrm>
          <a:prstGeom prst="rect">
            <a:avLst/>
          </a:prstGeom>
          <a:noFill/>
          <a:ln/>
          <a:effectLst/>
        </p:spPr>
      </p:pic>
      <p:sp>
        <p:nvSpPr>
          <p:cNvPr id="5" name="Rechteck 4"/>
          <p:cNvSpPr/>
          <p:nvPr/>
        </p:nvSpPr>
        <p:spPr>
          <a:xfrm>
            <a:off x="1691680" y="915566"/>
            <a:ext cx="432048" cy="1440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2195736" y="915566"/>
            <a:ext cx="432048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2699792" y="915566"/>
            <a:ext cx="432048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Matrix-matrix multiplication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fik 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55"/>
            <a:ext cx="917841" cy="204434"/>
          </a:xfrm>
          <a:prstGeom prst="rect">
            <a:avLst/>
          </a:prstGeom>
          <a:noFill/>
          <a:ln/>
          <a:effectLst/>
        </p:spPr>
      </p:pic>
      <p:sp>
        <p:nvSpPr>
          <p:cNvPr id="5" name="Rechteck 4"/>
          <p:cNvSpPr/>
          <p:nvPr/>
        </p:nvSpPr>
        <p:spPr>
          <a:xfrm>
            <a:off x="1691680" y="915566"/>
            <a:ext cx="432048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2195736" y="915566"/>
            <a:ext cx="432048" cy="1440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2699792" y="915566"/>
            <a:ext cx="432048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://www.chilimath.com/algebra/advanced/matops/images2/ex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84005"/>
            <a:ext cx="4464496" cy="37948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Matrix-matrix multiplication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0" y="1203555"/>
            <a:ext cx="6124455" cy="3736866"/>
          </a:xfrm>
          <a:prstGeom prst="rect">
            <a:avLst/>
          </a:prstGeom>
          <a:noFill/>
          <a:ln/>
          <a:effectLst/>
        </p:spPr>
      </p:pic>
      <p:sp>
        <p:nvSpPr>
          <p:cNvPr id="5" name="Rechteck 4"/>
          <p:cNvSpPr/>
          <p:nvPr/>
        </p:nvSpPr>
        <p:spPr>
          <a:xfrm>
            <a:off x="1691680" y="915566"/>
            <a:ext cx="432048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2195736" y="915566"/>
            <a:ext cx="432048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2699792" y="915566"/>
            <a:ext cx="432048" cy="1440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6446799" y="4198560"/>
            <a:ext cx="1935781" cy="183263"/>
          </a:xfrm>
          <a:prstGeom prst="rect">
            <a:avLst/>
          </a:prstGeom>
          <a:noFill/>
          <a:ln/>
          <a:effectLst/>
        </p:spPr>
      </p:pic>
      <p:pic>
        <p:nvPicPr>
          <p:cNvPr id="17" name="Grafik 16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6446799" y="4489403"/>
            <a:ext cx="2069621" cy="183232"/>
          </a:xfrm>
          <a:prstGeom prst="rect">
            <a:avLst/>
          </a:prstGeom>
          <a:noFill/>
          <a:ln/>
          <a:effectLst/>
        </p:spPr>
      </p:pic>
      <p:cxnSp>
        <p:nvCxnSpPr>
          <p:cNvPr id="13" name="Gerade Verbindung mit Pfeil 12"/>
          <p:cNvCxnSpPr/>
          <p:nvPr/>
        </p:nvCxnSpPr>
        <p:spPr>
          <a:xfrm>
            <a:off x="3635896" y="4290192"/>
            <a:ext cx="2704779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 bwMode="auto">
          <a:xfrm>
            <a:off x="3635896" y="4581034"/>
            <a:ext cx="2704779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 bwMode="auto">
          <a:xfrm>
            <a:off x="3635896" y="4859192"/>
            <a:ext cx="2704779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fik 19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6446799" y="4767560"/>
            <a:ext cx="2085641" cy="18323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Matrix-matrix multiplication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fik 1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0" y="1203555"/>
            <a:ext cx="6124497" cy="3738259"/>
          </a:xfrm>
          <a:prstGeom prst="rect">
            <a:avLst/>
          </a:prstGeom>
          <a:noFill/>
          <a:ln/>
          <a:effectLst/>
        </p:spPr>
      </p:pic>
      <p:sp>
        <p:nvSpPr>
          <p:cNvPr id="5" name="Rechteck 4"/>
          <p:cNvSpPr/>
          <p:nvPr/>
        </p:nvSpPr>
        <p:spPr>
          <a:xfrm>
            <a:off x="1691680" y="915566"/>
            <a:ext cx="432048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2195736" y="915566"/>
            <a:ext cx="432048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2699792" y="915566"/>
            <a:ext cx="432048" cy="1440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fik 22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6441922" y="4203338"/>
            <a:ext cx="2009510" cy="191831"/>
          </a:xfrm>
          <a:prstGeom prst="rect">
            <a:avLst/>
          </a:prstGeom>
          <a:noFill/>
          <a:ln/>
          <a:effectLst/>
        </p:spPr>
      </p:pic>
      <p:pic>
        <p:nvPicPr>
          <p:cNvPr id="26" name="Grafik 25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6441922" y="4487860"/>
            <a:ext cx="2306542" cy="191862"/>
          </a:xfrm>
          <a:prstGeom prst="rect">
            <a:avLst/>
          </a:prstGeom>
          <a:noFill/>
          <a:ln/>
          <a:effectLst/>
        </p:spPr>
      </p:pic>
      <p:cxnSp>
        <p:nvCxnSpPr>
          <p:cNvPr id="24" name="Gerade Verbindung mit Pfeil 23"/>
          <p:cNvCxnSpPr/>
          <p:nvPr/>
        </p:nvCxnSpPr>
        <p:spPr>
          <a:xfrm>
            <a:off x="4139952" y="4299270"/>
            <a:ext cx="2160240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 bwMode="auto">
          <a:xfrm>
            <a:off x="4139952" y="4583792"/>
            <a:ext cx="2160240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 bwMode="auto">
          <a:xfrm>
            <a:off x="4139952" y="4861920"/>
            <a:ext cx="2160240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fik 29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6441922" y="4765988"/>
            <a:ext cx="2043779" cy="19180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Matrix-matrix multiplication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1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0" y="1203555"/>
            <a:ext cx="6124540" cy="3739653"/>
          </a:xfrm>
          <a:prstGeom prst="rect">
            <a:avLst/>
          </a:prstGeom>
          <a:noFill/>
          <a:ln/>
          <a:effectLst/>
        </p:spPr>
      </p:pic>
      <p:sp>
        <p:nvSpPr>
          <p:cNvPr id="5" name="Rechteck 4"/>
          <p:cNvSpPr/>
          <p:nvPr/>
        </p:nvSpPr>
        <p:spPr>
          <a:xfrm>
            <a:off x="1691680" y="915566"/>
            <a:ext cx="432048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2195736" y="915566"/>
            <a:ext cx="432048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2699792" y="915566"/>
            <a:ext cx="432048" cy="14401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Gerade Verbindung mit Pfeil 23"/>
          <p:cNvCxnSpPr/>
          <p:nvPr/>
        </p:nvCxnSpPr>
        <p:spPr>
          <a:xfrm>
            <a:off x="4572000" y="4299270"/>
            <a:ext cx="1728192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 bwMode="auto">
          <a:xfrm>
            <a:off x="4572000" y="4583792"/>
            <a:ext cx="1728192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 bwMode="auto">
          <a:xfrm>
            <a:off x="4572000" y="4861920"/>
            <a:ext cx="1728192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6444208" y="4216400"/>
            <a:ext cx="1848014" cy="147441"/>
          </a:xfrm>
          <a:prstGeom prst="rect">
            <a:avLst/>
          </a:prstGeom>
          <a:noFill/>
          <a:ln/>
          <a:effectLst/>
        </p:spPr>
      </p:pic>
      <p:pic>
        <p:nvPicPr>
          <p:cNvPr id="19" name="Grafik 18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6444208" y="4507258"/>
            <a:ext cx="2142876" cy="147440"/>
          </a:xfrm>
          <a:prstGeom prst="rect">
            <a:avLst/>
          </a:prstGeom>
          <a:noFill/>
          <a:ln/>
          <a:effectLst/>
        </p:spPr>
      </p:pic>
      <p:pic>
        <p:nvPicPr>
          <p:cNvPr id="20" name="Grafik 19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6444208" y="4785421"/>
            <a:ext cx="1865131" cy="14739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matrix multiplication is, unlike the multiplication of real numbers, not commutative and not free of zero divisors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4401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fik 1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44640" y="1203549"/>
            <a:ext cx="6603461" cy="1252453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1691680" y="2715766"/>
            <a:ext cx="7200800" cy="230425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fik 18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44641" y="2787723"/>
            <a:ext cx="7087441" cy="1429511"/>
          </a:xfrm>
          <a:prstGeom prst="rect">
            <a:avLst/>
          </a:prstGeom>
          <a:noFill/>
          <a:ln/>
          <a:effectLst/>
        </p:spPr>
      </p:pic>
      <p:pic>
        <p:nvPicPr>
          <p:cNvPr id="13" name="Grafik 12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744640" y="4225042"/>
            <a:ext cx="5856516" cy="742565"/>
          </a:xfrm>
          <a:prstGeom prst="rect">
            <a:avLst/>
          </a:prstGeom>
          <a:noFill/>
          <a:ln/>
          <a:effectLst/>
        </p:spPr>
      </p:pic>
      <p:sp>
        <p:nvSpPr>
          <p:cNvPr id="20" name="Rechteck 19"/>
          <p:cNvSpPr/>
          <p:nvPr/>
        </p:nvSpPr>
        <p:spPr>
          <a:xfrm>
            <a:off x="8676456" y="4803998"/>
            <a:ext cx="144016" cy="14401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251520" y="1131590"/>
            <a:ext cx="4248472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23522" y="1203575"/>
            <a:ext cx="2265388" cy="2668941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4644008" y="1131590"/>
            <a:ext cx="4248472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716009" y="1203578"/>
            <a:ext cx="2815716" cy="2376111"/>
          </a:xfrm>
          <a:prstGeom prst="rect">
            <a:avLst/>
          </a:prstGeom>
          <a:noFill/>
          <a:ln/>
          <a:effectLst/>
        </p:spPr>
      </p:pic>
      <p:cxnSp>
        <p:nvCxnSpPr>
          <p:cNvPr id="8" name="Gerade Verbindung 7"/>
          <p:cNvCxnSpPr/>
          <p:nvPr/>
        </p:nvCxnSpPr>
        <p:spPr>
          <a:xfrm>
            <a:off x="251520" y="1491630"/>
            <a:ext cx="2160240" cy="0"/>
          </a:xfrm>
          <a:prstGeom prst="lin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4644008" y="1491630"/>
            <a:ext cx="2808312" cy="0"/>
          </a:xfrm>
          <a:prstGeom prst="line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4572000" y="1851670"/>
            <a:ext cx="216024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Gaussian Elimination</a:t>
            </a:r>
            <a:endParaRPr lang="en-US" sz="1200" dirty="0"/>
          </a:p>
        </p:txBody>
      </p:sp>
      <p:sp>
        <p:nvSpPr>
          <p:cNvPr id="4" name="Rechteck 3"/>
          <p:cNvSpPr/>
          <p:nvPr/>
        </p:nvSpPr>
        <p:spPr>
          <a:xfrm>
            <a:off x="4572000" y="2139702"/>
            <a:ext cx="1440160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applying elementary operations to get upper echelon form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012160" y="2139702"/>
            <a:ext cx="720080" cy="5760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checking the result</a:t>
            </a:r>
          </a:p>
        </p:txBody>
      </p:sp>
      <p:sp>
        <p:nvSpPr>
          <p:cNvPr id="6" name="Rechteck 5"/>
          <p:cNvSpPr/>
          <p:nvPr/>
        </p:nvSpPr>
        <p:spPr>
          <a:xfrm>
            <a:off x="7452320" y="1851670"/>
            <a:ext cx="14401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Matrix-Vector Multiplication</a:t>
            </a:r>
            <a:endParaRPr lang="en-US" sz="1200" dirty="0"/>
          </a:p>
        </p:txBody>
      </p:sp>
      <p:cxnSp>
        <p:nvCxnSpPr>
          <p:cNvPr id="8" name="Gerade Verbindung 7"/>
          <p:cNvCxnSpPr>
            <a:stCxn id="5" idx="3"/>
            <a:endCxn id="6" idx="1"/>
          </p:cNvCxnSpPr>
          <p:nvPr/>
        </p:nvCxnSpPr>
        <p:spPr>
          <a:xfrm flipV="1">
            <a:off x="6732240" y="2139702"/>
            <a:ext cx="720080" cy="288032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Rechteck 8"/>
          <p:cNvSpPr/>
          <p:nvPr/>
        </p:nvSpPr>
        <p:spPr>
          <a:xfrm>
            <a:off x="7452320" y="987574"/>
            <a:ext cx="14401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Matrix-Matrix Multiplication</a:t>
            </a:r>
            <a:endParaRPr lang="en-US" sz="1200" dirty="0"/>
          </a:p>
        </p:txBody>
      </p:sp>
      <p:sp>
        <p:nvSpPr>
          <p:cNvPr id="10" name="Rechteck 9"/>
          <p:cNvSpPr/>
          <p:nvPr/>
        </p:nvSpPr>
        <p:spPr>
          <a:xfrm>
            <a:off x="7452320" y="2715766"/>
            <a:ext cx="14401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Scalar Product</a:t>
            </a:r>
            <a:endParaRPr lang="en-US" sz="1200" dirty="0"/>
          </a:p>
        </p:txBody>
      </p:sp>
      <p:sp>
        <p:nvSpPr>
          <p:cNvPr id="12" name="Rechteck 11"/>
          <p:cNvSpPr/>
          <p:nvPr/>
        </p:nvSpPr>
        <p:spPr>
          <a:xfrm>
            <a:off x="7452320" y="3579862"/>
            <a:ext cx="14401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Angle Between Vectors</a:t>
            </a:r>
            <a:endParaRPr lang="en-US" sz="1200" dirty="0"/>
          </a:p>
        </p:txBody>
      </p:sp>
      <p:sp>
        <p:nvSpPr>
          <p:cNvPr id="14" name="Rechteck 13"/>
          <p:cNvSpPr/>
          <p:nvPr/>
        </p:nvSpPr>
        <p:spPr>
          <a:xfrm>
            <a:off x="7452320" y="4443958"/>
            <a:ext cx="14401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Orthogonality</a:t>
            </a:r>
            <a:endParaRPr lang="en-US" sz="1200" dirty="0"/>
          </a:p>
        </p:txBody>
      </p:sp>
      <p:cxnSp>
        <p:nvCxnSpPr>
          <p:cNvPr id="15" name="Gerade Verbindung 14"/>
          <p:cNvCxnSpPr>
            <a:stCxn id="6" idx="0"/>
            <a:endCxn id="9" idx="2"/>
          </p:cNvCxnSpPr>
          <p:nvPr/>
        </p:nvCxnSpPr>
        <p:spPr>
          <a:xfrm flipV="1">
            <a:off x="8172400" y="1563638"/>
            <a:ext cx="0" cy="288032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Gerade Verbindung 17"/>
          <p:cNvCxnSpPr>
            <a:stCxn id="10" idx="0"/>
            <a:endCxn id="6" idx="2"/>
          </p:cNvCxnSpPr>
          <p:nvPr/>
        </p:nvCxnSpPr>
        <p:spPr>
          <a:xfrm flipV="1">
            <a:off x="8172400" y="2427734"/>
            <a:ext cx="0" cy="288032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Gerade Verbindung 20"/>
          <p:cNvCxnSpPr>
            <a:stCxn id="12" idx="0"/>
            <a:endCxn id="10" idx="2"/>
          </p:cNvCxnSpPr>
          <p:nvPr/>
        </p:nvCxnSpPr>
        <p:spPr>
          <a:xfrm flipV="1">
            <a:off x="8172400" y="3291830"/>
            <a:ext cx="0" cy="288032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Gerade Verbindung 23"/>
          <p:cNvCxnSpPr>
            <a:stCxn id="14" idx="0"/>
            <a:endCxn id="12" idx="2"/>
          </p:cNvCxnSpPr>
          <p:nvPr/>
        </p:nvCxnSpPr>
        <p:spPr>
          <a:xfrm flipV="1">
            <a:off x="8172400" y="4155926"/>
            <a:ext cx="0" cy="288032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7" name="Rechteck 26"/>
          <p:cNvSpPr/>
          <p:nvPr/>
        </p:nvSpPr>
        <p:spPr>
          <a:xfrm>
            <a:off x="2411760" y="1851670"/>
            <a:ext cx="14401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Linear Independence</a:t>
            </a:r>
            <a:endParaRPr lang="en-US" sz="1200" dirty="0"/>
          </a:p>
        </p:txBody>
      </p:sp>
      <p:sp>
        <p:nvSpPr>
          <p:cNvPr id="28" name="Rechteck 27"/>
          <p:cNvSpPr/>
          <p:nvPr/>
        </p:nvSpPr>
        <p:spPr>
          <a:xfrm>
            <a:off x="251520" y="1851670"/>
            <a:ext cx="14401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Vector Space</a:t>
            </a:r>
            <a:endParaRPr lang="en-US" sz="1200" dirty="0"/>
          </a:p>
        </p:txBody>
      </p:sp>
      <p:sp>
        <p:nvSpPr>
          <p:cNvPr id="29" name="Rechteck 28"/>
          <p:cNvSpPr/>
          <p:nvPr/>
        </p:nvSpPr>
        <p:spPr>
          <a:xfrm>
            <a:off x="1331640" y="987574"/>
            <a:ext cx="14401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Linear Combinations</a:t>
            </a:r>
            <a:endParaRPr lang="en-US" sz="1200" dirty="0"/>
          </a:p>
        </p:txBody>
      </p:sp>
      <p:cxnSp>
        <p:nvCxnSpPr>
          <p:cNvPr id="31" name="Gerade Verbindung 30"/>
          <p:cNvCxnSpPr>
            <a:stCxn id="29" idx="2"/>
            <a:endCxn id="28" idx="3"/>
          </p:cNvCxnSpPr>
          <p:nvPr/>
        </p:nvCxnSpPr>
        <p:spPr>
          <a:xfrm flipH="1">
            <a:off x="1691680" y="1563638"/>
            <a:ext cx="360040" cy="576064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Gerade Verbindung 32"/>
          <p:cNvCxnSpPr>
            <a:stCxn id="27" idx="1"/>
            <a:endCxn id="29" idx="2"/>
          </p:cNvCxnSpPr>
          <p:nvPr/>
        </p:nvCxnSpPr>
        <p:spPr>
          <a:xfrm flipH="1" flipV="1">
            <a:off x="2051720" y="1563638"/>
            <a:ext cx="360040" cy="576064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Gerade Verbindung 34"/>
          <p:cNvCxnSpPr>
            <a:stCxn id="27" idx="3"/>
            <a:endCxn id="4" idx="1"/>
          </p:cNvCxnSpPr>
          <p:nvPr/>
        </p:nvCxnSpPr>
        <p:spPr>
          <a:xfrm>
            <a:off x="3851920" y="2139702"/>
            <a:ext cx="720080" cy="288032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7" name="Rechteck 36"/>
          <p:cNvSpPr/>
          <p:nvPr/>
        </p:nvSpPr>
        <p:spPr>
          <a:xfrm>
            <a:off x="1331640" y="2715766"/>
            <a:ext cx="14401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Basis</a:t>
            </a:r>
            <a:endParaRPr lang="en-US" sz="1200" dirty="0"/>
          </a:p>
        </p:txBody>
      </p:sp>
      <p:cxnSp>
        <p:nvCxnSpPr>
          <p:cNvPr id="38" name="Gerade Verbindung 37"/>
          <p:cNvCxnSpPr>
            <a:stCxn id="37" idx="0"/>
            <a:endCxn id="28" idx="3"/>
          </p:cNvCxnSpPr>
          <p:nvPr/>
        </p:nvCxnSpPr>
        <p:spPr>
          <a:xfrm flipH="1" flipV="1">
            <a:off x="1691680" y="2139702"/>
            <a:ext cx="360040" cy="576064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Gerade Verbindung 40"/>
          <p:cNvCxnSpPr>
            <a:stCxn id="27" idx="1"/>
            <a:endCxn id="37" idx="0"/>
          </p:cNvCxnSpPr>
          <p:nvPr/>
        </p:nvCxnSpPr>
        <p:spPr>
          <a:xfrm flipH="1">
            <a:off x="2051720" y="2139702"/>
            <a:ext cx="360040" cy="576064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4" name="Rechteck 43"/>
          <p:cNvSpPr/>
          <p:nvPr/>
        </p:nvSpPr>
        <p:spPr>
          <a:xfrm>
            <a:off x="3131840" y="3579862"/>
            <a:ext cx="14401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Determinants</a:t>
            </a:r>
            <a:endParaRPr lang="en-US" sz="1200" dirty="0"/>
          </a:p>
        </p:txBody>
      </p:sp>
      <p:cxnSp>
        <p:nvCxnSpPr>
          <p:cNvPr id="48" name="Gerade Verbindung 47"/>
          <p:cNvCxnSpPr>
            <a:stCxn id="4" idx="2"/>
            <a:endCxn id="44" idx="0"/>
          </p:cNvCxnSpPr>
          <p:nvPr/>
        </p:nvCxnSpPr>
        <p:spPr>
          <a:xfrm flipH="1">
            <a:off x="3851920" y="2715766"/>
            <a:ext cx="1440160" cy="864096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9" name="Rechteck 48"/>
          <p:cNvSpPr/>
          <p:nvPr/>
        </p:nvSpPr>
        <p:spPr>
          <a:xfrm>
            <a:off x="2267744" y="4443958"/>
            <a:ext cx="14401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Special Rules for 2x2 &amp; 3x3 Systems</a:t>
            </a:r>
            <a:endParaRPr lang="en-US" sz="1200" dirty="0"/>
          </a:p>
        </p:txBody>
      </p:sp>
      <p:sp>
        <p:nvSpPr>
          <p:cNvPr id="51" name="Rechteck 50"/>
          <p:cNvSpPr/>
          <p:nvPr/>
        </p:nvSpPr>
        <p:spPr>
          <a:xfrm>
            <a:off x="5724128" y="4443958"/>
            <a:ext cx="14401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Vector Product </a:t>
            </a:r>
          </a:p>
          <a:p>
            <a:pPr algn="ctr"/>
            <a:r>
              <a:rPr lang="en-US" sz="1200" dirty="0" smtClean="0"/>
              <a:t>in 3D</a:t>
            </a:r>
            <a:endParaRPr lang="en-US" sz="1200" dirty="0"/>
          </a:p>
        </p:txBody>
      </p:sp>
      <p:cxnSp>
        <p:nvCxnSpPr>
          <p:cNvPr id="52" name="Gerade Verbindung 51"/>
          <p:cNvCxnSpPr>
            <a:stCxn id="51" idx="3"/>
            <a:endCxn id="14" idx="1"/>
          </p:cNvCxnSpPr>
          <p:nvPr/>
        </p:nvCxnSpPr>
        <p:spPr>
          <a:xfrm>
            <a:off x="7164288" y="4731990"/>
            <a:ext cx="288032" cy="0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9" name="Rechteck 58"/>
          <p:cNvSpPr/>
          <p:nvPr/>
        </p:nvSpPr>
        <p:spPr>
          <a:xfrm>
            <a:off x="3995936" y="4443958"/>
            <a:ext cx="14401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Spat Product</a:t>
            </a:r>
          </a:p>
          <a:p>
            <a:pPr algn="ctr"/>
            <a:r>
              <a:rPr lang="en-US" sz="1200" dirty="0" smtClean="0"/>
              <a:t>in 3D</a:t>
            </a:r>
            <a:endParaRPr lang="en-US" sz="1200" dirty="0"/>
          </a:p>
        </p:txBody>
      </p:sp>
      <p:cxnSp>
        <p:nvCxnSpPr>
          <p:cNvPr id="63" name="Gerade Verbindung 62"/>
          <p:cNvCxnSpPr>
            <a:stCxn id="44" idx="1"/>
            <a:endCxn id="37" idx="2"/>
          </p:cNvCxnSpPr>
          <p:nvPr/>
        </p:nvCxnSpPr>
        <p:spPr>
          <a:xfrm flipH="1" flipV="1">
            <a:off x="2051720" y="3291830"/>
            <a:ext cx="1080120" cy="576064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4" name="Gerade Verbindung 63"/>
          <p:cNvCxnSpPr>
            <a:stCxn id="59" idx="3"/>
            <a:endCxn id="51" idx="1"/>
          </p:cNvCxnSpPr>
          <p:nvPr/>
        </p:nvCxnSpPr>
        <p:spPr>
          <a:xfrm>
            <a:off x="5436096" y="4731990"/>
            <a:ext cx="288032" cy="0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77" name="Gerade Verbindung 76"/>
          <p:cNvCxnSpPr>
            <a:stCxn id="49" idx="3"/>
            <a:endCxn id="59" idx="1"/>
          </p:cNvCxnSpPr>
          <p:nvPr/>
        </p:nvCxnSpPr>
        <p:spPr>
          <a:xfrm>
            <a:off x="3707904" y="4731990"/>
            <a:ext cx="288032" cy="0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1" name="Gerade Verbindung 80"/>
          <p:cNvCxnSpPr>
            <a:stCxn id="44" idx="2"/>
            <a:endCxn id="49" idx="0"/>
          </p:cNvCxnSpPr>
          <p:nvPr/>
        </p:nvCxnSpPr>
        <p:spPr>
          <a:xfrm flipH="1">
            <a:off x="2987824" y="4155926"/>
            <a:ext cx="864096" cy="288032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3" name="Gerade Verbindung 82"/>
          <p:cNvCxnSpPr>
            <a:stCxn id="44" idx="2"/>
            <a:endCxn id="59" idx="0"/>
          </p:cNvCxnSpPr>
          <p:nvPr/>
        </p:nvCxnSpPr>
        <p:spPr>
          <a:xfrm>
            <a:off x="3851920" y="4155926"/>
            <a:ext cx="864096" cy="288032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2" name="Ellipse 91"/>
          <p:cNvSpPr/>
          <p:nvPr/>
        </p:nvSpPr>
        <p:spPr>
          <a:xfrm>
            <a:off x="2843808" y="2571750"/>
            <a:ext cx="1800200" cy="72008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rank, pivot variables &amp; free variables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94" name="Rechteck 93"/>
          <p:cNvSpPr/>
          <p:nvPr/>
        </p:nvSpPr>
        <p:spPr>
          <a:xfrm>
            <a:off x="3059832" y="987574"/>
            <a:ext cx="14401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Linear Systems of Equations</a:t>
            </a:r>
            <a:endParaRPr lang="en-US" sz="1200" dirty="0"/>
          </a:p>
        </p:txBody>
      </p:sp>
      <p:cxnSp>
        <p:nvCxnSpPr>
          <p:cNvPr id="96" name="Gerade Verbindung 95"/>
          <p:cNvCxnSpPr>
            <a:stCxn id="29" idx="3"/>
            <a:endCxn id="94" idx="1"/>
          </p:cNvCxnSpPr>
          <p:nvPr/>
        </p:nvCxnSpPr>
        <p:spPr>
          <a:xfrm>
            <a:off x="2771800" y="1275606"/>
            <a:ext cx="288032" cy="0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8" name="Gerade Verbindung 97"/>
          <p:cNvCxnSpPr>
            <a:stCxn id="94" idx="3"/>
            <a:endCxn id="3" idx="0"/>
          </p:cNvCxnSpPr>
          <p:nvPr/>
        </p:nvCxnSpPr>
        <p:spPr>
          <a:xfrm>
            <a:off x="4499992" y="1275606"/>
            <a:ext cx="1152128" cy="576064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0" name="Rechteck 39"/>
          <p:cNvSpPr/>
          <p:nvPr/>
        </p:nvSpPr>
        <p:spPr>
          <a:xfrm>
            <a:off x="5724128" y="3579862"/>
            <a:ext cx="144016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Norm &amp;</a:t>
            </a:r>
          </a:p>
          <a:p>
            <a:pPr algn="ctr"/>
            <a:r>
              <a:rPr lang="en-US" sz="1200" dirty="0" smtClean="0"/>
              <a:t>Distance</a:t>
            </a:r>
            <a:endParaRPr lang="en-US" sz="1200" dirty="0"/>
          </a:p>
        </p:txBody>
      </p:sp>
      <p:cxnSp>
        <p:nvCxnSpPr>
          <p:cNvPr id="42" name="Gerade Verbindung 41"/>
          <p:cNvCxnSpPr>
            <a:stCxn id="40" idx="0"/>
            <a:endCxn id="10" idx="1"/>
          </p:cNvCxnSpPr>
          <p:nvPr/>
        </p:nvCxnSpPr>
        <p:spPr>
          <a:xfrm flipV="1">
            <a:off x="6444208" y="3003798"/>
            <a:ext cx="1008112" cy="576064"/>
          </a:xfrm>
          <a:prstGeom prst="lin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linear independence/ dependence belong to the most fruitful insights into the structure of vector spaces</a:t>
            </a:r>
            <a:endParaRPr lang="en-US" dirty="0"/>
          </a:p>
        </p:txBody>
      </p:sp>
      <p:grpSp>
        <p:nvGrpSpPr>
          <p:cNvPr id="23" name="Gruppieren 22"/>
          <p:cNvGrpSpPr/>
          <p:nvPr/>
        </p:nvGrpSpPr>
        <p:grpSpPr>
          <a:xfrm>
            <a:off x="251520" y="1131591"/>
            <a:ext cx="7056784" cy="1152133"/>
            <a:chOff x="467420" y="5085180"/>
            <a:chExt cx="8497068" cy="1387282"/>
          </a:xfrm>
        </p:grpSpPr>
        <p:sp>
          <p:nvSpPr>
            <p:cNvPr id="3" name="Parallelogramm 2"/>
            <p:cNvSpPr/>
            <p:nvPr/>
          </p:nvSpPr>
          <p:spPr>
            <a:xfrm>
              <a:off x="467420" y="5085184"/>
              <a:ext cx="3384500" cy="1368152"/>
            </a:xfrm>
            <a:prstGeom prst="parallelogram">
              <a:avLst>
                <a:gd name="adj" fmla="val 9826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Gerade Verbindung mit Pfeil 3"/>
            <p:cNvCxnSpPr/>
            <p:nvPr/>
          </p:nvCxnSpPr>
          <p:spPr>
            <a:xfrm flipV="1">
              <a:off x="1416599" y="5334276"/>
              <a:ext cx="720080" cy="72008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mit Pfeil 4"/>
            <p:cNvCxnSpPr/>
            <p:nvPr/>
          </p:nvCxnSpPr>
          <p:spPr>
            <a:xfrm>
              <a:off x="1416599" y="6054356"/>
              <a:ext cx="72008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Grafik 5" descr="TP_tmp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560615" y="5334276"/>
              <a:ext cx="228553" cy="25445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" name="Grafik 6" descr="TP_tmp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632623" y="6126364"/>
              <a:ext cx="254964" cy="254964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8" name="Gerade Verbindung mit Pfeil 7"/>
            <p:cNvCxnSpPr/>
            <p:nvPr/>
          </p:nvCxnSpPr>
          <p:spPr>
            <a:xfrm flipH="1" flipV="1">
              <a:off x="912543" y="5406284"/>
              <a:ext cx="504056" cy="648072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Grafik 8" descr="TP_tmp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899592" y="5766323"/>
              <a:ext cx="254455" cy="254455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0" name="Gerade Verbindung 9"/>
            <p:cNvCxnSpPr/>
            <p:nvPr>
              <p:custDataLst>
                <p:tags r:id="rId5"/>
              </p:custDataLst>
            </p:nvPr>
          </p:nvCxnSpPr>
          <p:spPr>
            <a:xfrm>
              <a:off x="1272583" y="5838332"/>
              <a:ext cx="28803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10"/>
            <p:cNvCxnSpPr/>
            <p:nvPr>
              <p:custDataLst>
                <p:tags r:id="rId6"/>
              </p:custDataLst>
            </p:nvPr>
          </p:nvCxnSpPr>
          <p:spPr>
            <a:xfrm>
              <a:off x="1560615" y="5838332"/>
              <a:ext cx="144016" cy="21602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/>
            <p:cNvCxnSpPr/>
            <p:nvPr>
              <p:custDataLst>
                <p:tags r:id="rId7"/>
              </p:custDataLst>
            </p:nvPr>
          </p:nvCxnSpPr>
          <p:spPr>
            <a:xfrm flipV="1">
              <a:off x="1272583" y="5622308"/>
              <a:ext cx="216024" cy="216024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>
              <p:custDataLst>
                <p:tags r:id="rId8"/>
              </p:custDataLst>
            </p:nvPr>
          </p:nvCxnSpPr>
          <p:spPr>
            <a:xfrm>
              <a:off x="1488607" y="5622308"/>
              <a:ext cx="144016" cy="14401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Parallelogramm 13"/>
            <p:cNvSpPr/>
            <p:nvPr>
              <p:custDataLst>
                <p:tags r:id="rId9"/>
              </p:custDataLst>
            </p:nvPr>
          </p:nvSpPr>
          <p:spPr>
            <a:xfrm>
              <a:off x="5579988" y="5085184"/>
              <a:ext cx="3384500" cy="1368152"/>
            </a:xfrm>
            <a:prstGeom prst="parallelogram">
              <a:avLst>
                <a:gd name="adj" fmla="val 9826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Gerade Verbindung mit Pfeil 14"/>
            <p:cNvCxnSpPr/>
            <p:nvPr>
              <p:custDataLst>
                <p:tags r:id="rId10"/>
              </p:custDataLst>
            </p:nvPr>
          </p:nvCxnSpPr>
          <p:spPr>
            <a:xfrm flipV="1">
              <a:off x="6529167" y="5334276"/>
              <a:ext cx="720080" cy="72008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/>
            <p:cNvCxnSpPr/>
            <p:nvPr>
              <p:custDataLst>
                <p:tags r:id="rId11"/>
              </p:custDataLst>
            </p:nvPr>
          </p:nvCxnSpPr>
          <p:spPr>
            <a:xfrm>
              <a:off x="6529167" y="6054356"/>
              <a:ext cx="72008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Grafik 16" descr="TP_tmp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673183" y="5334276"/>
              <a:ext cx="228553" cy="25445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8" name="Grafik 17" descr="TP_tmp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745191" y="6126364"/>
              <a:ext cx="254964" cy="254964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9" name="Gerade Verbindung mit Pfeil 18"/>
            <p:cNvCxnSpPr/>
            <p:nvPr>
              <p:custDataLst>
                <p:tags r:id="rId14"/>
              </p:custDataLst>
            </p:nvPr>
          </p:nvCxnSpPr>
          <p:spPr>
            <a:xfrm flipV="1">
              <a:off x="6529167" y="5445224"/>
              <a:ext cx="1643109" cy="609132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Grafik 19" descr="TP_tmp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596212" y="5229200"/>
              <a:ext cx="254455" cy="254455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1" name="Textfeld 20"/>
            <p:cNvSpPr txBox="1"/>
            <p:nvPr/>
          </p:nvSpPr>
          <p:spPr>
            <a:xfrm>
              <a:off x="2752504" y="6101868"/>
              <a:ext cx="2050155" cy="370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linearly independent</a:t>
              </a:r>
              <a:endParaRPr lang="en-US" sz="1400" dirty="0"/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4715954" y="5085180"/>
              <a:ext cx="1886089" cy="3705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 smtClean="0"/>
                <a:t>linearly dependent</a:t>
              </a:r>
              <a:endParaRPr lang="en-US" sz="1400" dirty="0"/>
            </a:p>
          </p:txBody>
        </p:sp>
      </p:grpSp>
      <p:sp>
        <p:nvSpPr>
          <p:cNvPr id="24" name="Rechteck 23"/>
          <p:cNvSpPr/>
          <p:nvPr/>
        </p:nvSpPr>
        <p:spPr>
          <a:xfrm>
            <a:off x="1691680" y="2715766"/>
            <a:ext cx="7200800" cy="230425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Grafik 2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1763690" y="2787724"/>
            <a:ext cx="7058006" cy="2142581"/>
          </a:xfrm>
          <a:prstGeom prst="rect">
            <a:avLst/>
          </a:prstGeom>
          <a:noFill/>
          <a:ln/>
          <a:effectLst/>
        </p:spPr>
      </p:pic>
      <p:sp>
        <p:nvSpPr>
          <p:cNvPr id="26" name="Rechteck 25"/>
          <p:cNvSpPr/>
          <p:nvPr/>
        </p:nvSpPr>
        <p:spPr>
          <a:xfrm>
            <a:off x="0" y="843558"/>
            <a:ext cx="179512" cy="429994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etz, Netzwerk, Digitalisierung, Transform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845100"/>
            <a:ext cx="3131840" cy="4298400"/>
          </a:xfrm>
          <a:prstGeom prst="rect">
            <a:avLst/>
          </a:prstGeom>
          <a:noFill/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683568" y="1131590"/>
            <a:ext cx="4176464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algn="ctr">
              <a:defRPr/>
            </a:lvl1pPr>
          </a:lstStyle>
          <a:p>
            <a:pPr lvl="0">
              <a:spcBef>
                <a:spcPct val="0"/>
              </a:spcBef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Further Worked-Out Exercises:</a:t>
            </a:r>
          </a:p>
          <a:p>
            <a:pPr lvl="0">
              <a:spcBef>
                <a:spcPct val="0"/>
              </a:spcBef>
              <a:defRPr/>
            </a:pPr>
            <a:endParaRPr lang="en-US" sz="500" dirty="0" smtClean="0">
              <a:solidFill>
                <a:schemeClr val="bg1"/>
              </a:solidFill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000" smtClean="0">
                <a:solidFill>
                  <a:schemeClr val="bg1"/>
                </a:solidFill>
              </a:rPr>
              <a:t>Calculus II for Management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51520" y="1131590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004048" y="1131590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Grafik 6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425290"/>
            <a:ext cx="1872207" cy="582154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7092280" y="3291830"/>
            <a:ext cx="1800200" cy="17171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2075" lvl="1" indent="-92075">
              <a:spcAft>
                <a:spcPts val="2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Scalar-product, vector-product &amp; spat-product</a:t>
            </a:r>
          </a:p>
          <a:p>
            <a:pPr marL="92075" lvl="1" indent="-92075">
              <a:spcAft>
                <a:spcPts val="2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Matrix-matrix multiplication</a:t>
            </a:r>
          </a:p>
        </p:txBody>
      </p:sp>
      <p:sp>
        <p:nvSpPr>
          <p:cNvPr id="13" name="Rechteck 12"/>
          <p:cNvSpPr/>
          <p:nvPr/>
        </p:nvSpPr>
        <p:spPr>
          <a:xfrm>
            <a:off x="7092280" y="2931790"/>
            <a:ext cx="1800200" cy="28803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Topics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4401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1" y="1190494"/>
            <a:ext cx="7042787" cy="1331729"/>
          </a:xfrm>
          <a:prstGeom prst="rect">
            <a:avLst/>
          </a:prstGeom>
          <a:noFill/>
          <a:ln/>
          <a:effectLst/>
        </p:spPr>
      </p:pic>
      <p:sp>
        <p:nvSpPr>
          <p:cNvPr id="9" name="Rechteck 8"/>
          <p:cNvSpPr/>
          <p:nvPr/>
        </p:nvSpPr>
        <p:spPr>
          <a:xfrm>
            <a:off x="1691680" y="2643758"/>
            <a:ext cx="7200800" cy="237626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fik 16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1" y="2702661"/>
            <a:ext cx="7036517" cy="222069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151216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190495"/>
            <a:ext cx="6174301" cy="1304589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1691680" y="2715766"/>
            <a:ext cx="7200800" cy="230425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2774669"/>
            <a:ext cx="6168452" cy="2039162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251520" y="1923678"/>
            <a:ext cx="1296144" cy="72008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please, upload your solutions to the chat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51520" y="1131590"/>
            <a:ext cx="1296144" cy="72008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10 minutes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self/ group work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190493"/>
            <a:ext cx="6716247" cy="373784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1691680" y="1131590"/>
            <a:ext cx="7200800" cy="1800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55"/>
            <a:ext cx="6684316" cy="1641588"/>
          </a:xfrm>
          <a:prstGeom prst="rect">
            <a:avLst/>
          </a:prstGeom>
          <a:noFill/>
          <a:ln/>
          <a:effectLst/>
        </p:spPr>
      </p:pic>
      <p:sp>
        <p:nvSpPr>
          <p:cNvPr id="9" name="Rechteck 8"/>
          <p:cNvSpPr/>
          <p:nvPr/>
        </p:nvSpPr>
        <p:spPr>
          <a:xfrm>
            <a:off x="1691680" y="3075806"/>
            <a:ext cx="7200800" cy="194421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fik 14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3147771"/>
            <a:ext cx="5251912" cy="1368813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251520" y="1923678"/>
            <a:ext cx="1296144" cy="72008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please, upload your solutions to the chat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51520" y="1131590"/>
            <a:ext cx="1296144" cy="72008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15 minutes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self/ group work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55"/>
            <a:ext cx="7028294" cy="261617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55"/>
            <a:ext cx="7042792" cy="312461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4401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80"/>
            <a:ext cx="7091214" cy="1256072"/>
          </a:xfrm>
          <a:prstGeom prst="rect">
            <a:avLst/>
          </a:prstGeom>
          <a:noFill/>
          <a:ln/>
          <a:effectLst/>
        </p:spPr>
      </p:pic>
      <p:pic>
        <p:nvPicPr>
          <p:cNvPr id="1026" name="Picture 2" descr="ravgar Harry Potter – Albus Dumbledore und seine Bird Phoenix Leinwand  Gemälde Art Wand [30,5 x 40,6 cm] ungerahmt: Amazon.de: Küche &amp; Haushal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1" y="1131590"/>
            <a:ext cx="1080119" cy="1441745"/>
          </a:xfrm>
          <a:prstGeom prst="rect">
            <a:avLst/>
          </a:prstGeom>
          <a:noFill/>
        </p:spPr>
      </p:pic>
      <p:sp>
        <p:nvSpPr>
          <p:cNvPr id="7" name="Rechteck 6"/>
          <p:cNvSpPr/>
          <p:nvPr/>
        </p:nvSpPr>
        <p:spPr>
          <a:xfrm>
            <a:off x="1691680" y="2643758"/>
            <a:ext cx="7200800" cy="237626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fik 16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1" y="2715746"/>
            <a:ext cx="7100399" cy="195028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pic>
        <p:nvPicPr>
          <p:cNvPr id="1026" name="Picture 2" descr="ravgar Harry Potter – Albus Dumbledore und seine Bird Phoenix Leinwand  Gemälde Art Wand [30,5 x 40,6 cm] ungerahmt: Amazon.de: Küche &amp; Hausha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131590"/>
            <a:ext cx="1080119" cy="1441745"/>
          </a:xfrm>
          <a:prstGeom prst="rect">
            <a:avLst/>
          </a:prstGeom>
          <a:noFill/>
        </p:spPr>
      </p:pic>
      <p:sp>
        <p:nvSpPr>
          <p:cNvPr id="7" name="Rechteck 6"/>
          <p:cNvSpPr/>
          <p:nvPr/>
        </p:nvSpPr>
        <p:spPr>
          <a:xfrm>
            <a:off x="1672968" y="1131590"/>
            <a:ext cx="7200800" cy="38884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fik 2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44977" y="1203577"/>
            <a:ext cx="7066044" cy="363624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pic>
        <p:nvPicPr>
          <p:cNvPr id="1026" name="Picture 2" descr="ravgar Harry Potter – Albus Dumbledore und seine Bird Phoenix Leinwand  Gemälde Art Wand [30,5 x 40,6 cm] ungerahmt: Amazon.de: Küche &amp; Hausha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131590"/>
            <a:ext cx="1080119" cy="1441745"/>
          </a:xfrm>
          <a:prstGeom prst="rect">
            <a:avLst/>
          </a:prstGeom>
          <a:noFill/>
        </p:spPr>
      </p:pic>
      <p:sp>
        <p:nvSpPr>
          <p:cNvPr id="7" name="Rechteck 6"/>
          <p:cNvSpPr/>
          <p:nvPr/>
        </p:nvSpPr>
        <p:spPr>
          <a:xfrm>
            <a:off x="1672968" y="1131590"/>
            <a:ext cx="7200800" cy="38884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1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44977" y="1203572"/>
            <a:ext cx="6814274" cy="366179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instance, a set of vectors is linearly independent if and only if none of these vectors is a linear combination of the other ones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00811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48"/>
            <a:ext cx="7050105" cy="810188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1691680" y="2283718"/>
            <a:ext cx="7200800" cy="21602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2355680"/>
            <a:ext cx="7053410" cy="1997880"/>
          </a:xfrm>
          <a:prstGeom prst="rect">
            <a:avLst/>
          </a:prstGeom>
          <a:noFill/>
          <a:ln/>
          <a:effectLst/>
        </p:spPr>
      </p:pic>
      <p:sp>
        <p:nvSpPr>
          <p:cNvPr id="9" name="Rechteck 8"/>
          <p:cNvSpPr/>
          <p:nvPr/>
        </p:nvSpPr>
        <p:spPr>
          <a:xfrm>
            <a:off x="0" y="843558"/>
            <a:ext cx="179512" cy="429994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Calculus II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basis of a vector space is a collection of linearly independent vectors that span the whole space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8002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48"/>
            <a:ext cx="7036123" cy="1658372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1691680" y="3291830"/>
            <a:ext cx="7200800" cy="15327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3363788"/>
            <a:ext cx="7054761" cy="1350287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0" y="843558"/>
            <a:ext cx="179512" cy="429994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basis sets of a vector space have the same lengths. This allows us to assign a dimension to each vector space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0081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1203548"/>
            <a:ext cx="7055096" cy="835631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1691680" y="2571750"/>
            <a:ext cx="7200800" cy="100811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fik 16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1" y="2643708"/>
            <a:ext cx="7051501" cy="851155"/>
          </a:xfrm>
          <a:prstGeom prst="rect">
            <a:avLst/>
          </a:prstGeom>
          <a:noFill/>
          <a:ln/>
          <a:effectLst/>
        </p:spPr>
      </p:pic>
      <p:sp>
        <p:nvSpPr>
          <p:cNvPr id="9" name="Rechteck 8"/>
          <p:cNvSpPr/>
          <p:nvPr/>
        </p:nvSpPr>
        <p:spPr>
          <a:xfrm>
            <a:off x="1691680" y="3723878"/>
            <a:ext cx="7200800" cy="100811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15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763690" y="3795836"/>
            <a:ext cx="7056665" cy="837248"/>
          </a:xfrm>
          <a:prstGeom prst="rect">
            <a:avLst/>
          </a:prstGeom>
          <a:noFill/>
          <a:ln/>
          <a:effectLst/>
        </p:spPr>
      </p:pic>
      <p:sp>
        <p:nvSpPr>
          <p:cNvPr id="10" name="Rechteck 9"/>
          <p:cNvSpPr/>
          <p:nvPr/>
        </p:nvSpPr>
        <p:spPr>
          <a:xfrm>
            <a:off x="0" y="843558"/>
            <a:ext cx="179512" cy="429994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971600" y="1563638"/>
            <a:ext cx="7200800" cy="3600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971600" y="1131590"/>
            <a:ext cx="509748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Topics</a:t>
            </a:r>
          </a:p>
          <a:p>
            <a:endParaRPr lang="en-US" sz="1000" dirty="0" smtClean="0"/>
          </a:p>
          <a:p>
            <a:pPr lvl="1"/>
            <a:r>
              <a:rPr lang="en-US" b="1" dirty="0" smtClean="0"/>
              <a:t>Scalar-Product, Vector-Product &amp; Spat-Product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Matrix-Matrix Multiplication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(standard) scalar product is the same as a row-column vector multiplication 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94421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89" y="1203552"/>
            <a:ext cx="7067810" cy="1795326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1691680" y="3199284"/>
            <a:ext cx="7200800" cy="182073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89" y="3271246"/>
            <a:ext cx="6996105" cy="145671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u}$&#10;}}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"/>
  <p:tag name="PICTUREFILESIZE" val="50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v}$&#10;}}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"/>
  <p:tag name="PICTUREFILESIZE" val="49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e}$&#10;}}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"/>
  <p:tag name="PICTUREFILESIZE" val="45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e}^*$&#10;}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8"/>
  <p:tag name="PICTUREFILESIZE" val="58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lambda \vec{e}$&#10;}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2"/>
  <p:tag name="PICTUREFILESIZE" val="78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alpha(\vec{u}, \vec{v})$&#10;}}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9"/>
  <p:tag name="PICTUREFILESIZE" val="177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4,1583"/>
  <p:tag name="ORIGINALWIDTH" val="3175,853"/>
  <p:tag name="LATEXADDIN" val="\documentclass{article}\pagestyle{empty}&#10;\usepackage{amsmath}&#10;\usepackage{amsfonts}&#10;\usepackage{amssymb}&#10;\begin{document}&#10;\begin{minipage}{9.4 cm}&#10;{\sffamily{&#10;{\bf{Angle Between two Vectors:}}\\[1mm]&#10;The angle $\alpha(\vec{u}, \vec{v})$ between two vectors $\vec{u}$ and $\vec{v}$ is defined via&#10;$$&#10; \cos\left( \alpha(\vec{u}, \vec{v}) \right) \, \, := \, \,&#10; \frac{\langle \vec{u} , \vec{v} \rangle}{\| \vec{u} \| \cdot \| \vec{v} \|} \, , \qquad&#10; \text{with $0 \leq \alpha(\vec{u}, \vec{v}) \leq \pi$} \, .&#10;$$&#10;}}&#10;\end{minipage}&#10;\end{document}"/>
  <p:tag name="IGUANATEXSIZE" val="20"/>
  <p:tag name="IGUANATEXCURSOR" val="19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2,9434"/>
  <p:tag name="ORIGINALWIDTH" val="3322,085"/>
  <p:tag name="LATEXADDIN" val="\documentclass{article}\pagestyle{empty}&#10;\usepackage{amsmath}&#10;\usepackage{amsfonts}&#10;\usepackage{amssymb}&#10;\begin{document}&#10;\begin{minipage}{9.4 cm}&#10;{\sffamily{&#10;{\bf{Orthogonal Vectors:}}\\[1mm]&#10;Two vectors $\vec{u}$ and $\vec{v}$ are called&#10;{\bf{orthogonal}} or {\bf{perpendicular}} (in symbols $\vec{u} \perp \vec{v}$) if $\langle \vec{u}, \vec{v} \rangle = 0$.&#10;&#10;}}&#10;\end{minipage}&#10;\end{document}"/>
  <p:tag name="IGUANATEXSIZE" val="20"/>
  <p:tag name="IGUANATEXCURSOR" val="23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5,7143"/>
  <p:tag name="ORIGINALWIDTH" val="3316,836"/>
  <p:tag name="LATEXADDIN" val="\documentclass{article}\pagestyle{empty}&#10;\usepackage{amsmath}&#10;\usepackage{amsfonts}&#10;\usepackage{amssymb}&#10;\begin{document}&#10;\begin{minipage}{9.4 cm}&#10;{\sffamily{&#10;{\bf{Example:}} For instance in $\mathbb{R}^3$ the two vectors $\vec{\mathfrak{e}}_1 = (1, 0, 0)^T$ and&#10;$\vec{v} = (0, 1, 1)^T$ are orthogonal with respect to the scalar product.&#10;&#10;&#10;}}&#10;\end{minipage}&#10;\end{document}"/>
  <p:tag name="IGUANATEXSIZE" val="20"/>
  <p:tag name="IGUANATEXCURSOR" val="32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nB_UZEmb0ScBo9sdEyZc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LZv6z240CDQC8KVxNLb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w5FkfE9UyrT9mscUtWh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u}$&#10;}}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"/>
  <p:tag name="PICTUREFILESIZE" val="50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v}$&#10;}}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"/>
  <p:tag name="PICTUREFILESIZE" val="49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alpha(\vec{u}, \vec{v})$&#10;}}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9"/>
  <p:tag name="PICTUREFILESIZE" val="177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nB_UZEmb0ScBo9sdEyZc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LZv6z240CDQC8KVxNLb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w5FkfE9UyrT9mscUtWh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qh3fXIckGQnA8x7at8q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u}$&#10;}}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"/>
  <p:tag name="PICTUREFILESIZE" val="50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v}$&#10;}}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7"/>
  <p:tag name="PICTUREFILESIZE" val="49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alpha(\vec{u}, \vec{v})$&#10;}}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9"/>
  <p:tag name="PICTUREFILESIZE" val="177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1,9086"/>
  <p:tag name="ORIGINALWIDTH" val="2848,894"/>
  <p:tag name="LATEXADDIN" val="\documentclass{article}\pagestyle{empty}&#10;\usepackage{amsmath}&#10;\usepackage{amsfonts}&#10;\usepackage{amssymb}&#10;\begin{document}&#10;\begin{minipage}{12.4 cm}&#10;{\sffamily{&#10;{\bf{Example:}}\\[1mm]&#10;The two vectors&#10;$$&#10;\left( \begin{array}{c} 3 \\ -2 \\ 3 \end{array} \right) \quad \text{and} \quad \left( \begin{array}{c} 1 \\ 3 \\ 1 \end{array} \right)&#10;$$&#10;&#10;}}&#10;\end{minipage}&#10;\end{document}"/>
  <p:tag name="IGUANATEXSIZE" val="20"/>
  <p:tag name="IGUANATEXCURSOR" val="34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5,1631"/>
  <p:tag name="ORIGINALWIDTH" val="3060,368"/>
  <p:tag name="LATEXADDIN" val="\documentclass{article}\pagestyle{empty}&#10;\usepackage{amsmath}&#10;\usepackage{amsfonts}&#10;\usepackage{amssymb}&#10;\begin{document}&#10;\begin{minipage}{9.5 cm}&#10;{\sffamily{&#10;are orthogonal to each other, as&#10;$$&#10;\left\langle \left(\begin{array}{c} 3 \\ -2 \\ 3&#10;\end{array} \right) \, , \, \left(\begin{array}{c} 1 \\ 3 \\ 1&#10;\end{array} \right) \right\rangle&#10;\, \, = \, \,&#10;3 \cdot 1 - 2 \cdot 3 + 3 \cdot 1&#10;\, \, = \, \, 0 \, .&#10;$$&#10;&#10;}}&#10;\end{minipage}&#10;\end{document}"/>
  <p:tag name="IGUANATEXSIZE" val="20"/>
  <p:tag name="IGUANATEXCURSOR" val="14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1,9086"/>
  <p:tag name="ORIGINALWIDTH" val="4388,452"/>
  <p:tag name="LATEXADDIN" val="\documentclass{article}\pagestyle{empty}&#10;\usepackage{amsmath}&#10;\usepackage{amsfonts}&#10;\usepackage{amssymb}&#10;\begin{document}&#10;\begin{minipage}{12.4 cm}&#10;{\sffamily{&#10;As we will soon see, the value of the vector product in $\mathbb{R}^3$ is that it effortlessly allows us to&#10;construct a vector that is orthogonal to two others. For instance, if $\vec{u}$ and $\vec{v}$ are linearly independent,&#10;then $\vec{u} \times \vec{v}$ is orthogonal to both of them, i.e. it is perpendicular to&#10;$\textrm{span}\{\vec{u}, \vec{v}\}$:&#10;$$&#10; \vec{u} \times \vec{v} \, \, \perp \, \, \textrm{span}\{\vec{u}, \vec{v}\} \, .&#10;$$&#10;}}&#10;\end{minipage}&#10;\end{document}"/>
  <p:tag name="IGUANATEXSIZE" val="20"/>
  <p:tag name="IGUANATEXCURSOR" val="60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4,357"/>
  <p:tag name="ORIGINALWIDTH" val="4386,952"/>
  <p:tag name="LATEXADDIN" val="\documentclass{article}\pagestyle{empty}&#10;\usepackage{amsmath}&#10;\usepackage{amsfonts}&#10;\usepackage{amssymb}&#10;\begin{document}&#10;\begin{minipage}{12.4 cm}&#10;{\sffamily{&#10;{\bf{Vector Product:}}\\[1mm]&#10;The following product of two vectors $\vec{u} = (u_1, u_2, u_3)$ and $\vec{v} = (v_1, v_2, v_3)$ in $\mathbb{R}^3$ is called the {\bf{vector product}} (or cross product) of $\vec{u}$ and $\vec{v}$:\\[-1mm]&#10;$$&#10; \times \, : \left\{ \begin{array}{r c l} &#10; \mathbb{R}^3 \times \mathbb{R}^3 &amp; \to &amp; \mathbb{R}^3 \\&#10; \left( \vec{u} , \vec{v} \right) &amp; \mapsto &amp; \vec{u} \times \vec{v} \, = \,&#10; \left( \begin{array}{c} u_1 \\ u_2 \\ u_3 \end{array} \right) \times \left( \begin{array}{c} v_1 \\ v_2 \\ v_3 \end{array} \right)&#10; \, \, := \, \, \left( \begin{array}{c} u_2 v_3 - u_3 v_2 \\ u_3 v_1 - u_1 v_3 \\ u_1 v_2 - u_2 v_1 \end{array} \right)&#10; \end{array} \right.&#10;$$&#10;}}&#10;\end{minipage}&#10;\end{document}"/>
  <p:tag name="IGUANATEXSIZE" val="20"/>
  <p:tag name="IGUANATEXCURSOR" val="30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96,251"/>
  <p:tag name="ORIGINALWIDTH" val="4383,952"/>
  <p:tag name="LATEXADDIN" val="\documentclass{article}\pagestyle{empty}&#10;\usepackage{amsmath}&#10;\usepackage{amsfonts}&#10;\usepackage{amssymb}&#10;\begin{document}&#10;\begin{minipage}{12.4 cm}&#10;{\sffamily{&#10;A mnemonic formula to remember the computation of the cross product involves taking cross-differences of those rows that&#10;are not to be computed. E.g., for the value of the first row, we take the cross-difference of the second and third row.\\&#10;&#10;For instance, we have&#10;\begin{eqnarray*}&#10;\left( \begin{array}{c}&#10;3 \\ -3 \\ 1&#10;\end{array} \right) \times \left( \begin{array}{c}&#10;4 \\ 9 \\ 2&#10;\end{array} \right) &amp; = &amp; \left( \begin{array}{c}&#10;(-3) \cdot 2 - 1 \cdot 9 \\ 1 \cdot 4 - 3 \cdot 2 \\ 3 \cdot 9 - (-3) \cdot 4&#10;\end{array} \right) \hspace{4cm} \phantom{u} \\[6mm]&#10;&amp; = &amp; \left( \begin{array}{c}&#10;-6 - 9 \\ 4 - 6 \\ 27 + 12&#10;\end{array} \right)&#10;\, \, = \, \,&#10;\left( \begin{array}{c}&#10;-15 \\ -2 \\ 39&#10;\end{array} \right) \, .&#10;\end{eqnarray*}&#10;&#10;}}&#10;\end{minipage}&#10;\end{document}"/>
  <p:tag name="IGUANATEXSIZE" val="20"/>
  <p:tag name="IGUANATEXCURSOR" val="72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3,4496"/>
  <p:tag name="ORIGINALWIDTH" val="931,3836"/>
  <p:tag name="LATEXADDIN" val="\documentclass{article}\pagestyle{empty}&#10;\usepackage{amsmath}&#10;\usepackage{amsfonts}&#10;\usepackage{amssymb}&#10;\begin{document}&#10;\begin{minipage}{12.4 cm}&#10;{\sffamily{&#10;{\small{&#10;$$&#10;\left( \begin{array}{c}&#10;3 \\ -3 \\ 1&#10;\end{array} \right) \times \left( \begin{array}{c}&#10;4 \\ 9 \\ 2&#10;\end{array} \right)&#10;$$&#10;}}&#10;}}&#10;\end{minipage}&#10;\end{document}"/>
  <p:tag name="IGUANATEXSIZE" val="20"/>
  <p:tag name="IGUANATEXCURSOR" val="29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3,4496"/>
  <p:tag name="ORIGINALWIDTH" val="931,3836"/>
  <p:tag name="LATEXADDIN" val="\documentclass{article}\pagestyle{empty}&#10;\usepackage{amsmath}&#10;\usepackage{amsfonts}&#10;\usepackage{amssymb}&#10;\begin{document}&#10;\begin{minipage}{12.4 cm}&#10;{\sffamily{&#10;{\small{&#10;$$&#10;\left( \begin{array}{c}&#10;3 \\ -3 \\ 1&#10;\end{array} \right) \times \left( \begin{array}{c}&#10;4 \\ 9 \\ 2&#10;\end{array} \right)&#10;$$&#10;}}&#10;}}&#10;\end{minipage}&#10;\end{document}"/>
  <p:tag name="IGUANATEXSIZE" val="20"/>
  <p:tag name="IGUANATEXCURSOR" val="29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3,4496"/>
  <p:tag name="ORIGINALWIDTH" val="931,3836"/>
  <p:tag name="LATEXADDIN" val="\documentclass{article}\pagestyle{empty}&#10;\usepackage{amsmath}&#10;\usepackage{amsfonts}&#10;\usepackage{amssymb}&#10;\begin{document}&#10;\begin{minipage}{12.4 cm}&#10;{\sffamily{&#10;{\small{&#10;$$&#10;\left( \begin{array}{c}&#10;3 \\ -3 \\ 1&#10;\end{array} \right) \times \left( \begin{array}{c}&#10;4 \\ 9 \\ 2&#10;\end{array} \right)&#10;$$&#10;}}&#10;}}&#10;\end{minipage}&#10;\end{document}"/>
  <p:tag name="IGUANATEXSIZE" val="20"/>
  <p:tag name="IGUANATEXCURSOR" val="29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08,999"/>
  <p:tag name="ORIGINALWIDTH" val="4263,967"/>
  <p:tag name="LATEXADDIN" val="\documentclass{article}\pagestyle{empty}&#10;\usepackage{amsmath}&#10;\usepackage{amsfonts}&#10;\usepackage{amssymb}&#10;\begin{document}&#10;\begin{minipage}{12.4 cm}&#10;{\sffamily{&#10;{\bf{Example:}}\\[1mm]&#10;We have&#10;$$&#10;\left( \begin{array}{c}&#10;3 \\ -3 \\ 1&#10;\end{array} \right) \times \left( \begin{array}{c}&#10;4 \\ 9 \\ 2&#10;\end{array} \right) = \left( \begin{array}{c}&#10;(-3) \cdot 2 - 1 \cdot 9 \\ 1 \cdot 4 - 3 \cdot 2 \\ 3 \cdot 9 - (-3) \cdot 4&#10;\end{array} \right) = \left( \begin{array}{c}&#10;-6 - 9 \\ 4 - 6 \\ 27 + 12&#10;\end{array} \right) = \left( \begin{array}{c}&#10;-15 \\ -2 \\ 39&#10;\end{array} \right) \, .&#10;$$&#10;Notice, that\\[-2mm]&#10;$$&#10;\langle (3, -3, 1)^T , (-15, -2, 39)^T \rangle \, \, = \, \, -45 + 6 + 39 \, \, = \, \, 0&#10;$$&#10;and\\[-2mm]&#10;$$&#10;\langle (4, 9, 2)^T , (-15, -2, 39)^T \rangle \, \, = \, \, -60 - 18 + 78 \, \, = \, \, 0&#10;$$&#10;as well, i.e. the vector product is orthogonal to both vectors of which is was built.&#10;&#10;}}&#10;\end{minipage}&#10;\end{document}"/>
  <p:tag name="IGUANATEXSIZE" val="20"/>
  <p:tag name="IGUANATEXCURSOR" val="18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9,831"/>
  <p:tag name="ORIGINALWIDTH" val="4128,234"/>
  <p:tag name="LATEXADDIN" val="\documentclass{article}\pagestyle{empty}&#10;\usepackage{amsmath}&#10;\usepackage{amsfonts}&#10;\usepackage{amssymb}&#10;\begin{document}&#10;\begin{minipage}{12.4 cm}&#10;{\sffamily{&#10;{\bf{Example:}}\\[1mm]&#10;As a second example, let us discuss&#10;$$&#10;\left( \begin{array}{c}&#10;3 \\ -3 \\ 1&#10;\end{array} \right) \times \left( \begin{array}{c}&#10;-12 \\ 12 \\ -4&#10;\end{array} \right) \, \, = \, \, \left( \begin{array}{c}&#10;(-3) \cdot (-4) - 1 \cdot 12 \\ 1 \cdot (-12) - 3 \cdot (-4) \\ 3 \cdot 12 - (-3) \cdot (-12)&#10;\end{array} \right) \, \, = \, \, \left( \begin{array}{c}&#10;0 \\ 0 \\ 0&#10;\end{array} \right) \, .&#10;$$&#10;Here, the two vectors that constitute the vector product are lineraly dependent.\\[2mm] Obviously, $\vec{0}$ is&#10;ortogonal to both of them.&#10;}}&#10;\end{minipage}&#10;\end{document}"/>
  <p:tag name="IGUANATEXSIZE" val="20"/>
  <p:tag name="IGUANATEXCURSOR" val="45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24,522"/>
  <p:tag name="ORIGINALWIDTH" val="3334,833"/>
  <p:tag name="LATEXADDIN" val="\documentclass{article}\pagestyle{empty}&#10;\usepackage{amsmath}&#10;\usepackage{amsfonts}&#10;\usepackage{amssymb}&#10;\begin{document}&#10;\begin{minipage}{9.4 cm}&#10;{\sffamily{&#10;Geometrically, the magnitude $\| \vec{u} \times \vec{v} \|$ of the vector product $\vec{u} \times \vec{v}$&#10;can be interpreted as the positive area of the parallelogram having $\vec{u}$ and $\vec{v}$ as sides.\\[1mm]&#10;For the area $A$ of the parallelogram, we have&#10;\begin{eqnarray*}&#10;A &amp; = &amp; \|\vec{u}\| \cdot \|\vec{v}\| \cdot \sin(\alpha) \\[1mm]&#10;&amp; = &amp;&#10;\|\vec{u}\| \cdot \|\vec{v}\| \cdot \sqrt{1 - \cos^2(\alpha)} \\[1mm]&#10;&amp; = &amp;&#10;\|\vec{u}\| \cdot \|\vec{v}\| \cdot \sqrt{ \frac{\|\vec{u}\|^2 \cdot \|\vec{v}\|^2}{\|\vec{u}\|^2 \cdot \|\vec{v}\|^2}&#10;- \frac{\langle \vec{u}, \vec{v} \rangle^2}{\|\vec{u}\|^2 \cdot \|\vec{v}\|^2}} \\[1mm]&#10;&amp; = &amp;&#10;\sqrt{\|\vec{u}\|^2 \cdot \|\vec{v}\|^2 - \langle \vec{u}, \vec{v} \rangle^2}&#10;\, \, = \, \,&#10;\sqrt{\langle \vec{u}, \vec{u} \rangle \cdot \langle \vec{v}, \vec{v} \rangle - \langle \vec{u}, \vec{v} \rangle^2}&#10;\end{eqnarray*}&#10;}}&#10;\end{minipage}&#10;\end{document}"/>
  <p:tag name="IGUANATEXSIZE" val="20"/>
  <p:tag name="IGUANATEXCURSOR" val="74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11,511"/>
  <p:tag name="ORIGINALWIDTH" val="4378,703"/>
  <p:tag name="LATEXADDIN" val="\documentclass{article}\pagestyle{empty}&#10;\usepackage{amsmath}&#10;\usepackage{amsfonts}&#10;\usepackage{amssymb}&#10;\begin{document}&#10;\begin{minipage}{12.4 cm}&#10;{\sffamily{&#10;Next, we need the following\\[1mm]&#10;{\bf{Proposition:}}\\[1mm]&#10;Let $\vec{u}_1, \vec{u}_2, \vec{v}_1, \vec{v}_2$ be vectors in $\mathbb{R}^3$ equipped&#10;with the standard scalar product $\langle \cdot , \cdot \rangle$. Then, it holds that&#10;\begin{eqnarray*}&#10;\left\langle \vec{u}_1 \times \vec{v}_1 \, , \, \vec{u}_2 \times \vec{v}_2 \right\rangle &amp; = &amp;&#10; \det\left( \begin{array}{c c}&#10; \langle \vec{u}_1 , \vec{u}_2 \rangle &amp; \langle \vec{u}_1 , \vec{v}_2 \rangle \\&#10; \langle \vec{v}_1 , \vec{u}_2 \rangle &amp; \langle \vec{v}_1 , \vec{v}_2 \rangle&#10; \end{array} \right)\\[1mm]&#10; &amp; = &amp;&#10; \left( \langle \vec{u}_1 , \vec{u}_2 \rangle \cdot \langle \vec{v}_1 , \vec{v}_2 \rangle \right) -&#10; \left( \langle \vec{u}_1 , \vec{v}_2 \rangle \cdot \langle \vec{v}_1 , \vec{u}_2 \rangle \right) \, ,&#10;\end{eqnarray*}&#10;where the second identity follows from the computation rules of the determinant.\\[2mm]&#10;Thus:&#10;$$&#10;\left\langle \vec{u} \times \vec{v} \, , \, \vec{u} \times \vec{v} \right\rangle \, \, = \, \,&#10;\langle \vec{u} , \vec{u} \rangle \cdot \langle \vec{v} , \vec{v} \rangle -&#10;\langle \vec{u} , \vec{v} \rangle^2&#10;$$&#10;&#10;}}&#10;\end{minipage}&#10;\end{document}"/>
  <p:tag name="IGUANATEXSIZE" val="20"/>
  <p:tag name="IGUANATEXCURSOR" val="121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85,602"/>
  <p:tag name="ORIGINALWIDTH" val="4387,702"/>
  <p:tag name="LATEXADDIN" val="\documentclass{article}\pagestyle{empty}&#10;\usepackage{amsmath}&#10;\usepackage{amsfonts}&#10;\usepackage{amssymb}&#10;\begin{document}&#10;\begin{minipage}{12.4 cm}&#10;{\sffamily{&#10;\noindent {\bf{Proof:}}\\[1mm]&#10;Both sides of the identity&#10;$$&#10;\left\langle \vec{u}_1 \times \vec{v}_1 \, , \, \vec{u}_2 \times \vec{v}_2 \right\rangle \, \, = \, \,&#10;\left( \langle \vec{u}_1 , \vec{u}_2 \rangle \cdot \langle \vec{v}_1 , \vec{v}_2 \rangle \right) -&#10;\left( \langle \vec{u}_1 , \vec{v}_2 \rangle \cdot \langle \vec{v}_1 , \vec{u}_2 \rangle \right) \qquad (\ast)&#10;$$&#10;are linear in the four variables $\vec{u}_1, \vec{u}_2, \vec{v}_1, \vec{v}_2 \in \textrm{span}\{ \vec{\mathfrak{e}}_1,&#10;\vec{\mathfrak{e}}_2, \vec{\mathfrak{e}}_3\}$.\\[1mm]&#10;Thus it is sufficient to discuss $(\ast)$ only for the elements of the&#10;canonical basis, i.e. for $\vec{u}_1, \vec{u}_2, \vec{v}_1, \vec{v}_2 \in \{ \vec{\mathfrak{e}}_1,&#10;\vec{\mathfrak{e}}_2, \vec{\mathfrak{e}}_3\}$.&#10;}}&#10;\end{minipage}&#10;\end{document}"/>
  <p:tag name="IGUANATEXSIZE" val="20"/>
  <p:tag name="IGUANATEXCURSOR" val="71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70,266"/>
  <p:tag name="ORIGINALWIDTH" val="3318,335"/>
  <p:tag name="LATEXADDIN" val="\documentclass{article}\pagestyle{empty}&#10;\usepackage{amsmath}&#10;\usepackage{amsfonts}&#10;\usepackage{amssymb}&#10;\begin{document}&#10;\begin{minipage}{9.4 cm}&#10;{\sffamily{&#10;Let the three linearly independent vectors $\vec{a}, \vec{b}, \vec{c} \in \mathbb{R}^3$ span a {\bf{spat}}&#10;or {\bf{parallelepiped}} as shown in the sketch:&#10;\begin{itemize}&#10;\item The basis of the spat is the parallelogram spaned by $\vec{a}$ and $\vec{b}$. Its area $g$ reads as&#10; $g = \| \vec{a} \times \vec{b} \|$.&#10;\item The heights (with length $h$) of the spat has the same direction as $\vec{a} \times \vec{b}$. With $\vec{c}$ it gives rise to an&#10; angle $\alpha$, and thus $h = \| \vec{c} \| \cdot |\cos\left(\alpha \right)|$.&#10;\item Thus, for the volume $V = g \cdot h$ of the spat reads as&#10; $$&#10; V \, \, = \, \, \| \vec{a} \times \vec{b} \| \cdot \| \vec{c} \| \cdot | \cos\left(\alpha \right) |&#10; \, \, = \, \, \left| \langle \vec{a} \times \vec{b} \, , \, \vec{c} \rangle \right| \, .&#10; $$&#10;\end{itemize}&#10;}}&#10;\end{minipage}&#10;\end{document}"/>
  <p:tag name="IGUANATEXSIZE" val="20"/>
  <p:tag name="IGUANATEXCURSOR" val="48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68,1666"/>
  <p:tag name="ORIGINALWIDTH" val="3065,617"/>
  <p:tag name="LATEXADDIN" val="\documentclass{article}\pagestyle{empty}&#10;\usepackage{amsmath}&#10;\usepackage{amsfonts}&#10;\usepackage{amssymb}&#10;\begin{document}&#10;\begin{minipage}{9.4 cm}&#10;{\sffamily{&#10;This defines the {\bf{spat-product}} (or {\bf{mixed product}}):\\[-1mm]&#10;$$&#10;[ \cdot, \cdot, \cdot ] \, : \left\{ \begin{array}{r c l}&#10; \mathbb{R}^3 \times \mathbb{R}^3 \times \mathbb{R}^3 &amp; \to &amp; \mathbb{R} \\[2mm]&#10; \left( \vec{a}, \vec{b}, \vec{c} \right) &amp; \mapsto &amp; \left[ \vec{a}, \vec{b}, \vec{c} \right] \, := \,&#10; \left\langle \vec{a} \times \vec{b} \, , \, \vec{c} \right\rangle&#10;\end{array} \right.&#10;$$&#10;}}&#10;\end{minipage}&#10;\end{document}"/>
  <p:tag name="IGUANATEXSIZE" val="20"/>
  <p:tag name="IGUANATEXCURSOR" val="22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7,604"/>
  <p:tag name="ORIGINALWIDTH" val="3111,361"/>
  <p:tag name="LATEXADDIN" val="\documentclass{article}\pagestyle{empty}&#10;\usepackage{amsmath}&#10;\usepackage{amsfonts}&#10;\usepackage{amssymb}&#10;\begin{document}&#10;\begin{minipage}{9.4 cm}&#10;{\sffamily{&#10;{\bf{Example}}: We have&#10;{\small{&#10;\begin{eqnarray*}&#10;\left[ \begin{pmatrix} 2 \\ -1 \\ 3 \end{pmatrix} , \begin{pmatrix} 0 \\ 2 \\ 1 \end{pmatrix} ,&#10;\begin{pmatrix} 4\\ 1 \\ 3 \end{pmatrix} \right]&#10;&amp; = &amp;&#10;\left\langle&#10;\begin{pmatrix} 2 \\ -1 \\ 3 \end{pmatrix} \times \begin{pmatrix} 0 \\ 2 \\ 1 \end{pmatrix} ,&#10;\begin{pmatrix} 4\\ 1 \\ 3 \end{pmatrix}&#10;\right\rangle \\[2mm]&#10;&amp; = &amp;&#10;\left\langle&#10;\begin{pmatrix} (-1) \cdot 1 - 3 \cdot 2 \\ 3 \cdot 0 - 2 \cdot 1 \\ 2 \cdot 2 - (-1) \cdot 0 \end{pmatrix} ,&#10;\begin{pmatrix} 4\\ 1 \\ 3 \end{pmatrix}&#10;\right\rangle &#10;\end{eqnarray*}&#10;}}&#10;}}&#10;\end{minipage}&#10;\end{document}"/>
  <p:tag name="IGUANATEXSIZE" val="20"/>
  <p:tag name="IGUANATEXCURSOR" val="53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22,01"/>
  <p:tag name="ORIGINALWIDTH" val="2880,39"/>
  <p:tag name="LATEXADDIN" val="\documentclass{article}\pagestyle{empty}&#10;\usepackage{amsmath}&#10;\usepackage{amsfonts}&#10;\usepackage{amssymb}&#10;\begin{document}&#10;\begin{minipage}{9.4 cm}&#10;{\sffamily{&#10;{\small{&#10;\begin{eqnarray*}&#10;\left[ \begin{pmatrix} 2 \\ -1 \\ 3 \end{pmatrix} , \begin{pmatrix} 0 \\ 2 \\ 1 \end{pmatrix} ,&#10;\begin{pmatrix} 4\\ 1 \\ 3 \end{pmatrix} \right]&#10;&amp; = &amp;&#10;\left\langle&#10;\begin{pmatrix} 2 \\ -1 \\ 3 \end{pmatrix} \times \begin{pmatrix} 0 \\ 2 \\ 1 \end{pmatrix} ,&#10;\begin{pmatrix} 4\\ 1 \\ 3 \end{pmatrix}&#10;\right\rangle \\[2mm]&#10;&amp; = &amp;&#10;\left\langle&#10;\begin{pmatrix} (-1) \cdot 1 - 3 \cdot 2 \\ 3 \cdot 0 - 2 \cdot 1 \\ 2 \cdot 2 - (-1) \cdot 0 \end{pmatrix} ,&#10;\begin{pmatrix} 4\\ 1 \\ 3 \end{pmatrix}&#10;\right\rangle \\[2mm]&#10;&amp; = &amp;&#10;\left\langle&#10;\begin{pmatrix} -7 \\ -2 \\ 4 \end{pmatrix} ,&#10;\begin{pmatrix} 4\\ 1 \\ 3 \end{pmatrix}&#10;\right\rangle \\[2mm]&#10;&amp; = &amp;&#10;(-7) \cdot 4 + (-2) \cdot 1 + 3 \cdot 3 \\[2mm]&#10;&amp; = &amp;&#10;-18&#10;\end{eqnarray*}&#10;}}&#10;}}&#10;\end{minipage}&#10;\end{document}"/>
  <p:tag name="IGUANATEXSIZE" val="20"/>
  <p:tag name="IGUANATEXCURSOR" val="88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93,251"/>
  <p:tag name="ORIGINALWIDTH" val="3949,757"/>
  <p:tag name="LATEXADDIN" val="\documentclass{article}\pagestyle{empty}&#10;\usepackage{amsmath}&#10;\usepackage{amsfonts}&#10;\usepackage{amssymb}&#10;\begin{document}&#10;\begin{minipage}{12.4 cm}&#10;{\sffamily{&#10; Let $\vec{a} = (a_1, a_2, a_3)^T$, $\vec{b} = (b_1, b_2, b_3)^T$ and $\vec{c} = (c_1, c_2, c_3)^T$. Then&#10;\begin{eqnarray*}&#10;\left[ \vec{a}, \vec{b} , \vec{c} \right] &amp; = &amp;&#10;\left\langle \vec{a} \times \vec{b} \, , \, \vec{c} \right\rangle \, \, = \, \,&#10;\left\langle \left( \begin{array}{c}&#10;a_2 b_3 - a_3 b_2 \\ a_3 b_1 - a_1 b_3 \\ a_1 b_2 - a_2 b_1&#10;\end{array} \right) \, , \, \left( \begin{array}{c}&#10;c_1 \\ c_2 \\ c_3&#10;\end{array} \right) \right\rangle \\[1mm]&#10;&amp; = &amp;&#10;a_2 b_3 c_1 - a_3 b_2 c_1 + a_3 b_1 c_2 - a_1 b_3 c_2 + a_1 b_2 c_3 - a_2 b_1 c_3 \\[1mm]&#10;&amp; = &amp;&#10;a_1 b_2 c_3 + a_2 b_3 c_1 + a_3 b_1 c_2 - a_3 b_2 c_1 - a_1 b_3 c_2 - a_2 b_1 c_3 \\[1mm]&#10;&amp; = &amp;&#10;\det\left( \begin{array}{c c c}&#10;a_1 &amp; b_1 &amp; c_1 \\ a_2 &amp; b_2 &amp; c_2 \\ a_3 &amp; b_3 &amp; c_3&#10;\end{array} \right) \begin{array}{c c}&#10;a_1 &amp; b_1 \\ a_2 &amp; b_2 \\ a_3 &amp; b_3&#10;\end{array} \\[1mm]&#10;&amp; = &amp; \det\left( \vec{a} \, \vec{b} \, \vec{c} \right) \, .&#10;\end{eqnarray*}&#10;}}&#10;\end{minipage}&#10;\end{document}"/>
  <p:tag name="IGUANATEXSIZE" val="20"/>
  <p:tag name="IGUANATEXCURSOR" val="99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1,8936"/>
  <p:tag name="ORIGINALWIDTH" val="4386,202"/>
  <p:tag name="LATEXADDIN" val="\documentclass{article}\pagestyle{empty}&#10;\usepackage{amsmath}&#10;\usepackage{amsfonts}&#10;\usepackage{amssymb}&#10;\begin{document}&#10;\begin{minipage}{12.4 cm}&#10;{\sffamily{&#10;{\bf{Matrix-Multiplication:}}\\&#10;The product $A B$ of two matrices $A = (a_{i,k}) \in \mathbb{R}^{r \times n}$ and $B = (b_{k,j}) \in \mathbb{R}^{n \times m}$&#10;is defined by&#10;$$&#10; A B \, \, := \, \, \left( \sum_{k=1}^n a_{i,k} \cdot b_{k,j} \right)_{i=1, \dots, r}^{j=1, \dots, m} \, \in \, \mathbb{R}^{r \times m} \, .&#10;$$&#10;&#10;}}&#10;\end{minipage}&#10;\end{document}"/>
  <p:tag name="IGUANATEXSIZE" val="20"/>
  <p:tag name="IGUANATEXCURSOR" val="45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8,3915"/>
  <p:tag name="ORIGINALWIDTH" val="4288,714"/>
  <p:tag name="LATEXADDIN" val="\documentclass{article}\pagestyle{empty}&#10;\usepackage{amsmath}&#10;\usepackage{amsfonts}&#10;\usepackage{amssymb}&#10;\usepackage[usenames,dvipsnames]{color}&#10;\begin{document}&#10;\begin{minipage}{12.3 cm}&#10;{\sffamily{&#10;{\small{&#10;$$&#10;\underbrace{\left( \begin{array}{c c c c}&#10;a_{11} &amp; \dots &amp; \dots &amp; a_{1n} \\&#10;\vdots &amp; &amp; &amp; \vdots \\&#10;a_{r1} &amp; \dots &amp; \dots &amp; a_{rn}&#10;\end{array} \right)}_{\text{$r \times n$-matrix}} &#10;\underbrace{\left( \begin{array}{c c c}&#10;b_{11} &amp; \dots &amp; b_{1m} \\ \vdots &amp; &amp; \vdots \\ \vdots &amp; &amp; \vdots \\ b_{n1} &amp; \dots &amp; b_{nm}&#10;\end{array} \right)}_{\text{$n \times m$-matrix}} &#10;\, \, = \, \,&#10;\underbrace{\left( \begin{array}{c c c}&#10;&amp; \vdots &amp; \\&#10;\dots &amp; \sum_{k=1}^n a_{i,k} \cdot b_{k,j} &amp; \dots\\&#10;&amp; \vdots &amp;&#10;\end{array} \right)}_{\text{$r \times m$-matrix}} &#10;$$&#10;}}&#10;}}&#10;\end{minipage}&#10;\end{document}"/>
  <p:tag name="IGUANATEXSIZE" val="20"/>
  <p:tag name="IGUANATEXCURSOR" val="52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2362"/>
  <p:tag name="ORIGINALWIDTH" val="568,429"/>
  <p:tag name="LATEXADDIN" val="\documentclass{article}\pagestyle{empty}&#10;\usepackage{amsmath}&#10;\usepackage{amsfonts}&#10;\usepackage{amssymb}&#10;\begin{document}&#10;\begin{minipage}{12.4 cm}&#10;{\sffamily{&#10;{\bf{Example:}}&#10;}}&#10;\end{minipage}&#10;\end{document}"/>
  <p:tag name="IGUANATEXSIZE" val="20"/>
  <p:tag name="IGUANATEXCURSOR" val="17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2362"/>
  <p:tag name="ORIGINALWIDTH" val="568,429"/>
  <p:tag name="LATEXADDIN" val="\documentclass{article}\pagestyle{empty}&#10;\usepackage{amsmath}&#10;\usepackage{amsfonts}&#10;\usepackage{amssymb}&#10;\begin{document}&#10;\begin{minipage}{12.4 cm}&#10;{\sffamily{&#10;{\bf{Example:}}&#10;}}&#10;\end{minipage}&#10;\end{document}"/>
  <p:tag name="IGUANATEXSIZE" val="20"/>
  <p:tag name="IGUANATEXCURSOR" val="17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09,749"/>
  <p:tag name="ORIGINALWIDTH" val="3790,027"/>
  <p:tag name="LATEXADDIN" val="\documentclass{article}\pagestyle{empty}&#10;\usepackage{amsmath}&#10;\usepackage{amsfonts}&#10;\usepackage{amssymb}&#10;\begin{document}&#10;\begin{minipage}{12.4 cm}&#10;{\sffamily{&#10;{\bf{Example:}}&#10;Assume, we have&#10;$$&#10; E \, \, := \, \, \left( \begin{array}{c c c} 1 &amp; 0 &amp; 0 \\ -2 &amp; 1 &amp; 0 \\ 0 &amp; 0 &amp; 1 \end{array} \right) \, , \quad \text{and} \quad&#10; A \, \, := \, \, \left( \begin{array}{c c c} 2 &amp; 1 &amp; 1 \\ 4 &amp; -6 &amp; 0 \\ -2 &amp; 7 &amp; 2 \end{array} \right) \, .&#10;$$&#10;Then\\[-6mm]&#10;\begin{eqnarray*}&#10;E A &amp; = &amp; \left( \begin{array}{c c c} 1 &amp; 0 &amp; 0 \\ -2 &amp; 1 &amp; 0 \\ 0 &amp; 0 &amp; 1 \end{array} \right)&#10; \left( \begin{array}{c c c} 2 &amp; 1 &amp; 1 \\ 4 &amp; -6 &amp; 0 \\ -2 &amp; 7 &amp; 2 \end{array} \right) {\phantom{\, \, = \, \,&#10; \left( \begin{array}{c c c} 2 &amp; 1 &amp; 1 \\ 0 &amp; -8 &amp; -2 \\ -2 &amp; 7 &amp; 2 \end{array} \right) \, ,}} \\[2mm]&#10;&amp; = &amp; \left( \begin{array}{c c c} {\fbox{\qquad}} &amp; {\fbox{\qquad}}&amp; {\fbox{\qquad}} \\&#10; {\fbox{\qquad}} &amp; {\fbox{\qquad}}&amp; {\fbox{\qquad}} \\ {\fbox{\qquad}} &amp; {\fbox{\qquad}}&amp; {\fbox{\qquad}} \end{array} \right)&#10;\end{eqnarray*}&#10;&#10;}}&#10;\end{minipage}&#10;\end{document}"/>
  <p:tag name="IGUANATEXSIZE" val="20"/>
  <p:tag name="IGUANATEXCURSOR" val="44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$&#10;1 \cdot 2 + 0 \cdot 4 + 0 \cdot (-2) \, \, = \, \, 2&#10;$$&#10;}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6"/>
  <p:tag name="PICTUREFILESIZE" val="343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$&#10;-2 \cdot 2 + 1 \cdot 4 + 0 \cdot (-2) \, \, = \, \, 0&#10;$$&#10;}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4"/>
  <p:tag name="PICTUREFILESIZE" val="348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$&#10;0 \cdot 2 + 0 \cdot 4 + 1 \cdot (-2) \, \, = \, \, -2&#10;$$&#10;}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25"/>
  <p:tag name="PICTUREFILESIZE" val="350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09,749"/>
  <p:tag name="ORIGINALWIDTH" val="3790,027"/>
  <p:tag name="LATEXADDIN" val="\documentclass{article}\pagestyle{empty}&#10;\usepackage{amsmath}&#10;\usepackage{amsfonts}&#10;\usepackage{amssymb}&#10;\begin{document}&#10;\begin{minipage}{12.4 cm}&#10;{\sffamily{&#10;{\bf{Example:}}&#10;Assume, we have&#10;$$&#10; E \, \, := \, \, \left( \begin{array}{c c c} 1 &amp; 0 &amp; 0 \\ -2 &amp; 1 &amp; 0 \\ 0 &amp; 0 &amp; 1 \end{array} \right) \, , \quad \text{and} \quad&#10; A \, \, := \, \, \left( \begin{array}{c c c} 2 &amp; 1 &amp; 1 \\ 4 &amp; -6 &amp; 0 \\ -2 &amp; 7 &amp; 2 \end{array} \right) \, .&#10;$$&#10;Then\\[-6mm]&#10;\begin{eqnarray*}&#10;E A &amp; = &amp; \left( \begin{array}{c c c} 1 &amp; 0 &amp; 0 \\ -2 &amp; 1 &amp; 0 \\ 0 &amp; 0 &amp; 1 \end{array} \right)&#10; \left( \begin{array}{c c c} 2 &amp; 1 &amp; 1 \\ 4 &amp; -6 &amp; 0 \\ -2 &amp; 7 &amp; 2 \end{array} \right) {\phantom{\, \, = \, \,&#10; \left( \begin{array}{c c c} 2 &amp; 1 &amp; 1 \\ 0 &amp; -8 &amp; -2 \\ -2 &amp; 7 &amp; 2 \end{array} \right) \, ,}} \\[2mm]&#10;&amp; = &amp; \left( \begin{array}{c c c} 2 &amp; {\fbox{\qquad}}&amp; {\fbox{\qquad}} \\&#10; 0 &amp; {\fbox{\qquad}}&amp; {\fbox{\qquad}} \\ -2 &amp; {\fbox{\qquad}}&amp; {\fbox{\qquad}} \end{array} \right)&#10;\end{eqnarray*}&#10;&#10;}}&#10;\end{minipage}&#10;\end{document}"/>
  <p:tag name="IGUANATEXSIZE" val="20"/>
  <p:tag name="IGUANATEXCURSOR" val="89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$&#10;1 \cdot 1 + 0 \cdot (-6) + 0 \cdot 7 \, \, = \, \, 1&#10;$$&#10;}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5"/>
  <p:tag name="PICTUREFILESIZE" val="2875"/>
  <p:tag name="TEXPOINTSCALING" val="1,9997562574303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$&#10;-2 \cdot 1 + 1 \cdot (-6) + 0 \cdot 7 \, \, = \, \, -8&#10;$$&#10;}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2"/>
  <p:tag name="PICTUREFILESIZE" val="351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$&#10;0 \cdot 1 + 0 \cdot (-6) + 1 \cdot 7 \, \, = \, \, 7&#10;$$&#10;}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7"/>
  <p:tag name="PICTUREFILESIZE" val="298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09,749"/>
  <p:tag name="ORIGINALWIDTH" val="3790,027"/>
  <p:tag name="LATEXADDIN" val="\documentclass{article}\pagestyle{empty}&#10;\usepackage{amsmath}&#10;\usepackage{amsfonts}&#10;\usepackage{amssymb}&#10;\begin{document}&#10;\begin{minipage}{12.4 cm}&#10;{\sffamily{&#10;{\bf{Example:}}&#10;Assume, we have&#10;$$&#10; E \, \, := \, \, \left( \begin{array}{c c c} 1 &amp; 0 &amp; 0 \\ -2 &amp; 1 &amp; 0 \\ 0 &amp; 0 &amp; 1 \end{array} \right) \, , \quad \text{and} \quad&#10; A \, \, := \, \, \left( \begin{array}{c c c} 2 &amp; 1 &amp; 1 \\ 4 &amp; -6 &amp; 0 \\ -2 &amp; 7 &amp; 2 \end{array} \right) \, .&#10;$$&#10;Then\\[-6mm]&#10;\begin{eqnarray*}&#10;E A &amp; = &amp; \left( \begin{array}{c c c} 1 &amp; 0 &amp; 0 \\ -2 &amp; 1 &amp; 0 \\ 0 &amp; 0 &amp; 1 \end{array} \right)&#10; \left( \begin{array}{c c c} 2 &amp; 1 &amp; 1 \\ 4 &amp; -6 &amp; 0 \\ -2 &amp; 7 &amp; 2 \end{array} \right) {\phantom{\, \, = \, \,&#10; \left( \begin{array}{c c c} 2 &amp; 1 &amp; 1 \\ 0 &amp; -8 &amp; -2 \\ -2 &amp; 7 &amp; 2 \end{array} \right) \, ,}} \\[2mm]&#10;&amp; = &amp; \left( \begin{array}{c c c} 2 &amp; 1 &amp; {\fbox{\qquad}} \\&#10; 0 &amp; -8 &amp; {\fbox{\qquad}} \\ -2 &amp; 7 &amp; {\fbox{\qquad}} \end{array} \right)&#10;\end{eqnarray*}&#10;&#10;}}&#10;\end{minipage}&#10;\end{document}"/>
  <p:tag name="IGUANATEXSIZE" val="20"/>
  <p:tag name="IGUANATEXCURSOR" val="87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$&#10;1 \cdot 1 + 0 \cdot 0 + 0 \cdot 2 \, \, = \, \, 1&#10;$$&#10;}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0"/>
  <p:tag name="PICTUREFILESIZE" val="2057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$&#10;-2 \cdot 1 + 1 \cdot 0 + 0 \cdot 2 \, \, = \, \, -2&#10;$$&#10;}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16"/>
  <p:tag name="PICTUREFILESIZE" val="243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$&#10;0 \cdot 1 + 0 \cdot 0 + 1 \cdot 2 \, \, = \, \, 2&#10;$$&#10;}}&#10;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230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69,6663"/>
  <p:tag name="ORIGINALWIDTH" val="4080,99"/>
  <p:tag name="LATEXADDIN" val="\documentclass{article}\pagestyle{empty}&#10;\usepackage{amsmath}&#10;\usepackage{amsfonts}&#10;\usepackage{amssymb}&#10;\begin{document}&#10;\begin{minipage}{12.4 cm}&#10;{\sffamily{&#10;{\bf{Proposition:}}\\[1mm]&#10;The matrix multiplication is not commutative and not free of zero divisors, i.e.\\[-6mm]&#10;\begin{itemize}&#10;\item there are (quadratic) matrices $A$ and $B$ such that $AB \neq BA$.\\[-6mm]&#10;\item there are matrices $A \neq 0$ and $B \neq 0$ such that $A B = 0$.&#10;\end{itemize}&#10;&#10;}}&#10;\end{minipage}&#10;\end{document}"/>
  <p:tag name="IGUANATEXSIZE" val="20"/>
  <p:tag name="IGUANATEXCURSOR" val="27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62,6547"/>
  <p:tag name="ORIGINALWIDTH" val="4378,703"/>
  <p:tag name="LATEXADDIN" val="\documentclass{article}\pagestyle{empty}&#10;\usepackage{amsmath}&#10;\usepackage{amsfonts}&#10;\usepackage{amssymb}&#10;\begin{document}&#10;\begin{minipage}{12.4 cm}&#10;{\sffamily{&#10;{\bf{Proof:}}&#10;If we choose $A$ and $B$ in the following way, then we get an example for both described situations:\\[-3mm]&#10;$$&#10;A B \, \, = \, \, \underbrace{\left( \begin{array}{c c} 0 &amp; 1 \\ 0 &amp; 1 \end{array} \right)}_{=: \, A}&#10;\underbrace{\left( \begin{array}{c c} 1 &amp; 1 \\ 0 &amp; 0 \end{array} \right)}_{=: \, B}&#10;\, \, = \, \,  \left( \begin{array}{c c} 0 &amp; 0 \\ 0 &amp; 0 \end{array} \right) \, \, = \, \, 0 \, ,&#10;$$&#10;&#10;}}&#10;\end{minipage}&#10;\end{document}"/>
  <p:tag name="IGUANATEXSIZE" val="20"/>
  <p:tag name="IGUANATEXCURSOR" val="27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97,4503"/>
  <p:tag name="ORIGINALWIDTH" val="3620,548"/>
  <p:tag name="LATEXADDIN" val="\documentclass{article}\pagestyle{empty}&#10;\usepackage{amsmath}&#10;\usepackage{amsfonts}&#10;\usepackage{amssymb}&#10;\begin{document}&#10;\begin{minipage}{12.4 cm}&#10;{\sffamily{&#10;and&#10;$$&#10;B A \, \, = \, \, \left( \begin{array}{c c} 1 &amp; 1 \\ 0 &amp; 0 \end{array} \right) \left( \begin{array}{c c} 0 &amp; 1 \\ 0 &amp; 1 \end{array} \right)&#10;\, \, = \, \, \left( \begin{array}{c c} 0 &amp; 2 \\ 0 &amp; 0 \end{array} \right) \, \, \neq \, \, A B \, .&#10;$$&#10;&#10;}}&#10;\end{minipage}&#10;\end{document}"/>
  <p:tag name="IGUANATEXSIZE" val="20"/>
  <p:tag name="IGUANATEXCURSOR" val="41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2,568"/>
  <p:tag name="ORIGINALWIDTH" val="1413,573"/>
  <p:tag name="LATEXADDIN" val="\documentclass{article}\pagestyle{empty}&#10;\usepackage{amsmath}&#10;\usepackage{amsfonts}&#10;\usepackage{amssymb}&#10;\begin{document}&#10;\begin{minipage}{7.2 cm}&#10;{\sffamily{&#10;{\bf{Vectors Spaces:}}&#10;\begin{itemize}&#10;\item defining rules\\[-6mm]&#10;\item linear combination\\[-6mm]&#10;\item linear hull/ span\\[-6mm]&#10;\item linear independence\\[-6mm]&#10;\item basis\\[-6mm]&#10;\item unique representation\\[-6mm]&#10;\item dimension&#10;\end{itemize}&#10;}}&#10;\end{minipage}&#10;\end{document}"/>
  <p:tag name="IGUANATEXSIZE" val="20"/>
  <p:tag name="IGUANATEXCURSOR" val="37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9,839"/>
  <p:tag name="ORIGINALWIDTH" val="1757,031"/>
  <p:tag name="LATEXADDIN" val="\documentclass{article}\pagestyle{empty}&#10;\usepackage{amsmath}&#10;\usepackage{amsfonts}&#10;\usepackage{amssymb}&#10;\begin{document}&#10;\begin{minipage}{7.2 cm}&#10;{\sffamily{&#10;{\bf{Vector \&amp; Matrix Algebra:}}&#10;\begin{itemize}&#10;\item scalar product\\[-6mm]&#10;\item norm \&amp; distance\\[-6mm]&#10;\item angle \&amp; orthogonality\\[-6mm]&#10;\item vector product in $\mathbb{R}^3$\\[-6mm]&#10;\item spat product in $\mathbb{R}^3$\\[-6mm]&#10;\item matrix-matrix multiplication&#10;\end{itemize}&#10;}}&#10;\end{minipage}&#10;\end{document}"/>
  <p:tag name="IGUANATEXSIZE" val="20"/>
  <p:tag name="IGUANATEXCURSOR" val="38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12,411"/>
  <p:tag name="ORIGINALWIDTH" val="4351,707"/>
  <p:tag name="LATEXADDIN" val="\documentclass{article}\pagestyle{empty}&#10;\usepackage{amsmath}&#10;\usepackage{amsfonts}&#10;\usepackage{amssymb}&#10;\begin{document}&#10;\begin{minipage}{12.3 cm}&#10;{\sffamily{&#10;{\bf{Exercise:}}&#10;Find a vector $\vec{v} \in \mathbb{R}^3$ such that the following three vectors form a basis of $\mathbb{R}^3$&#10;$$&#10;\vec{u}_1 \, \, = \, \, \begin{pmatrix}1\\-1\\3\end{pmatrix} \, , \qquad&#10;\vec{u}_2 \, \, = \, \, \begin{pmatrix}-2\\2\\-5\end{pmatrix} \, , \qquad \text{and} \qquad \vec{v} \, .&#10;$$&#10;}}&#10;\end{minipage}&#10;\end{document}"/>
  <p:tag name="IGUANATEXSIZE" val="20"/>
  <p:tag name="IGUANATEXCURSOR" val="14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86,352"/>
  <p:tag name="ORIGINALWIDTH" val="4344,957"/>
  <p:tag name="LATEXADDIN" val="\documentclass{article}\pagestyle{empty}&#10;\usepackage{amsmath}&#10;\usepackage{amsfonts}&#10;\usepackage{amssymb}&#10;\begin{document}&#10;\begin{minipage}{12.3 cm}&#10;{\sffamily{&#10;{\bf{Solution:}}\\[1mm]&#10;We see that $\vec{u}_1$ and $\vec{u}_2$ are not collinear (i.e. they do not lie on the same line) and are thus linearly independent.&#10;We obtain $\vec{v}$ by computing the vector product of $\vec{u}_1$ and $\vec{u}_2$ (thus by this construction $\vec{v}$ is linearly&#10;independent to both $\vec{u}_1$ and $\vec{u}_2$):&#10;$$&#10;\vec{v} \, \, = \, \, \begin{pmatrix}1\\-1\\3\end{pmatrix} \times \begin{pmatrix}-2\\2\\-5\end{pmatrix} \, \, = \, \,&#10;\begin{pmatrix} 5 - 6 \\ -6 - (-5) \\ 2 - 2 \end{pmatrix} \, \, = \, \,&#10;\begin{pmatrix} -1 \\ -1 \\ 0 \end{pmatrix}&#10;$$&#10;}}&#10;\end{minipage}&#10;\end{document}"/>
  <p:tag name="IGUANATEXSIZE" val="20"/>
  <p:tag name="IGUANATEXCURSOR" val="72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6,663"/>
  <p:tag name="ORIGINALWIDTH" val="3812,524"/>
  <p:tag name="LATEXADDIN" val="\documentclass{article}\pagestyle{empty}&#10;\usepackage{amsmath}&#10;\usepackage{amsfonts}&#10;\usepackage{amssymb}&#10;\begin{document}&#10;\begin{minipage}{12.3 cm}&#10;{\sffamily{&#10;{\bf{Exercise:}}&#10;Find the value of the Cosine of the angle between the vectors&#10;$$&#10;\vec{u}_1 \, \, = \, \, \begin{pmatrix}1\\-1\\3\end{pmatrix} \qquad \text{and} \qquad\vec{u}_2 \, \, = \, \, \begin{pmatrix}-2\\2\\-5\end{pmatrix} \, .&#10;$$&#10;}}&#10;\end{minipage}&#10;\end{document}"/>
  <p:tag name="IGUANATEXSIZE" val="20"/>
  <p:tag name="IGUANATEXCURSOR" val="19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88,114"/>
  <p:tag name="ORIGINALWIDTH" val="3805,775"/>
  <p:tag name="LATEXADDIN" val="\documentclass{article}\pagestyle{empty}&#10;\usepackage{amsmath}&#10;\usepackage{amsfonts}&#10;\usepackage{amssymb}&#10;\begin{document}&#10;\begin{minipage}{12.3 cm}&#10;{\sffamily{&#10;{\bf{Solution:}}\\[1mm]&#10;To apply the formula\\[-2mm]&#10;$$&#10; \cos\left( \alpha(\vec{u}_1, \vec{u}_2) \right) \, \, := \, \,&#10; \frac{\langle \vec{u}_1 , \vec{u}_2 \rangle}{\| \vec{u}_1 \| \cdot \| \vec{u}_2 \|} \, , \qquad&#10; \text{with $0 \leq \alpha(\vec{u}_1, \vec{u}_2) \leq \pi$} \, .&#10;$$&#10;we require\\[-2mm]&#10;$$&#10;\langle \vec{u}_1 , \vec{u}_2 \rangle \, , \quad&#10;\| \vec{u}_1 \| \, \, = \, \, \sqrt{\langle \vec{u}_1 , \vec{u}_1 \rangle} \, , \quad \text{and} \quad&#10;\| \vec{u}_2 \| \, \, = \, \, \sqrt{\langle \vec{u}_2 , \vec{u}_2 \rangle} \, .&#10;$$&#10;}}&#10;\end{minipage}&#10;\end{document}"/>
  <p:tag name="IGUANATEXSIZE" val="20"/>
  <p:tag name="IGUANATEXCURSOR" val="42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89,501"/>
  <p:tag name="ORIGINALWIDTH" val="4137,983"/>
  <p:tag name="LATEXADDIN" val="\documentclass{article}\pagestyle{empty}&#10;\usepackage{amsmath}&#10;\usepackage{amsfonts}&#10;\usepackage{amssymb}&#10;\begin{document}&#10;\begin{minipage}{12.3 cm}&#10;{\sffamily{&#10;We have\\[-2mm]&#10;$$&#10;\langle \vec{u}_1 , \vec{u}_2 \rangle \, \, = \, \, \left\langle \begin{pmatrix}1\\-1\\3\end{pmatrix} , \begin{pmatrix}-2\\2\\-5\end{pmatrix} \right\rangle&#10;\, \, = \, \, 1 \cdot (-2) + (-1) \cdot 2 + 3 \cdot (-5) \, \, = \, \, -19&#10;$$&#10;as well as\\[-4mm]&#10;\begin{eqnarray*}&#10;\| \vec{u}_1 \| &amp; = &amp; \sqrt{\langle \vec{u}_1 , \vec{u}_1 \rangle} \, \, = \, \, \sqrt{1^2+1^2+3^2} \, \, = \, \, \sqrt{11} \\[1mm]&#10;\| \vec{u}_2 \| &amp; = &amp; \sqrt{\langle \vec{u}_2 , \vec{u}_2 \rangle} \, \, = \, \, \sqrt{2^2+2^2+5^2} \, \, = \, \, \sqrt{33}&#10;\end{eqnarray*}&#10;such that\\[-2mm]&#10;$$&#10; \cos\left( \alpha(\vec{u}_1, \vec{u}_2) \right) \, \, = \, \,&#10; \frac{\langle \vec{u}_1 , \vec{u}_2 \rangle}{\| \vec{u}_1 \| \cdot \| \vec{u}_2 \|}&#10; \, \, = \, \,&#10; \frac{-19}{\sqrt{11} \cdot \sqrt{33}} \, \, = \, \, -0.9972414&#10;$$&#10;}}&#10;\end{minipage}&#10;\end{document}"/>
  <p:tag name="IGUANATEXSIZE" val="20"/>
  <p:tag name="IGUANATEXCURSOR" val="96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0,39"/>
  <p:tag name="ORIGINALWIDTH" val="4134,233"/>
  <p:tag name="LATEXADDIN" val="\documentclass{article}\pagestyle{empty}&#10;\usepackage{amsmath}&#10;\usepackage{amsfonts}&#10;\usepackage{amssymb}&#10;\begin{document}&#10;\begin{minipage}{12.4 cm}&#10;{\sffamily{&#10;{\bf{Exercise:}} \\[1mm]&#10;Compute the values of the following products if they exist:&#10;$$&#10;\left\langle \begin{pmatrix} 2 \\ 3 \\ -1 \end{pmatrix} , \begin{pmatrix} 4 \\ 5 \\ 6 \end{pmatrix} \right\rangle \, , \quad&#10;\begin{pmatrix} 2 \\ 3 \\ -1 \end{pmatrix} \begin{pmatrix} 4 &amp; 5 &amp; 6 \end{pmatrix} \, , \quad \text{and} \quad&#10;\begin{pmatrix} 1 &amp; 2 &amp; 1 \\ 4 &amp; 0 &amp; 2 \end{pmatrix} \begin{pmatrix} 3 &amp; -4 \\ 1 &amp; 5 \\ -2 &amp; 2 \end{pmatrix}&#10;$$&#10;&#10;}}&#10;\end{minipage}&#10;\end{document}"/>
  <p:tag name="IGUANATEXSIZE" val="20"/>
  <p:tag name="IGUANATEXCURSOR" val="28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2,6585"/>
  <p:tag name="ORIGINALWIDTH" val="3247,844"/>
  <p:tag name="LATEXADDIN" val="\documentclass{article}\pagestyle{empty}&#10;\usepackage{amsmath}&#10;\usepackage{amsfonts}&#10;\usepackage{amssymb}&#10;\begin{document}&#10;\begin{minipage}{12.4 cm}&#10;{\sffamily{&#10;{\bf{Solution:}} \\[1mm]&#10;We have&#10;$$&#10;\left\langle \begin{pmatrix} 2 \\ 3 \\ -1 \end{pmatrix} , \begin{pmatrix} 4 \\ 5 \\ 6 \end{pmatrix} \right\rangle&#10;\, \, = \, \, 8 + 15 - 6 \, \, = \, \, 17&#10;$$&#10;&#10;}}&#10;\end{minipage}&#10;\end{document}"/>
  <p:tag name="IGUANATEXSIZE" val="20"/>
  <p:tag name="IGUANATEXCURSOR" val="35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1,575"/>
  <p:tag name="ORIGINALWIDTH" val="4342,708"/>
  <p:tag name="LATEXADDIN" val="\documentclass{article}\pagestyle{empty}&#10;\usepackage{amsmath}&#10;\usepackage{amsfonts}&#10;\usepackage{amssymb}&#10;\begin{document}&#10;\begin{minipage}{12.3 cm}&#10;{\sffamily{&#10;Next, we have the product of a $3 \times 1$-matrix with a $1 \times 3$-matrix such that we obtain a $3 \times 3$-matrix&#10;\begin{eqnarray*}&#10;\begin{pmatrix} 2 \\ 3 \\ -1 \end{pmatrix} \begin{pmatrix} 4 &amp; 5 &amp; 6 \end{pmatrix}&#10;&amp; = &amp;&#10;\begin{pmatrix} 2 \cdot 4 &amp; 2 \cdot 5 &amp; 2 \cdot 6 \\ 3 \cdot 4 &amp; 3 \cdot 5 &amp; 3 \cdot 6\\ (-1) \cdot 4 &amp; (-1) \cdot 5 &amp; (-1) \cdot 6 \end{pmatrix} \\[2mm]&#10;&amp; = &amp;&#10;\begin{pmatrix} 8 &amp; 10 &amp; 12 \\ 12 &amp; 15 &amp; 18 \\ -4 &amp; -5 &amp; -6 \end{pmatrix}&#10;\, .&#10;\end{eqnarray*}&#10;}}&#10;\end{minipage}&#10;\end{document}"/>
  <p:tag name="IGUANATEXSIZE" val="20"/>
  <p:tag name="IGUANATEXCURSOR" val="64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1,541"/>
  <p:tag name="ORIGINALWIDTH" val="4350,207"/>
  <p:tag name="LATEXADDIN" val="\documentclass{article}\pagestyle{empty}&#10;\usepackage{amsmath}&#10;\usepackage{amsfonts}&#10;\usepackage{amssymb}&#10;\begin{document}&#10;\begin{minipage}{12.3 cm}&#10;{\sffamily{&#10;Finally, we have the product of a $2 \times 3$-matrix with a $3 \times 2$-matrix such that we obtain a $2 \times 2$-matrix&#10;%{\small{&#10;\begin{eqnarray*}&#10;\begin{pmatrix} 1 &amp; 2 &amp; 1 \\ 4 &amp; 0 &amp; 2 \end{pmatrix} \begin{pmatrix} 3 &amp; -4 \\ 1 &amp; 5 \\ -2 &amp; 2 \end{pmatrix}&#10;&amp; = &amp;&#10;\begin{pmatrix}&#10;1 \cdot 3 + 2 \cdot 1 + 1 \cdot (-2) &amp; 1 \cdot (-4) + 2 \cdot 5 + 1 \cdot 2 \\&#10;4 \cdot 3 + 0 \cdot 1 + 2 \cdot (-2) &amp; 4 \cdot (-4) + 0 \cdot 5 + 2 \cdot 2 \end{pmatrix} \\[2mm]&#10;&amp; = &amp;&#10;\begin{pmatrix}&#10;3 + 2 - 2 &amp; -4 + 10 + 2 \\&#10;12 + 0 - 4 &amp; -16 + 0 + 4 \end{pmatrix} \\[2mm]&#10;&amp; = &amp;&#10;\begin{pmatrix}&#10;3 &amp; 8 \\&#10;8 &amp; -12 \end{pmatrix}&#10;\, .&#10;\end{eqnarray*}&#10;%}}&#10;&#10;}}&#10;\end{minipage}&#10;\end{document}"/>
  <p:tag name="IGUANATEXSIZE" val="20"/>
  <p:tag name="IGUANATEXCURSOR" val="79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50,6563"/>
  <p:tag name="ORIGINALWIDTH" val="4494,938"/>
  <p:tag name="LATEXADDIN" val="\documentclass{article}\pagestyle{empty}&#10;\usepackage{amsmath}&#10;\usepackage{amsfonts}&#10;\usepackage{amssymb}&#10;\usepackage{multicol}&#10;\begin{document}&#10;\begin{minipage}{12.7 cm}&#10;{\sffamily{&#10;{\bf{Exercise:}}\\[1mm]&#10;Professor Dumbledore from the university of Hogwarts writes his office and home phone number as&#10;a $5 \times 1$-matrix $O$ and as an $1 \times 5$-matrix $H$, respectively. As professor for&#10;transfiguration he enjoys any possibility to rearrange and transform objects. Help him&#10;compute $\det(OH)$.}}&#10;\end{minipage}&#10;\end{document}"/>
  <p:tag name="IGUANATEXSIZE" val="20"/>
  <p:tag name="IGUANATEXCURSOR" val="34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53,356"/>
  <p:tag name="ORIGINALWIDTH" val="4487,439"/>
  <p:tag name="LATEXADDIN" val="\documentclass{article}\pagestyle{empty}&#10;\usepackage{amsmath}&#10;\usepackage{amsfonts}&#10;\usepackage{amssymb}&#10;\usepackage{multicol}&#10;\usepackage[usenames,dvipsnames]{color}&#10;\begin{document}&#10;\begin{minipage}{12.7 cm}&#10;{\sffamily{&#10;{\bf{Solution:}}\\[1mm]&#10;First, we have $O = (o_1, o_2, \dots, o_5)^T \in \mathbb{R}^{5 \times 1}$ and $H = (h_1, h_2, \dots, h_5) \in \mathbb{R}^{1 \times 5}$ such that\\[-2mm]&#10;{\small{&#10;$$&#10;OH \, \, = \, \, \begin{pmatrix} o_1 \\ o_2 \\ o_3 \\ o_4 \\ o_5 \end{pmatrix} (h_1, h_2, h_3, h_4, h_5)&#10;\, \, = \, \,&#10;\begin{pmatrix}&#10;o_1 h_1 &amp; o_1 h_2 &amp; o_1 h_3 &amp; o_1 h_4 &amp; o_1 h_5 \\&#10;o_2 h_1 &amp; o_2 h_2 &amp; o_2 h_3 &amp; o_2 h_4 &amp; o_2 h_5 \\&#10;o_3 h_1 &amp; o_3 h_2 &amp; o_3 h_3 &amp; o_3 h_4 &amp; o_3 h_5 \\&#10;o_4 h_1 &amp; o_2 h_4 &amp; o_4 h_3 &amp; o_4 h_4 &amp; o_4 h_5 \\&#10;o_5 h_1 &amp; o_5 h_2 &amp; o_5 h_3 &amp; o_5 h_4 &amp; o_5 h_5  &#10;\end{pmatrix}&#10;$$&#10;}}&#10;}}&#10;\end{minipage}&#10;\end{document}"/>
  <p:tag name="IGUANATEXSIZE" val="20"/>
  <p:tag name="IGUANATEXCURSOR" val="39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45,482"/>
  <p:tag name="ORIGINALWIDTH" val="4458,943"/>
  <p:tag name="LATEXADDIN" val="\documentclass{article}\pagestyle{empty}&#10;\usepackage{amsmath}&#10;\usepackage{amsfonts}&#10;\usepackage{amssymb}&#10;\usepackage{multicol}&#10;\usepackage[usenames,dvipsnames]{color}&#10;\begin{document}&#10;\begin{minipage}{12.6 cm}&#10;{\sffamily{&#10;We see that the elements in the 1st row are multiples of $o_1$, the elemenst of the 2nd row are multiples of $o_2$, etc. such that, by virtue of the linearity, the determinant $\det(OH)$ becomes \\[-4mm]&#10;\begin{eqnarray*}&#10;\det(OH) &amp; = &amp;&#10;o_1 \cdot \det\begin{pmatrix}&#10;h_1 &amp; h_2 &amp; h_3 &amp; h_4 &amp; h_5 \\&#10;o_2 h_1 &amp; o_2 h_2 &amp; o_2 h_3 &amp; o_2 h_4 &amp; o_2 h_5 \\&#10;o_3 h_1 &amp; o_3 h_2 &amp; o_3 h_3 &amp; o_3 h_4 &amp; o_3 h_5 \\&#10;o_4 h_1 &amp; o_2 h_4 &amp; o_4 h_3 &amp; o_4 h_4 &amp; o_4 h_5 \\&#10;o_5 h_1 &amp; o_5 h_2 &amp; o_5 h_3 &amp; o_5 h_4 &amp; o_5 h_5&#10;\end{pmatrix} \\[2mm]&#10;&amp; = &amp;&#10;o_1 \cdot o_2 \cdot o_3 \cdot o_4 \cdot o_5 \cdot \det\begin{pmatrix}&#10;h_1 &amp; h_2 &amp; h_3 &amp; h_4 &amp; h_5 \\&#10;h_1 &amp; h_2 &amp; h_3 &amp; h_4 &amp; h_5 \\&#10;h_1 &amp; h_2 &amp; h_3 &amp; h_4 &amp; h_5 \\&#10;h_1 &amp; h_2 &amp; h_3 &amp; h_4 &amp; h_5 \\&#10;h_1 &amp; h_2 &amp; h_3 &amp; h_4 &amp; h_5&#10;\end{pmatrix}&#10;\end{eqnarray*}&#10;}}&#10;\end{minipage}&#10;\end{document}"/>
  <p:tag name="IGUANATEXSIZE" val="20"/>
  <p:tag name="IGUANATEXCURSOR" val="74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57,48"/>
  <p:tag name="ORIGINALWIDTH" val="4296,213"/>
  <p:tag name="LATEXADDIN" val="\documentclass{article}\pagestyle{empty}&#10;\usepackage{amsmath}&#10;\usepackage{amsfonts}&#10;\usepackage{amssymb}&#10;\usepackage{multicol}&#10;\usepackage[usenames,dvipsnames]{color}&#10;\begin{document}&#10;\begin{minipage}{12.6 cm}&#10;{\sffamily{&#10;Next, we apply linearity in the columns to get\\[-4mm]&#10;\begin{eqnarray*}&#10;\det(OH) &amp; = &amp;&#10;o_1 \cdot o_2 \cdot o_3 \cdot o_4 \cdot o_5 \cdot \det\begin{pmatrix}&#10;h_1 &amp; h_2 &amp; h_3 &amp; h_4 &amp; h_5 \\&#10;h_1 &amp; h_2 &amp; h_3 &amp; h_4 &amp; h_5 \\&#10;h_1 &amp; h_2 &amp; h_3 &amp; h_4 &amp; h_5 \\&#10;h_1 &amp; h_2 &amp; h_3 &amp; h_4 &amp; h_5 \\&#10;h_1 &amp; h_2 &amp; h_3 &amp; h_4 &amp; h_5&#10;\end{pmatrix} \\[2mm]&#10;&amp; = &amp;&#10;o_1 \cdot o_2 \cdot o_3 \cdot o_4 \cdot o_5 \cdot&#10;h_1 \cdot h_2 \cdot h_3 \cdot h_4 \cdot h_5 \cdot \underbrace{\det\begin{pmatrix}&#10;1 &amp; 1 &amp; 1 &amp; 1 &amp; 1 \\&#10;1 &amp; 1 &amp; 1 &amp; 1 &amp; 1 \\&#10;1 &amp; 1 &amp; 1 &amp; 1 &amp; 1 \\&#10;1 &amp; 1 &amp; 1 &amp; 1 &amp; 1 \\&#10;1 &amp; 1 &amp; 1 &amp; 1 &amp; 1&#10;\end{pmatrix}}_{= \, 0 } \\&#10;&amp; = &amp;&#10;0&#10;\end{eqnarray*}&#10;}}&#10;\end{minipage}&#10;\end{document}"/>
  <p:tag name="IGUANATEXSIZE" val="20"/>
  <p:tag name="IGUANATEXCURSOR" val="67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2,876"/>
  <p:tag name="ORIGINALWIDTH" val="4350,207"/>
  <p:tag name="LATEXADDIN" val="\documentclass{article}\pagestyle{empty}&#10;\usepackage{amsmath}&#10;\usepackage{amsfonts}&#10;\usepackage{amssymb}&#10;\begin{document}&#10;\begin{minipage}{12.3 cm}&#10;{\sffamily{&#10;{\bf{Linear Combination:}}\\[1mm]&#10;Let $V$ be a vector space, let $\vec{v}_1, \vec{v}_2, \dots, \vec{v}_n \in V$ be vectors,&#10;and let $\lambda_1, \lambda_2, \dots, \lambda_n \in \mathbb{R}$ be scalars. Then the sum&#10;$$&#10; \lambda_1 \vec{v}_1 + \lambda_2 \vec{v}_2 + \dots + \lambda_n \vec{v}_n \, \, \in \, \, V&#10;$$&#10;is called a {\bf{linear combination}} of the vectors  $\vec{v}_1, \vec{v}_2, \dots, \vec{v}_n$.&#10;&#10;}}&#10;\end{minipage}&#10;\end{document}"/>
  <p:tag name="IGUANATEXSIZE" val="20"/>
  <p:tag name="IGUANATEXCURSOR" val="34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v}_1$&#10;}}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"/>
  <p:tag name="PICTUREFILESIZE" val="56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v}_2$&#10;}}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0"/>
  <p:tag name="PICTUREFILESIZE" val="71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2 \vec{v}_1$&#10;}}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3"/>
  <p:tag name="PICTUREFILESIZE" val="86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5 \vec{v}_2$&#10;}}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99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w} = 2 \vec{v}_1 + 5 \vec{v}_2$&#10;}}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62"/>
  <p:tag name="PICTUREFILESIZE" val="250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0,364"/>
  <p:tag name="ORIGINALWIDTH" val="4350,957"/>
  <p:tag name="LATEXADDIN" val="\documentclass{article}\pagestyle{empty}&#10;\usepackage{amsmath}&#10;\usepackage{amsfonts}&#10;\usepackage{amssymb}&#10;\begin{document}&#10;\begin{minipage}{12.3 cm}&#10;{\sffamily{&#10;{\bf{Linear Hull/ Span:}}\\[1mm]&#10;Let $V$ be a vector space, let $\vec{v}_1, \vec{v}_2, \dots, \vec{v}_n \in V$ be vectors.&#10;The set\\[-1mm]&#10;$$&#10;\begin{array}{l}&#10;\textrm{span}\{\vec{v}_1, \vec{v}_2, \dots, \vec{v}_n\}\\[1mm]&#10;\begin{array}{c l}&#10; := &amp;&#10; \left\{ \, \lambda_1 \vec{v}_1 + \lambda_2 \vec{v}_2 + \dots + \lambda_n \vec{v}_n \, : \, \lambda_i \in&#10;  \mathbb{R} \, , \, \forall i = 1, 2, \dots, n \, \right\} \, \, \subset \, \, V&#10;\end{array}&#10;\end{array}&#10;$$&#10;of all possible linear combinations of $\vec{v}_1, \vec{v}_2, \dots, \vec{v}_n$ is called the {\bf{linear hull}} or&#10;{\bf{span}} of $\vec{v}_1, \vec{v}_2, \dots, \vec{v}_n$.&#10;&#10;}}&#10;\end{minipage}&#10;\end{document}"/>
  <p:tag name="IGUANATEXSIZE" val="20"/>
  <p:tag name="IGUANATEXCURSOR" val="52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NQyaZykUOEmwhYVjvFx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I0zGYy5kmINHoWy_T4S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CpjcC5tEioqAMasv5Ip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8Oxu_vPMEyNKJcdu_l.G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IVchu85ESlySzACOULm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v}_1$&#10;}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"/>
  <p:tag name="PICTUREFILESIZE" val="560"/>
  <p:tag name="THINKCELLSHAPEDONOTDELETE" val="pd7i26dw3QkG02ML36KPx0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rmUD7aa0iteCFQlRYpp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HKO8nPmU.MbNRepm5PX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v}_1$&#10;}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"/>
  <p:tag name="PICTUREFILESIZE" val="560"/>
  <p:tag name="THINKCELLSHAPEDONOTDELETE" val="pZFRiPBaV70qdO6PA7wSI5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v}_2$&#10;}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"/>
  <p:tag name="PICTUREFILESIZE" val="717"/>
  <p:tag name="THINKCELLSHAPEDONOTDELETE" val="paKiuADaFDkmxEUKVXYZFn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6bX_SzEEqdC9QEgSROv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v}_3$&#10;}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"/>
  <p:tag name="PICTUREFILESIZE" val="734"/>
  <p:tag name="THINKCELLSHAPEDONOTDELETE" val="pCJMO8xxtu0aT.XpfVe2Dd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JPvFBz3U6J22X0F_YRC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vbApeQY4U6Bi7kywfvu_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_nmM3C.tUiWVxuNVlYqN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eHytSYTc0qpIgpHNa3Ga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rwO6eOw1UaGIPdnVLkpY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YTRoxp7_UyY_KkL7TvAX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v}_1$&#10;}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"/>
  <p:tag name="PICTUREFILESIZE" val="56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v}_2$&#10;}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"/>
  <p:tag name="PICTUREFILESIZE" val="71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53,356"/>
  <p:tag name="ORIGINALWIDTH" val="4357,706"/>
  <p:tag name="LATEXADDIN" val="\documentclass{article}\pagestyle{empty}&#10;\usepackage{amsmath}&#10;\usepackage{amsfonts}&#10;\usepackage{amssymb}&#10;\begin{document}&#10;\begin{minipage}{12.3 cm}&#10;{\sffamily{&#10;{\bf{Linear Independance:}}\\[1mm]&#10;Let $V$ be a vector space. A $r$-tuple of vectors $(\vec{v}_1, \vec{v}_2, \dots, \vec{v}_r)$&#10;in $V$ is called {\bf{linear independent}}, if&#10;$$&#10; \lambda_1 \vec{v}_1 + \lambda_2 \vec{v}_2 + \dots + \lambda_r \vec{v}_r \, \, = \, \, \vec{0}&#10;$$&#10;holds if and only if $\lambda_1 = \lambda_2 = \dots = \lambda_r = 0$.\\[1mm]&#10;I.e. a linear combination of linearly&#10;independent vectors produces the zero vector if and only if all coefficients $\lambda_i$ in this linear combination&#10;vanish.&#10;&#10;&#10;}}&#10;\end{minipage}&#10;\end{document}"/>
  <p:tag name="IGUANATEXSIZE" val="20"/>
  <p:tag name="IGUANATEXCURSOR" val="51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v}_1$&#10;}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"/>
  <p:tag name="PICTUREFILESIZE" val="56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v}_2$&#10;}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"/>
  <p:tag name="PICTUREFILESIZE" val="71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v}_3$&#10;}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"/>
  <p:tag name="PICTUREFILESIZE" val="73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R3w0355kKflh66xOGlC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avkG0cwq0C8DdENVt1ER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kxeEuuEE.cHGTr05Vd1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L5RDsz2ak.d2IOcoiic9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80x_.QiEkmZvsEtvqk9q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KuILgFboUab2CqJNKkg_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4OPpBnLF06NFyZ7S.d1i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v}_1$&#10;}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9"/>
  <p:tag name="PICTUREFILESIZE" val="560"/>
  <p:tag name="THINKCELLSHAPEDONOTDELETE" val="pGN4PWgyflkiPLgPJKXyLM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v}_2$&#10;}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"/>
  <p:tag name="PICTUREFILESIZE" val="717"/>
  <p:tag name="THINKCELLSHAPEDONOTDELETE" val="pvw9GKCbegU2jAVs8KwgIR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FFWoqIbE63K1G4nPR4P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v}_3$&#10;}}&#10;\end{document}"/>
  <p:tag name="FILENAME" val="TP_tmp"/>
  <p:tag name="FORMAT" val="pngmono"/>
  <p:tag name="RES" val="1200"/>
  <p:tag name="BLEND" val="0"/>
  <p:tag name="TRANSPARENT" val="1"/>
  <p:tag name="TBUG" val="0"/>
  <p:tag name="ALLOWFS" val="0"/>
  <p:tag name="ORIGWIDTH" val="10"/>
  <p:tag name="PICTUREFILESIZE" val="734"/>
  <p:tag name="THINKCELLSHAPEDONOTDELETE" val="pVjEwxgmfaUGtcADFKxzL5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3,4458"/>
  <p:tag name="ORIGINALWIDTH" val="4350,957"/>
  <p:tag name="LATEXADDIN" val="\documentclass{article}\pagestyle{empty}&#10;\usepackage{amsmath}&#10;\usepackage{amsfonts}&#10;\usepackage{amssymb}&#10;\begin{document}&#10;\begin{minipage}{12.3 cm}&#10;{\sffamily{&#10;{\bf{Note:}} The zero-vector $\vec{0}$ is linearly dependent to all other vectors $\vec{v} \in V$, because&#10;for all $\lambda_1 \in \mathbb{R}$ it holds that&#10;$$&#10;\lambda_1 \cdot \vec{0} \, + \, 0 \cdot \vec{v} \, \, = \, \, \vec{0} \, .&#10;$$&#10;}}&#10;\end{minipage}&#10;\end{document}"/>
  <p:tag name="IGUANATEXSIZE" val="20"/>
  <p:tag name="IGUANATEXCURSOR" val="35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0,116"/>
  <p:tag name="ORIGINALWIDTH" val="4354,706"/>
  <p:tag name="LATEXADDIN" val="\documentclass{article}\pagestyle{empty}&#10;\usepackage{amsmath}&#10;\usepackage{amsfonts}&#10;\usepackage{amssymb}&#10;\begin{document}&#10;\begin{minipage}{12.3 cm}&#10;{\sffamily{&#10;\noindent {\bf{Corollary:}}&#10;\begin{itemize}&#10;\item A $r$-tuple of vectors $(\vec{v}_1, \vec{v}_2, \dots, \vec{v}_r)$ in $V$ is linearly independent&#10;if and only if none of these vectors is a linear combination of the other ones.&#10;\item In $\mathbb{R}^n$ every $m$-tuple with $m &gt; n$ is linearly dependent.\\[1mm]&#10;I.e., for instance, three vectors in $\mathbb{R}^2$ are linearly dependent and so are four vectors in $\mathbb{R}^3$.&#10;\end{itemize}&#10;}}&#10;\end{minipage}&#10;\end{document}"/>
  <p:tag name="IGUANATEXSIZE" val="20"/>
  <p:tag name="IGUANATEXCURSOR" val="56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86,3893"/>
  <p:tag name="ORIGINALWIDTH" val="4339,708"/>
  <p:tag name="LATEXADDIN" val="\documentclass{article}\pagestyle{empty}&#10;\usepackage{amsmath}&#10;\usepackage{amsfonts}&#10;\usepackage{amssymb}&#10;\begin{document}&#10;\begin{minipage}{12.3 cm}&#10;{\sffamily{&#10;{\bf{Basis:}}\\[1mm]&#10;Let $V$ be a vector space. A $n$-tuple of vectors&#10;$(\vec{v}_1, \vec{v}_2, \dots, \vec{v}_n)$ in $V$ is called {\bf{basis}}, if\\[-6mm]&#10;\begin{itemize}&#10;\item it is linearly independent, and&#10;\item $\textrm{span}\{\vec{v}_1, \vec{v}_2, \dots, \vec{v}_n\} = V$.&#10;\end{itemize}&#10;}}&#10;\end{minipage}&#10;\end{document}"/>
  <p:tag name="IGUANATEXSIZE" val="20"/>
  <p:tag name="IGUANATEXCURSOR" val="31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21,4099"/>
  <p:tag name="ORIGINALWIDTH" val="4350,957"/>
  <p:tag name="LATEXADDIN" val="\documentclass{article}\pagestyle{empty}&#10;\usepackage{amsmath}&#10;\usepackage{amsfonts}&#10;\usepackage{amssymb}&#10;\begin{document}&#10;\begin{minipage}{12.3 cm}&#10;{\sffamily{&#10;{\bf{Corollary: (Uniqness of Representation)}}\\[1mm]&#10;If $(\vec{v}_1, \vec{v}_2, \dots, \vec{v}_n)$ is a basis of $V$, then for every $v \in V$ there is a unique&#10;coordinate $n$-tuple $(\lambda_1, \lambda_2, \dots, \lambda_n) \in \mathbb{R}^n$ such that&#10;$$&#10;\vec{v} \, \, = \, \, \lambda_1 \vec{v}_1 + \lambda_2 \vec{v}_2 + \dots + \lambda_n \vec{v}_n \, .&#10;$$&#10;}}&#10;\end{minipage}&#10;\end{document}"/>
  <p:tag name="IGUANATEXSIZE" val="20"/>
  <p:tag name="IGUANATEXCURSOR" val="39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6,1942"/>
  <p:tag name="ORIGINALWIDTH" val="4350,207"/>
  <p:tag name="LATEXADDIN" val="\documentclass{article}\pagestyle{empty}&#10;\usepackage{amsmath}&#10;\usepackage{amsfonts}&#10;\usepackage{amssymb}&#10;\begin{document}&#10;\begin{minipage}{12.3 cm}&#10;{\sffamily{&#10;{\bf{Proposition:}}\\[1mm]&#10;Let $(\vec{v}_1, \vec{v}_2, \dots, \vec{v}_n)$ and $(\vec{w}_1, \vec{w}_2, \dots,\vec{w}_m)$ be two basis sets of&#10;the vector space $V$ then $n = m$. I.e. basis sets always have the same length.&#10;}}&#10;\end{minipage}&#10;\end{document}"/>
  <p:tag name="IGUANATEXSIZE" val="20"/>
  <p:tag name="IGUANATEXCURSOR" val="17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2,1935"/>
  <p:tag name="ORIGINALWIDTH" val="4344,957"/>
  <p:tag name="LATEXADDIN" val="\documentclass{article}\pagestyle{empty}&#10;\usepackage{amsmath}&#10;\usepackage{amsfonts}&#10;\usepackage{amssymb}&#10;\begin{document}&#10;\begin{minipage}{12.3 cm}&#10;{\sffamily{&#10;{\bf{Dimension:}}\\[1mm]&#10;Let $(\vec{v}_1, \vec{v}_2, \dots, \vec{v}_n)$ be a basis of the vector space $V$. &#10;Then the number $n$ is called the {\bf{dimension}} of $V$, and denoted by $n = \textrm{dim}(V)$.&#10;}}&#10;\end{minipage}&#10;\end{document}"/>
  <p:tag name="IGUANATEXSIZE" val="20"/>
  <p:tag name="IGUANATEXCURSOR" val="17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6,1942"/>
  <p:tag name="ORIGINALWIDTH" val="4350,207"/>
  <p:tag name="LATEXADDIN" val="\documentclass{article}\pagestyle{empty}&#10;\usepackage{amsmath}&#10;\usepackage{amsfonts}&#10;\usepackage{amssymb}&#10;\begin{document}&#10;\begin{minipage}{12.3 cm}&#10;{\sffamily{&#10;{\bf{Remark:}}\\[1mm]&#10;$\textrm{dim}(\mathbb{R}^n) = n$, because the canonical basis has the length $n$. This is why we are speaking about 2D, 3D, \dots space.&#10;}}&#10;\end{minipage}&#10;\end{document}"/>
  <p:tag name="IGUANATEXSIZE" val="20"/>
  <p:tag name="IGUANATEXCURSOR" val="31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9,6289"/>
  <p:tag name="ORIGINALWIDTH" val="4380,203"/>
  <p:tag name="LATEXADDIN" val="\documentclass{article}\pagestyle{empty}&#10;\usepackage{amsmath}&#10;\usepackage{amsfonts}&#10;\usepackage{amssymb}&#10;\begin{document}&#10;\begin{minipage}{12.4 cm}&#10;{\sffamily{&#10;{\bf{(Standard) Scalar Product:}}\\[1mm]&#10;Let $\vec{u} = (u_1, \dots, u_n)^T, \vec{v} = (v_1, \dots, v_n)^T \in \mathbb{R}^n$ then the following function&#10;is called the {\bf{(standard) scalar product}} in $\mathbb{R}^n$:&#10;$$&#10; \langle \cdot, \cdot \rangle \, : \left\{ \begin{array}{c c l}&#10; \mathbb{R}^n \times \mathbb{R}^n &amp; \to &amp; \mathbb{R} \\[1mm]&#10; (\vec{u}, \vec{v}) &amp; \mapsto &amp; u_1 v_1 + u_2 v_2 + \dots + u_n v_n&#10; \end{array} \right.&#10;$$&#10;&#10;}}&#10;\end{minipage}&#10;\end{document}"/>
  <p:tag name="IGUANATEXSIZE" val="20"/>
  <p:tag name="IGUANATEXCURSOR" val="37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4,402"/>
  <p:tag name="ORIGINALWIDTH" val="4333,708"/>
  <p:tag name="LATEXADDIN" val="\documentclass{article}\pagestyle{empty}&#10;\usepackage{amsmath}&#10;\usepackage{amsfonts}&#10;\usepackage{amssymb}&#10;\begin{document}&#10;\begin{minipage}{12.4 cm}&#10;{\sffamily{&#10;{\bf{Example:}}\\[1mm]&#10;We have&#10;{\small{&#10;$$&#10;\left\langle \left(\begin{array}{c} 2 \\ 3 \\ 7&#10;\end{array} \right) \, , \, \left(\begin{array}{c} 5 \\ -9 \\ 1&#10;\end{array} \right) \right\rangle&#10;\, \, = \, \,&#10;\left( \begin{array}{c c c} 2 &amp; 3 &amp; 7 \end{array} \right)&#10;\left( \begin{array}{c} 5 \\ -9 \\ 1 \end{array} \right)&#10;\, \, = \, \,  2 \cdot 5 + 3 \cdot (-9) + 7 \cdot 1&#10;\, \, = \, \, -10 \, .&#10;$$&#10;}}&#10;}}&#10;\end{minipage}&#10;\end{document}"/>
  <p:tag name="IGUANATEXSIZE" val="20"/>
  <p:tag name="IGUANATEXCURSOR" val="18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3,967"/>
  <p:tag name="ORIGINALWIDTH" val="4387,702"/>
  <p:tag name="LATEXADDIN" val="\documentclass{article}\pagestyle{empty}&#10;\usepackage{amsmath}&#10;\usepackage{amsfonts}&#10;\usepackage{amssymb}&#10;\begin{document}&#10;\begin{minipage}{12.4 cm}&#10;{\sffamily{&#10;Once, we have a scalar product, we can define a norm of a vector&#10;that geometrically speaking corresponds to the distance from the origin or the length of a vector:&#10;}}&#10;\end{minipage}&#10;\end{document}"/>
  <p:tag name="IGUANATEXSIZE" val="20"/>
  <p:tag name="IGUANATEXCURSOR" val="22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1,3987"/>
  <p:tag name="ORIGINALWIDTH" val="2994,376"/>
  <p:tag name="LATEXADDIN" val="\documentclass{article}\pagestyle{empty}&#10;\usepackage{amsmath}&#10;\usepackage{amsfonts}&#10;\usepackage{amssymb}&#10;\begin{document}&#10;\begin{minipage}{12.4 cm}&#10;{\sffamily{&#10;{\bf{Norm:}}\\[1mm]&#10;The {\bf{norm}} $\|\vec{v}\|$ of a vector $\vec{v}$ is defined by&#10;$$&#10; \| \cdot \| \, : \left\{ \begin{array}{l} V \, \, \longrightarrow \, \, \mathbb{R}_0^+ \\[1mm]&#10; \vec{v} \, \, \mapsto \| \vec{v} \| \, \, := \, \, \sqrt{ \langle \vec{v} , \vec{v} \rangle }&#10; \end{array} \right.&#10;$$&#10;}}&#10;\end{minipage}&#10;\end{document}"/>
  <p:tag name="IGUANATEXSIZE" val="20"/>
  <p:tag name="IGUANATEXCURSOR" val="22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40,42"/>
  <p:tag name="ORIGINALWIDTH" val="3991,751"/>
  <p:tag name="LATEXADDIN" val="\documentclass{article}\pagestyle{empty}&#10;\usepackage{amsmath}&#10;\usepackage{amsfonts}&#10;\usepackage{amssymb}&#10;\begin{document}&#10;\begin{minipage}{12.4 cm}&#10;{\sffamily{&#10;{\bf{Example:}}&#10;We have\\[-2mm]&#10;{\small{&#10;$$&#10;\left\| \left(\begin{array}{c} 2 \\ 3 \\ 7 \end{array} \right) \right\| \, \, = \, \, &#10;\sqrt{\left\langle \left(\begin{array}{c} 2 \\ 3 \\ 7 \end{array} \right) \, , \, \left(\begin{array}{c} 2 \\ 3 \\ 7 \end{array} \right) \right\rangle}&#10;\, \, = \, \, \sqrt{2 \cdot 2 + 3 \cdot 3 + 7 \cdot 7}&#10;\, \, = \, \, \sqrt{62} \, .&#10;$$&#10;}}&#10;}}&#10;\end{minipage}&#10;\end{document}"/>
  <p:tag name="IGUANATEXSIZE" val="20"/>
  <p:tag name="IGUANATEXCURSOR" val="52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71,054"/>
  <p:tag name="ORIGINALWIDTH" val="3324,335"/>
  <p:tag name="LATEXADDIN" val="\documentclass{article}\pagestyle{empty}&#10;\usepackage{amsmath}&#10;\usepackage{amsfonts}&#10;\usepackage{amssymb}&#10;\begin{document}&#10;\begin{minipage}{9.4 cm}&#10;{\sffamily{&#10;{\bf{Example:}}\\[1mm]&#10;Let $\vec{u} = (u_1, \dots, u_n)^T, \vec{v} = (v_1, \dots, v_n)^T \in \mathbb{R}^n$.&#10;With respect to the standard scalar product in $\mathbb{R}^n$&#10;$$&#10; \langle \cdot, \cdot \rangle \, : \left\{ \begin{array}{c c l}&#10; \mathbb{R}^n \times \mathbb{R}^n &amp; \to &amp; \mathbb{R} \\[1mm]&#10; (\vec{u}, \vec{v}) &amp; \mapsto &amp; u_1 v_1 + u_2 v_2 + \dots + u_n v_n&#10; \end{array} \right.&#10;$$&#10;the norm of, say, $\vec{u}$ is given as&#10;$$&#10;\| \vec{u} \| \, \, = \, \, \sqrt{u_1^2 + u_2^2 + \dots + u_n^2} \, \, \in \, \, \mathbb{R}^+_0 \, .&#10;$$&#10;&#10;}}&#10;\end{minipage}&#10;\end{document}"/>
  <p:tag name="IGUANATEXSIZE" val="20"/>
  <p:tag name="IGUANATEXCURSOR" val="68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v} = \left(\begin{array}{c} v_1 \\ v_2 \end{array} \right)$&#10;}}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2"/>
  <p:tag name="PICTUREFILESIZE" val="294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u} = \left( \begin{array}{c} u_1 \\ u_2 \end{array} \right)$&#10;}}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53"/>
  <p:tag name="PICTUREFILESIZE" val="293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v} + \vec{u} = \left(\begin{array}{c} v_1 + u_1 \\ v_2 + u_2 \end{array} \right)$&#10;}}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2"/>
  <p:tag name="PICTUREFILESIZE" val="508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fonts}&#10;\usepackage{amssymb}&#10;\begin{document}&#10;{\sffamily{&#10;$\vec{v} - \vec{u} = \left(\begin{array}{c} v_1 - u_1 \\ v_2 - u_2 \end{array} \right)$&#10;}}&#10;\end{document}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92"/>
  <p:tag name="PICTUREFILESIZE" val="477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2,1635"/>
  <p:tag name="ORIGINALWIDTH" val="4388,452"/>
  <p:tag name="LATEXADDIN" val="\documentclass{article}\pagestyle{empty}&#10;\usepackage{amsmath}&#10;\usepackage{amsfonts}&#10;\usepackage{amssymb}&#10;\begin{document}&#10;\begin{minipage}{12.4 cm}&#10;{\sffamily{&#10;In the parallelogram, spaned without loss of generality by two lineraly independent vectors&#10;$\vec{u} = (u_1, u_2)^T$ and $\vec{v} = (v_1, v_2)^T$ in $\mathbb{R}^2$, a straigtforward calculation reveals&#10;for the difference between the lengths of the two diagonals that&#10;$$&#10; \| \vec{u} + \vec{v} \|^2 - \| \vec{u} - \vec{v} \|^2 \, \, = \, \, 4 \langle \vec{u} , \vec{v} \rangle \, .&#10;$$&#10;}}&#10;\end{minipage}&#10;\end{document}"/>
  <p:tag name="IGUANATEXSIZE" val="20"/>
  <p:tag name="IGUANATEXCURSOR" val="54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MYkQxidH0GokEfGmvf7T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OZa6mBnKkG1PNL5EmYGO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XicswgQ0SK_qdpfbJkt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8_xUoekI0OaYzTqGjRDa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aBiUpMo0arAQ8LjVgtf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41,245"/>
  <p:tag name="ORIGINALWIDTH" val="4387,702"/>
  <p:tag name="LATEXADDIN" val="\documentclass{article}\pagestyle{empty}&#10;\usepackage{amsmath}&#10;\usepackage{amsfonts}&#10;\usepackage{amssymb}&#10;\begin{document}&#10;\begin{minipage}{12.4 cm}&#10;{\sffamily{&#10;Geometry now allows us to conclude as follows:&#10;\begin{itemize}&#10;\item[] In a rectangle the spaning vectors are orthogonal to each other: $\vec{u} \perp \vec{v}$.\\[-5mm]&#10;\item[] $\Rightarrow$ a rectangle is a parallelogram with diagonals of the same length.\\[-5mm]&#10;\item[] $\Rightarrow$ in a rectangle we have $\langle \vec{u} , \vec{v} \rangle = 0$.&#10;\end{itemize}&#10;Thus, we can interpret $\langle \vec{u} , \vec{v} \rangle = 0$ as that $\vec{u}$ and $\vec{v}$ are orthogonal&#10;to each other, and vice versa.\\[2mm]&#10;This allows us to conclude the geometric meaning of $\langle \vec{u} , \vec{v} \rangle$ for arbitrary&#10;$\vec{u}, \vec{v} \in \mathbb{R}^2 \setminus \{ \vec{0} \}$: &#10;\begin{itemize}&#10;\item Let us define $\vec{e} := \vec{u}/ \|\vec{u}\|$ and $\vec{e}^* := \vec{v}/ \|\vec{v}\|$, i.e. $\vec{e}$ and&#10; $\vec{e}^*$ have norm $1$, and lie on the unit circle around the origin, and\\[-5mm]&#10;\item let $\lambda \vec{e}$ be the base point of the perpendicular from $\vec{e}^*$ on $\vec{e}$.&#10;\end{itemize}&#10;}}&#10;\end{minipage}&#10;\end{document}"/>
  <p:tag name="IGUANATEXSIZE" val="20"/>
  <p:tag name="IGUANATEXCURSOR" val="43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89,501"/>
  <p:tag name="ORIGINALWIDTH" val="3324,335"/>
  <p:tag name="LATEXADDIN" val="\documentclass{article}\pagestyle{empty}&#10;\usepackage{amsmath}&#10;\usepackage{amsfonts}&#10;\usepackage{amssymb}&#10;\begin{document}&#10;\begin{minipage}{9.4 cm}&#10;{\sffamily{&#10;Next, let $\alpha(\vec{u}, \vec{v})$ denote the angle between $\vec{u}$ and $\vec{v}$ such that&#10;$\lambda = \cos\left( \alpha(\vec{u}, \vec{v}) \right)$.\\[2mm]&#10;Then, $\vec{e} \perp (\vec{e}^* - \lambda \vec{e})$ and thus, due to the bi-linearity of the scalar product&#10;$$&#10; \langle \vec{e} , \vec{e}^* \rangle \, - \, \lambda \langle \vec{e} , \vec{e} \rangle \, \, = \, \, 0&#10; \quad \Longleftrightarrow \quad&#10; \langle \vec{e} , \vec{e}^* \rangle \, \, = \, \, \lambda \, ,&#10;$$&#10;and this means&#10;$$&#10; \frac{\langle \vec{u} , \vec{v} \rangle}{\| \vec{u} \| \cdot \| \vec{v} \|} \, \, = \, \,&#10; \cos\left( \alpha(\vec{u}, \vec{v}) \right) \, .&#10;$$&#10;{\bf{Thus, the scalar product does not only measure length but also angles in $\mathbb{R}^n$.}}&#10;}}&#10;\end{minipage}&#10;\end{document}"/>
  <p:tag name="IGUANATEXSIZE" val="20"/>
  <p:tag name="IGUANATEXCURSOR" val="89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nB_UZEmb0ScBo9sdEyZc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LZv6z240CDQC8KVxNLb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w5FkfE9UyrT9mscUtWh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qh3fXIckGQnA8x7at8qg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734</Words>
  <Application>Microsoft Office PowerPoint</Application>
  <PresentationFormat>Bildschirmpräsentation (16:9)</PresentationFormat>
  <Paragraphs>118</Paragraphs>
  <Slides>50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50</vt:i4>
      </vt:variant>
    </vt:vector>
  </HeadingPairs>
  <TitlesOfParts>
    <vt:vector size="51" baseType="lpstr">
      <vt:lpstr>Larissa-Design</vt:lpstr>
      <vt:lpstr>Calculus II for Management</vt:lpstr>
      <vt:lpstr>The notions of linear combination, …</vt:lpstr>
      <vt:lpstr>… linear hull/ span, …</vt:lpstr>
      <vt:lpstr>… and linear independence/ dependence belong to the most fruitful insights into the structure of vector spaces</vt:lpstr>
      <vt:lpstr>For instance, a set of vectors is linearly independent if and only if none of these vectors is a linear combination of the other ones</vt:lpstr>
      <vt:lpstr>A basis of a vector space is a collection of linearly independent vectors that span the whole space</vt:lpstr>
      <vt:lpstr>All basis sets of a vector space have the same lengths. This allows us to assign a dimension to each vector space</vt:lpstr>
      <vt:lpstr>Folie 8</vt:lpstr>
      <vt:lpstr>The (standard) scalar product is the same as a row-column vector multiplication </vt:lpstr>
      <vt:lpstr>The norm of a vector is the square root of the scalar product of the vector with itself</vt:lpstr>
      <vt:lpstr>Example: Euclidean norm with respect to the scalar product</vt:lpstr>
      <vt:lpstr>Geometric interpretation of the scalar product (1/ 3)</vt:lpstr>
      <vt:lpstr>Geometric interpretation of the scalar product (2/ 3)</vt:lpstr>
      <vt:lpstr>Geometric interpretation of the scalar product (3/ 3)</vt:lpstr>
      <vt:lpstr>Consequently, we can defined the angle between two angles and especially have a way to see when two vectors are orthogonal to each other</vt:lpstr>
      <vt:lpstr>Example: Computing the area between two vectors</vt:lpstr>
      <vt:lpstr>For every two vectors in 3D their vector product gives a third vector that is orthogonal to both of them</vt:lpstr>
      <vt:lpstr>A mnemonic formula to remember the computation of the cross product involves taking cross-differences </vt:lpstr>
      <vt:lpstr>Example: Computing the vector product of two vectors</vt:lpstr>
      <vt:lpstr>Example: Computing the vector product of two vectors</vt:lpstr>
      <vt:lpstr>Geometrically, the magnitude of a vector product of two vectors can be interpreted as the area of the parallelogram spanned these vectors (1/ 2)</vt:lpstr>
      <vt:lpstr>Geometrically, the magnitude of a vector product of two vectors can be interpreted as the area of the parallelogram spanned these vectors (2a/ 2)</vt:lpstr>
      <vt:lpstr>Geometrically, the magnitude of a vector product of two vectors can be interpreted as the area of the parallelogram spanned these vectors (2b/ 2)</vt:lpstr>
      <vt:lpstr>The volume of a parallelepiped (or spat) follows immediately from our previous discussions …</vt:lpstr>
      <vt:lpstr>… and elementary geometric considerations (1/ 2)</vt:lpstr>
      <vt:lpstr>… and elementary geometric considerations (2/ 2)</vt:lpstr>
      <vt:lpstr>The spat product is the same as the determinant built of the spanning vectors</vt:lpstr>
      <vt:lpstr>Folie 28</vt:lpstr>
      <vt:lpstr>The product of two matrices is defined as multiple application of scalar products: row times column (1/ 3)</vt:lpstr>
      <vt:lpstr>The product of two matrices is defined as multiple application of scalar products: row times column (2/ 3)</vt:lpstr>
      <vt:lpstr>The product of two matrices is defined as multiple application of scalar products: row times column (3/ 3)</vt:lpstr>
      <vt:lpstr>Example: Matrix-matrix multiplication</vt:lpstr>
      <vt:lpstr>Example: Matrix-matrix multiplication</vt:lpstr>
      <vt:lpstr>Example: Matrix-matrix multiplication</vt:lpstr>
      <vt:lpstr>Example: Matrix-matrix multiplication</vt:lpstr>
      <vt:lpstr>Example: Matrix-matrix multiplication</vt:lpstr>
      <vt:lpstr>The matrix multiplication is, unlike the multiplication of real numbers, not commutative and not free of zero divisors</vt:lpstr>
      <vt:lpstr>Summary</vt:lpstr>
      <vt:lpstr>Putting it all together</vt:lpstr>
      <vt:lpstr>Folie 40</vt:lpstr>
      <vt:lpstr>Exercise</vt:lpstr>
      <vt:lpstr>Exercise</vt:lpstr>
      <vt:lpstr>Exercise</vt:lpstr>
      <vt:lpstr>Exercise</vt:lpstr>
      <vt:lpstr>Exercise</vt:lpstr>
      <vt:lpstr>Exercise</vt:lpstr>
      <vt:lpstr>Exercise</vt:lpstr>
      <vt:lpstr>Exercise</vt:lpstr>
      <vt:lpstr>Exercise</vt:lpstr>
      <vt:lpstr>Calculus II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187</cp:revision>
  <dcterms:created xsi:type="dcterms:W3CDTF">2020-04-04T18:50:50Z</dcterms:created>
  <dcterms:modified xsi:type="dcterms:W3CDTF">2023-02-17T13:01:39Z</dcterms:modified>
</cp:coreProperties>
</file>